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94" r:id="rId2"/>
    <p:sldMasterId id="2147483728" r:id="rId3"/>
  </p:sldMasterIdLst>
  <p:notesMasterIdLst>
    <p:notesMasterId r:id="rId61"/>
  </p:notesMasterIdLst>
  <p:handoutMasterIdLst>
    <p:handoutMasterId r:id="rId62"/>
  </p:handoutMasterIdLst>
  <p:sldIdLst>
    <p:sldId id="766" r:id="rId4"/>
    <p:sldId id="838" r:id="rId5"/>
    <p:sldId id="839" r:id="rId6"/>
    <p:sldId id="845" r:id="rId7"/>
    <p:sldId id="846" r:id="rId8"/>
    <p:sldId id="847" r:id="rId9"/>
    <p:sldId id="848" r:id="rId10"/>
    <p:sldId id="849" r:id="rId11"/>
    <p:sldId id="767" r:id="rId12"/>
    <p:sldId id="780" r:id="rId13"/>
    <p:sldId id="850" r:id="rId14"/>
    <p:sldId id="851" r:id="rId15"/>
    <p:sldId id="852" r:id="rId16"/>
    <p:sldId id="853" r:id="rId17"/>
    <p:sldId id="854" r:id="rId18"/>
    <p:sldId id="855" r:id="rId19"/>
    <p:sldId id="856" r:id="rId20"/>
    <p:sldId id="857" r:id="rId21"/>
    <p:sldId id="858" r:id="rId22"/>
    <p:sldId id="859" r:id="rId23"/>
    <p:sldId id="860" r:id="rId24"/>
    <p:sldId id="862" r:id="rId25"/>
    <p:sldId id="863" r:id="rId26"/>
    <p:sldId id="864" r:id="rId27"/>
    <p:sldId id="865" r:id="rId28"/>
    <p:sldId id="866" r:id="rId29"/>
    <p:sldId id="867" r:id="rId30"/>
    <p:sldId id="868" r:id="rId31"/>
    <p:sldId id="869" r:id="rId32"/>
    <p:sldId id="870" r:id="rId33"/>
    <p:sldId id="871" r:id="rId34"/>
    <p:sldId id="872" r:id="rId35"/>
    <p:sldId id="873" r:id="rId36"/>
    <p:sldId id="874" r:id="rId37"/>
    <p:sldId id="875" r:id="rId38"/>
    <p:sldId id="876" r:id="rId39"/>
    <p:sldId id="877" r:id="rId40"/>
    <p:sldId id="878" r:id="rId41"/>
    <p:sldId id="879" r:id="rId42"/>
    <p:sldId id="880" r:id="rId43"/>
    <p:sldId id="881" r:id="rId44"/>
    <p:sldId id="882" r:id="rId45"/>
    <p:sldId id="883" r:id="rId46"/>
    <p:sldId id="884" r:id="rId47"/>
    <p:sldId id="885" r:id="rId48"/>
    <p:sldId id="886" r:id="rId49"/>
    <p:sldId id="887" r:id="rId50"/>
    <p:sldId id="888" r:id="rId51"/>
    <p:sldId id="889" r:id="rId52"/>
    <p:sldId id="890" r:id="rId53"/>
    <p:sldId id="891" r:id="rId54"/>
    <p:sldId id="892" r:id="rId55"/>
    <p:sldId id="893" r:id="rId56"/>
    <p:sldId id="894" r:id="rId57"/>
    <p:sldId id="895" r:id="rId58"/>
    <p:sldId id="896" r:id="rId59"/>
    <p:sldId id="897" r:id="rId6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8F1"/>
    <a:srgbClr val="198C8F"/>
    <a:srgbClr val="3203FB"/>
    <a:srgbClr val="0E5A8B"/>
    <a:srgbClr val="8DCA34"/>
    <a:srgbClr val="63A4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9" autoAdjust="0"/>
    <p:restoredTop sz="69451" autoAdjust="0"/>
  </p:normalViewPr>
  <p:slideViewPr>
    <p:cSldViewPr snapToGrid="0" showGuides="1">
      <p:cViewPr varScale="1">
        <p:scale>
          <a:sx n="80" d="100"/>
          <a:sy n="80" d="100"/>
        </p:scale>
        <p:origin x="96" y="372"/>
      </p:cViewPr>
      <p:guideLst>
        <p:guide orient="horz" pos="2205"/>
        <p:guide pos="3840"/>
      </p:guideLst>
    </p:cSldViewPr>
  </p:slideViewPr>
  <p:outlineViewPr>
    <p:cViewPr>
      <p:scale>
        <a:sx n="33" d="100"/>
        <a:sy n="33" d="100"/>
      </p:scale>
      <p:origin x="0" y="-82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64364D-8268-4328-A939-C307B43718BA}" type="datetimeFigureOut">
              <a:rPr lang="zh-CN" altLang="en-US" smtClean="0"/>
              <a:t>2026/5/6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E2EE3-7FAD-40F1-BD60-25E15959FB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424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E1B8C-B6D2-44DE-B3A4-80F6E7705625}" type="datetimeFigureOut">
              <a:rPr lang="zh-CN" altLang="en-US" smtClean="0"/>
              <a:t>2026/5/6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1DCB0-233A-4550-8A20-ED1C8603D1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276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69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326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920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935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953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421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683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353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59513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627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774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178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468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2518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187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4132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8147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7743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6146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6156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46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4396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A1DCB0-233A-4550-8A20-ED1C8603D104}" type="slidenum">
              <a:rPr lang="zh-CN" altLang="en-US" smtClean="0"/>
              <a:t>47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079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027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b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07398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Sm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5188321" y="1676728"/>
            <a:ext cx="1815163" cy="1814739"/>
          </a:xfrm>
          <a:prstGeom prst="ellipse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1997" cy="258409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78138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83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roundRect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968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900057" y="1777294"/>
            <a:ext cx="3244279" cy="3260313"/>
          </a:xfrm>
          <a:prstGeom prst="roundRect">
            <a:avLst>
              <a:gd name="adj" fmla="val 8446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378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99380" y="1488610"/>
            <a:ext cx="1806275" cy="1805853"/>
          </a:xfrm>
          <a:prstGeom prst="roundRect">
            <a:avLst>
              <a:gd name="adj" fmla="val 11041"/>
            </a:avLst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557144" y="1488610"/>
            <a:ext cx="1806275" cy="1805853"/>
          </a:xfrm>
          <a:prstGeom prst="roundRect">
            <a:avLst>
              <a:gd name="adj" fmla="val 13151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614908" y="1488610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674923" y="1488610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33907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226225" y="1742904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173535" y="1742904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61538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3596691" y="3207051"/>
            <a:ext cx="1297573" cy="1297272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5391886" y="1377389"/>
            <a:ext cx="1297573" cy="1297272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7224747" y="3198356"/>
            <a:ext cx="1297573" cy="1297272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5399164" y="5012383"/>
            <a:ext cx="1297573" cy="1297272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32247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272416"/>
            <a:ext cx="12191997" cy="4921720"/>
          </a:xfrm>
          <a:prstGeom prst="downArrowCallout">
            <a:avLst>
              <a:gd name="adj1" fmla="val 50000"/>
              <a:gd name="adj2" fmla="val 15352"/>
              <a:gd name="adj3" fmla="val 5443"/>
              <a:gd name="adj4" fmla="val 94557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23132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3"/>
            <a:ext cx="12191997" cy="3966661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5124863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80608" y="1639333"/>
            <a:ext cx="4908153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0127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Lef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979760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6249619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36715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297274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426014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Pictures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34087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w Left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69"/>
            <a:ext cx="3597455" cy="3400024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1"/>
            <a:ext cx="3597455" cy="3400023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40713296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d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020671" y="1382568"/>
            <a:ext cx="3360699" cy="496518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522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6" name="Flowchart: Off-page Connector 5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lowchart: Off-page Connector 7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92304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463041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7478569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344776" y="1438846"/>
            <a:ext cx="3647921" cy="4908909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69781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21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169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17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9265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28043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47589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7" hasCustomPrompt="1"/>
          </p:nvPr>
        </p:nvSpPr>
        <p:spPr>
          <a:xfrm>
            <a:off x="8241795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18" hasCustomPrompt="1"/>
          </p:nvPr>
        </p:nvSpPr>
        <p:spPr>
          <a:xfrm>
            <a:off x="436123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7441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296334" y="215900"/>
            <a:ext cx="5880100" cy="6426200"/>
          </a:xfrm>
          <a:prstGeom prst="round1Rect">
            <a:avLst>
              <a:gd name="adj" fmla="val 5318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6406867" y="216720"/>
            <a:ext cx="5488240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406865" y="4978885"/>
            <a:ext cx="5488240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6065141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96333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96333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49619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249619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4096212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87251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3343837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171142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9013086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2" name="Down Arrow Callout 11"/>
          <p:cNvSpPr/>
          <p:nvPr userDrawn="1"/>
        </p:nvSpPr>
        <p:spPr>
          <a:xfrm>
            <a:off x="487249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867" dirty="0">
              <a:solidFill>
                <a:prstClr val="white"/>
              </a:solidFill>
              <a:latin typeface="FontAwesome" pitchFamily="2" charset="0"/>
            </a:endParaRPr>
          </a:p>
          <a:p>
            <a:pPr algn="ctr">
              <a:spcBef>
                <a:spcPct val="20000"/>
              </a:spcBef>
              <a:defRPr/>
            </a:pP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3" name="Up Arrow Callout 12"/>
          <p:cNvSpPr/>
          <p:nvPr userDrawn="1"/>
        </p:nvSpPr>
        <p:spPr>
          <a:xfrm>
            <a:off x="334383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333" dirty="0">
              <a:solidFill>
                <a:prstClr val="white"/>
              </a:solidFill>
              <a:latin typeface="FontAwesome" pitchFamily="2" charset="0"/>
            </a:endParaRPr>
          </a:p>
        </p:txBody>
      </p:sp>
      <p:sp>
        <p:nvSpPr>
          <p:cNvPr id="15" name="Down Arrow Callout 14"/>
          <p:cNvSpPr/>
          <p:nvPr userDrawn="1"/>
        </p:nvSpPr>
        <p:spPr>
          <a:xfrm>
            <a:off x="6171140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3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1333" dirty="0">
                <a:solidFill>
                  <a:prstClr val="white"/>
                </a:solidFill>
              </a:rPr>
              <a:t> </a:t>
            </a:r>
          </a:p>
        </p:txBody>
      </p:sp>
      <p:sp>
        <p:nvSpPr>
          <p:cNvPr id="17" name="Up Arrow Callout 16"/>
          <p:cNvSpPr/>
          <p:nvPr userDrawn="1"/>
        </p:nvSpPr>
        <p:spPr>
          <a:xfrm>
            <a:off x="901308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4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br>
              <a:rPr lang="en-US" sz="8000" dirty="0">
                <a:solidFill>
                  <a:prstClr val="white"/>
                </a:solidFill>
                <a:latin typeface="FontAwesome" pitchFamily="2" charset="0"/>
              </a:rPr>
            </a:b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88352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 with three Colu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4" name="Down Arrow Callout 13"/>
          <p:cNvSpPr/>
          <p:nvPr userDrawn="1"/>
        </p:nvSpPr>
        <p:spPr>
          <a:xfrm>
            <a:off x="6193251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6" name="Down Arrow Callout 15"/>
          <p:cNvSpPr/>
          <p:nvPr userDrawn="1"/>
        </p:nvSpPr>
        <p:spPr>
          <a:xfrm>
            <a:off x="3539660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9" name="Down Arrow Callout 18"/>
          <p:cNvSpPr/>
          <p:nvPr userDrawn="1"/>
        </p:nvSpPr>
        <p:spPr>
          <a:xfrm>
            <a:off x="8846843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86069" y="1662386"/>
            <a:ext cx="2472192" cy="4301321"/>
          </a:xfrm>
          <a:prstGeom prst="downArrowCallout">
            <a:avLst>
              <a:gd name="adj1" fmla="val 26120"/>
              <a:gd name="adj2" fmla="val 6382"/>
              <a:gd name="adj3" fmla="val 5273"/>
              <a:gd name="adj4" fmla="val 96969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93341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6" grpId="0" animBg="1"/>
      <p:bldP spid="19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ulom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96091" y="1448890"/>
            <a:ext cx="4913419" cy="3072372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6385667" y="1445657"/>
            <a:ext cx="4910243" cy="307560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62523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Off-page Connector 4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674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38150" y="178588"/>
            <a:ext cx="59817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l">
              <a:defRPr sz="3200" b="1" baseline="0">
                <a:solidFill>
                  <a:srgbClr val="0D38F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180191" y="649953"/>
            <a:ext cx="5486400" cy="41278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25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320" y="197787"/>
            <a:ext cx="1885950" cy="457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72270" y="2593"/>
            <a:ext cx="819729" cy="82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409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791720" y="541356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667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23720" y="1010678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4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25155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06664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59652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b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7462122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Sm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5188321" y="1676728"/>
            <a:ext cx="1815163" cy="1814739"/>
          </a:xfrm>
          <a:prstGeom prst="ellipse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1997" cy="258409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7383292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0735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roundRect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9045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900057" y="1777294"/>
            <a:ext cx="3244279" cy="3260313"/>
          </a:xfrm>
          <a:prstGeom prst="roundRect">
            <a:avLst>
              <a:gd name="adj" fmla="val 8446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2933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99380" y="1488610"/>
            <a:ext cx="1806275" cy="1805853"/>
          </a:xfrm>
          <a:prstGeom prst="roundRect">
            <a:avLst>
              <a:gd name="adj" fmla="val 11041"/>
            </a:avLst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557144" y="1488610"/>
            <a:ext cx="1806275" cy="1805853"/>
          </a:xfrm>
          <a:prstGeom prst="roundRect">
            <a:avLst>
              <a:gd name="adj" fmla="val 13151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614908" y="1488610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674923" y="1488610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056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226225" y="1742904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173535" y="1742904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38629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3596691" y="3207051"/>
            <a:ext cx="1297573" cy="1297272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5391886" y="1377389"/>
            <a:ext cx="1297573" cy="1297272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7224747" y="3198356"/>
            <a:ext cx="1297573" cy="1297272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5399164" y="5012383"/>
            <a:ext cx="1297573" cy="1297272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34281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272416"/>
            <a:ext cx="12191997" cy="4921720"/>
          </a:xfrm>
          <a:prstGeom prst="downArrowCallout">
            <a:avLst>
              <a:gd name="adj1" fmla="val 50000"/>
              <a:gd name="adj2" fmla="val 15352"/>
              <a:gd name="adj3" fmla="val 5443"/>
              <a:gd name="adj4" fmla="val 94557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96117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3"/>
            <a:ext cx="12191997" cy="3966661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7017651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80608" y="1639333"/>
            <a:ext cx="4908153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31927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Lef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7980325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6249619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7792488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297274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59719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Pictures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93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w Left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69"/>
            <a:ext cx="3597455" cy="3400024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1"/>
            <a:ext cx="3597455" cy="3400023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44684370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d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020671" y="1382568"/>
            <a:ext cx="3360699" cy="496518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522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6" name="Flowchart: Off-page Connector 5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lowchart: Off-page Connector 7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804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463041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7478569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344776" y="1438846"/>
            <a:ext cx="3647921" cy="4908909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251810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21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169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17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9265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0450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47589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7" hasCustomPrompt="1"/>
          </p:nvPr>
        </p:nvSpPr>
        <p:spPr>
          <a:xfrm>
            <a:off x="8241795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18" hasCustomPrompt="1"/>
          </p:nvPr>
        </p:nvSpPr>
        <p:spPr>
          <a:xfrm>
            <a:off x="436123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85058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296334" y="215900"/>
            <a:ext cx="5880100" cy="6426200"/>
          </a:xfrm>
          <a:prstGeom prst="round1Rect">
            <a:avLst>
              <a:gd name="adj" fmla="val 5318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6406867" y="216720"/>
            <a:ext cx="5488240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406865" y="4978885"/>
            <a:ext cx="5488240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4528204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96333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96333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49619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249619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42940173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87251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3343837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171142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9013086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2" name="Down Arrow Callout 11"/>
          <p:cNvSpPr/>
          <p:nvPr userDrawn="1"/>
        </p:nvSpPr>
        <p:spPr>
          <a:xfrm>
            <a:off x="487249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867" dirty="0">
              <a:solidFill>
                <a:prstClr val="white"/>
              </a:solidFill>
              <a:latin typeface="FontAwesome" pitchFamily="2" charset="0"/>
            </a:endParaRPr>
          </a:p>
          <a:p>
            <a:pPr algn="ctr">
              <a:spcBef>
                <a:spcPct val="20000"/>
              </a:spcBef>
              <a:defRPr/>
            </a:pP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3" name="Up Arrow Callout 12"/>
          <p:cNvSpPr/>
          <p:nvPr userDrawn="1"/>
        </p:nvSpPr>
        <p:spPr>
          <a:xfrm>
            <a:off x="334383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333" dirty="0">
              <a:solidFill>
                <a:prstClr val="white"/>
              </a:solidFill>
              <a:latin typeface="FontAwesome" pitchFamily="2" charset="0"/>
            </a:endParaRPr>
          </a:p>
        </p:txBody>
      </p:sp>
      <p:sp>
        <p:nvSpPr>
          <p:cNvPr id="15" name="Down Arrow Callout 14"/>
          <p:cNvSpPr/>
          <p:nvPr userDrawn="1"/>
        </p:nvSpPr>
        <p:spPr>
          <a:xfrm>
            <a:off x="6171140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3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1333" dirty="0">
                <a:solidFill>
                  <a:prstClr val="white"/>
                </a:solidFill>
              </a:rPr>
              <a:t> </a:t>
            </a:r>
          </a:p>
        </p:txBody>
      </p:sp>
      <p:sp>
        <p:nvSpPr>
          <p:cNvPr id="17" name="Up Arrow Callout 16"/>
          <p:cNvSpPr/>
          <p:nvPr userDrawn="1"/>
        </p:nvSpPr>
        <p:spPr>
          <a:xfrm>
            <a:off x="901308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4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br>
              <a:rPr lang="en-US" sz="8000" dirty="0">
                <a:solidFill>
                  <a:prstClr val="white"/>
                </a:solidFill>
                <a:latin typeface="FontAwesome" pitchFamily="2" charset="0"/>
              </a:rPr>
            </a:b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40840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 with three Colu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4" name="Down Arrow Callout 13"/>
          <p:cNvSpPr/>
          <p:nvPr userDrawn="1"/>
        </p:nvSpPr>
        <p:spPr>
          <a:xfrm>
            <a:off x="6193251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6" name="Down Arrow Callout 15"/>
          <p:cNvSpPr/>
          <p:nvPr userDrawn="1"/>
        </p:nvSpPr>
        <p:spPr>
          <a:xfrm>
            <a:off x="3539660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9" name="Down Arrow Callout 18"/>
          <p:cNvSpPr/>
          <p:nvPr userDrawn="1"/>
        </p:nvSpPr>
        <p:spPr>
          <a:xfrm>
            <a:off x="8846843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86069" y="1662386"/>
            <a:ext cx="2472192" cy="4301321"/>
          </a:xfrm>
          <a:prstGeom prst="downArrowCallout">
            <a:avLst>
              <a:gd name="adj1" fmla="val 26120"/>
              <a:gd name="adj2" fmla="val 6382"/>
              <a:gd name="adj3" fmla="val 5273"/>
              <a:gd name="adj4" fmla="val 96969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83509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6" grpId="0" animBg="1"/>
      <p:bldP spid="19" grpId="0" animBg="1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ulom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96091" y="1448890"/>
            <a:ext cx="4913419" cy="3072372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6385667" y="1445657"/>
            <a:ext cx="4910243" cy="307560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54083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Off-page Connector 4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5757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5697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791720" y="541356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667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23720" y="1010678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4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35151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54750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34112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b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43165861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Sm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5188321" y="1676728"/>
            <a:ext cx="1815163" cy="1814739"/>
          </a:xfrm>
          <a:prstGeom prst="ellipse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1997" cy="258409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6486525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49251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072707" y="1777295"/>
            <a:ext cx="1989629" cy="1989165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3687191" y="1777295"/>
            <a:ext cx="1989629" cy="1989165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378022" y="1777295"/>
            <a:ext cx="1989629" cy="1989165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054524" y="1777295"/>
            <a:ext cx="1989629" cy="1989165"/>
          </a:xfrm>
          <a:prstGeom prst="roundRect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76387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900057" y="1777294"/>
            <a:ext cx="3244279" cy="3260313"/>
          </a:xfrm>
          <a:prstGeom prst="roundRect">
            <a:avLst>
              <a:gd name="adj" fmla="val 8446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85197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99380" y="1488610"/>
            <a:ext cx="1806275" cy="1805853"/>
          </a:xfrm>
          <a:prstGeom prst="roundRect">
            <a:avLst>
              <a:gd name="adj" fmla="val 11041"/>
            </a:avLst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557144" y="1488610"/>
            <a:ext cx="1806275" cy="1805853"/>
          </a:xfrm>
          <a:prstGeom prst="roundRect">
            <a:avLst>
              <a:gd name="adj" fmla="val 13151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614908" y="1488610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674923" y="1488610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8711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226225" y="1742904"/>
            <a:ext cx="1806275" cy="1805853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173535" y="1742904"/>
            <a:ext cx="1806275" cy="1805853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89864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3596691" y="3207051"/>
            <a:ext cx="1297573" cy="1297272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5391886" y="1377389"/>
            <a:ext cx="1297573" cy="1297272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7224747" y="3198356"/>
            <a:ext cx="1297573" cy="1297272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5399164" y="5012383"/>
            <a:ext cx="1297573" cy="1297272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48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272416"/>
            <a:ext cx="12191997" cy="4921720"/>
          </a:xfrm>
          <a:prstGeom prst="downArrowCallout">
            <a:avLst>
              <a:gd name="adj1" fmla="val 50000"/>
              <a:gd name="adj2" fmla="val 15352"/>
              <a:gd name="adj3" fmla="val 5443"/>
              <a:gd name="adj4" fmla="val 94557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65314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3"/>
            <a:ext cx="12191997" cy="3966661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8296584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Top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80608" y="1639333"/>
            <a:ext cx="4908153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02041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Lef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21407395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6249619" y="0"/>
            <a:ext cx="5942381" cy="6858000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04212705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297274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0"/>
            <a:ext cx="3597455" cy="3543436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50296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Pictures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445657"/>
            <a:ext cx="3469533" cy="235168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5570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w Left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83399" y="1575369"/>
            <a:ext cx="3597455" cy="3400024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411149" y="1575371"/>
            <a:ext cx="3597455" cy="3400023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45432480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d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020671" y="1382568"/>
            <a:ext cx="3360699" cy="496518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522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6" name="Flowchart: Off-page Connector 5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lowchart: Off-page Connector 7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01766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463041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7478569" y="1758206"/>
            <a:ext cx="3250392" cy="4270188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344776" y="1438846"/>
            <a:ext cx="3647921" cy="4908909"/>
          </a:xfrm>
          <a:prstGeom prst="rect">
            <a:avLst/>
          </a:prstGeom>
        </p:spPr>
        <p:txBody>
          <a:bodyPr anchor="t"/>
          <a:lstStyle>
            <a:lvl1pPr algn="ctr" rtl="0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934983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21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169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17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9265920" y="1438846"/>
            <a:ext cx="2804160" cy="352634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02177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7589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4361234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241795" y="1201531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47589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7" hasCustomPrompt="1"/>
          </p:nvPr>
        </p:nvSpPr>
        <p:spPr>
          <a:xfrm>
            <a:off x="8241795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18" hasCustomPrompt="1"/>
          </p:nvPr>
        </p:nvSpPr>
        <p:spPr>
          <a:xfrm>
            <a:off x="4361234" y="3806159"/>
            <a:ext cx="3469533" cy="2365379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261274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296334" y="215900"/>
            <a:ext cx="5880100" cy="6426200"/>
          </a:xfrm>
          <a:prstGeom prst="round1Rect">
            <a:avLst>
              <a:gd name="adj" fmla="val 5318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6406867" y="216720"/>
            <a:ext cx="5488240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406865" y="4978885"/>
            <a:ext cx="5488240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28236074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96333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296333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249619" y="215900"/>
            <a:ext cx="5646048" cy="4518040"/>
          </a:xfrm>
          <a:prstGeom prst="round1Rect">
            <a:avLst>
              <a:gd name="adj" fmla="val 6441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6249619" y="4978885"/>
            <a:ext cx="5646048" cy="1662384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79859790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87251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3343837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171142" y="3625657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9013086" y="1438845"/>
            <a:ext cx="2677295" cy="236606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2" name="Down Arrow Callout 11"/>
          <p:cNvSpPr/>
          <p:nvPr userDrawn="1"/>
        </p:nvSpPr>
        <p:spPr>
          <a:xfrm>
            <a:off x="487249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1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867" dirty="0">
              <a:solidFill>
                <a:prstClr val="white"/>
              </a:solidFill>
              <a:latin typeface="FontAwesome" pitchFamily="2" charset="0"/>
            </a:endParaRPr>
          </a:p>
          <a:p>
            <a:pPr algn="ctr">
              <a:spcBef>
                <a:spcPct val="20000"/>
              </a:spcBef>
              <a:defRPr/>
            </a:pP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3" name="Up Arrow Callout 12"/>
          <p:cNvSpPr/>
          <p:nvPr userDrawn="1"/>
        </p:nvSpPr>
        <p:spPr>
          <a:xfrm>
            <a:off x="334383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endParaRPr lang="en-US" sz="5333" dirty="0">
              <a:solidFill>
                <a:prstClr val="white"/>
              </a:solidFill>
              <a:latin typeface="FontAwesome" pitchFamily="2" charset="0"/>
            </a:endParaRPr>
          </a:p>
        </p:txBody>
      </p:sp>
      <p:sp>
        <p:nvSpPr>
          <p:cNvPr id="15" name="Down Arrow Callout 14"/>
          <p:cNvSpPr/>
          <p:nvPr userDrawn="1"/>
        </p:nvSpPr>
        <p:spPr>
          <a:xfrm>
            <a:off x="6171140" y="1423918"/>
            <a:ext cx="2677296" cy="2662500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chemeClr val="accent3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1333" dirty="0">
                <a:solidFill>
                  <a:prstClr val="white"/>
                </a:solidFill>
              </a:rPr>
              <a:t> </a:t>
            </a:r>
          </a:p>
        </p:txBody>
      </p:sp>
      <p:sp>
        <p:nvSpPr>
          <p:cNvPr id="17" name="Up Arrow Callout 16"/>
          <p:cNvSpPr/>
          <p:nvPr userDrawn="1"/>
        </p:nvSpPr>
        <p:spPr>
          <a:xfrm>
            <a:off x="9013085" y="3318325"/>
            <a:ext cx="2677296" cy="2688327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chemeClr val="accent4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  <a:defRPr/>
            </a:pPr>
            <a:br>
              <a:rPr lang="en-US" sz="8000" dirty="0">
                <a:solidFill>
                  <a:prstClr val="white"/>
                </a:solidFill>
                <a:latin typeface="FontAwesome" pitchFamily="2" charset="0"/>
              </a:rPr>
            </a:br>
            <a:endParaRPr lang="en-US" sz="1600" b="1" dirty="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31748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 with three Colu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lowchart: Off-page Connector 29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31" name="Slide Number Placeholder 4"/>
          <p:cNvSpPr>
            <a:spLocks noGrp="1"/>
          </p:cNvSpPr>
          <p:nvPr>
            <p:ph type="sldNum" sz="quarter" idx="14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4" name="Down Arrow Callout 13"/>
          <p:cNvSpPr/>
          <p:nvPr userDrawn="1"/>
        </p:nvSpPr>
        <p:spPr>
          <a:xfrm>
            <a:off x="6193251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6" name="Down Arrow Callout 15"/>
          <p:cNvSpPr/>
          <p:nvPr userDrawn="1"/>
        </p:nvSpPr>
        <p:spPr>
          <a:xfrm>
            <a:off x="3539660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9" name="Down Arrow Callout 18"/>
          <p:cNvSpPr/>
          <p:nvPr userDrawn="1"/>
        </p:nvSpPr>
        <p:spPr>
          <a:xfrm>
            <a:off x="8846843" y="1662388"/>
            <a:ext cx="2472192" cy="4301321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9"/>
            </a:avLst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886069" y="1662386"/>
            <a:ext cx="2472192" cy="4301321"/>
          </a:xfrm>
          <a:prstGeom prst="downArrowCallout">
            <a:avLst>
              <a:gd name="adj1" fmla="val 26120"/>
              <a:gd name="adj2" fmla="val 6382"/>
              <a:gd name="adj3" fmla="val 5273"/>
              <a:gd name="adj4" fmla="val 96969"/>
            </a:avLst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97905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animBg="1"/>
      <p:bldP spid="16" grpId="0" animBg="1"/>
      <p:bldP spid="19" grpId="0" animBg="1"/>
    </p:bld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ulom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owchart: Off-page Connector 1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3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Flowchart: Off-page Connector 8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>
              <a:defRPr/>
            </a:pPr>
            <a:fld id="{C136B7D2-B98C-44FD-8D04-7EC62A564975}" type="slidenum">
              <a:rPr lang="en-US" sz="1333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>
                <a:defRPr/>
              </a:pPr>
              <a:t>‹#›</a:t>
            </a:fld>
            <a:endParaRPr 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96091" y="1448890"/>
            <a:ext cx="4913419" cy="3072372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6385667" y="1445657"/>
            <a:ext cx="4910243" cy="3075607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05948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Off-page Connector 4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41954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26660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Off-page Connector 6"/>
          <p:cNvSpPr/>
          <p:nvPr userDrawn="1"/>
        </p:nvSpPr>
        <p:spPr>
          <a:xfrm rot="5400000">
            <a:off x="11681289" y="6247141"/>
            <a:ext cx="455692" cy="565727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2667" dirty="0">
              <a:solidFill>
                <a:prstClr val="white"/>
              </a:solidFill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43206" y="6340867"/>
            <a:ext cx="610241" cy="366183"/>
          </a:xfrm>
          <a:prstGeom prst="rect">
            <a:avLst/>
          </a:prstGeom>
        </p:spPr>
        <p:txBody>
          <a:bodyPr anchor="ctr"/>
          <a:lstStyle>
            <a:lvl1pPr algn="ctr">
              <a:defRPr sz="1333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791720" y="541356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667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23720" y="1010678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4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67533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7812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26" Type="http://schemas.openxmlformats.org/officeDocument/2006/relationships/slideLayout" Target="../slideLayouts/slideLayout56.xml"/><Relationship Id="rId3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51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5" Type="http://schemas.openxmlformats.org/officeDocument/2006/relationships/slideLayout" Target="../slideLayouts/slideLayout55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50.xml"/><Relationship Id="rId29" Type="http://schemas.openxmlformats.org/officeDocument/2006/relationships/slideLayout" Target="../slideLayouts/slideLayout59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slideLayout" Target="../slideLayouts/slideLayout5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23" Type="http://schemas.openxmlformats.org/officeDocument/2006/relationships/slideLayout" Target="../slideLayouts/slideLayout53.xml"/><Relationship Id="rId28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31" Type="http://schemas.openxmlformats.org/officeDocument/2006/relationships/theme" Target="../theme/theme2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slideLayout" Target="../slideLayouts/slideLayout52.xml"/><Relationship Id="rId27" Type="http://schemas.openxmlformats.org/officeDocument/2006/relationships/slideLayout" Target="../slideLayouts/slideLayout57.xml"/><Relationship Id="rId30" Type="http://schemas.openxmlformats.org/officeDocument/2006/relationships/slideLayout" Target="../slideLayouts/slideLayout6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slideLayout" Target="../slideLayouts/slideLayout78.xml"/><Relationship Id="rId26" Type="http://schemas.openxmlformats.org/officeDocument/2006/relationships/slideLayout" Target="../slideLayouts/slideLayout86.xml"/><Relationship Id="rId3" Type="http://schemas.openxmlformats.org/officeDocument/2006/relationships/slideLayout" Target="../slideLayouts/slideLayout63.xml"/><Relationship Id="rId21" Type="http://schemas.openxmlformats.org/officeDocument/2006/relationships/slideLayout" Target="../slideLayouts/slideLayout81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5" Type="http://schemas.openxmlformats.org/officeDocument/2006/relationships/slideLayout" Target="../slideLayouts/slideLayout85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20" Type="http://schemas.openxmlformats.org/officeDocument/2006/relationships/slideLayout" Target="../slideLayouts/slideLayout80.xml"/><Relationship Id="rId29" Type="http://schemas.openxmlformats.org/officeDocument/2006/relationships/slideLayout" Target="../slideLayouts/slideLayout89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24" Type="http://schemas.openxmlformats.org/officeDocument/2006/relationships/slideLayout" Target="../slideLayouts/slideLayout84.xml"/><Relationship Id="rId32" Type="http://schemas.openxmlformats.org/officeDocument/2006/relationships/image" Target="../media/image1.png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23" Type="http://schemas.openxmlformats.org/officeDocument/2006/relationships/slideLayout" Target="../slideLayouts/slideLayout83.xml"/><Relationship Id="rId28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70.xml"/><Relationship Id="rId19" Type="http://schemas.openxmlformats.org/officeDocument/2006/relationships/slideLayout" Target="../slideLayouts/slideLayout79.xml"/><Relationship Id="rId31" Type="http://schemas.openxmlformats.org/officeDocument/2006/relationships/theme" Target="../theme/theme3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Relationship Id="rId22" Type="http://schemas.openxmlformats.org/officeDocument/2006/relationships/slideLayout" Target="../slideLayouts/slideLayout82.xml"/><Relationship Id="rId27" Type="http://schemas.openxmlformats.org/officeDocument/2006/relationships/slideLayout" Target="../slideLayouts/slideLayout87.xml"/><Relationship Id="rId30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7773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2" r:id="rId30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5512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  <p:sldLayoutId id="2147483712" r:id="rId18"/>
    <p:sldLayoutId id="2147483713" r:id="rId19"/>
    <p:sldLayoutId id="2147483714" r:id="rId20"/>
    <p:sldLayoutId id="2147483715" r:id="rId21"/>
    <p:sldLayoutId id="2147483717" r:id="rId22"/>
    <p:sldLayoutId id="2147483718" r:id="rId23"/>
    <p:sldLayoutId id="2147483719" r:id="rId24"/>
    <p:sldLayoutId id="2147483720" r:id="rId25"/>
    <p:sldLayoutId id="2147483721" r:id="rId26"/>
    <p:sldLayoutId id="2147483722" r:id="rId27"/>
    <p:sldLayoutId id="2147483723" r:id="rId28"/>
    <p:sldLayoutId id="2147483724" r:id="rId29"/>
    <p:sldLayoutId id="2147483726" r:id="rId30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12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1" r:id="rId22"/>
    <p:sldLayoutId id="2147483752" r:id="rId23"/>
    <p:sldLayoutId id="2147483753" r:id="rId24"/>
    <p:sldLayoutId id="2147483754" r:id="rId25"/>
    <p:sldLayoutId id="2147483755" r:id="rId26"/>
    <p:sldLayoutId id="2147483756" r:id="rId27"/>
    <p:sldLayoutId id="2147483757" r:id="rId28"/>
    <p:sldLayoutId id="2147483758" r:id="rId29"/>
    <p:sldLayoutId id="2147483760" r:id="rId30"/>
  </p:sldLayoutIdLs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0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2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4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5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6.xm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7D2E83FE-D7F2-415B-8EC0-9456DAEBC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第六章 查询处理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3FAD587-1EE0-43E8-A80A-90E4FF6FA86D}"/>
              </a:ext>
            </a:extLst>
          </p:cNvPr>
          <p:cNvSpPr/>
          <p:nvPr/>
        </p:nvSpPr>
        <p:spPr>
          <a:xfrm>
            <a:off x="3856894" y="3351174"/>
            <a:ext cx="1699846" cy="492369"/>
          </a:xfrm>
          <a:prstGeom prst="rect">
            <a:avLst/>
          </a:prstGeom>
          <a:solidFill>
            <a:schemeClr val="accent4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用户交互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D3008E7-FDA0-48EF-A9BD-27ECEAE1F83F}"/>
              </a:ext>
            </a:extLst>
          </p:cNvPr>
          <p:cNvSpPr/>
          <p:nvPr/>
        </p:nvSpPr>
        <p:spPr>
          <a:xfrm>
            <a:off x="6260126" y="3374620"/>
            <a:ext cx="1699846" cy="4923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排序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E9F2953-C932-4F35-A45F-D0E089C80A50}"/>
              </a:ext>
            </a:extLst>
          </p:cNvPr>
          <p:cNvSpPr/>
          <p:nvPr/>
        </p:nvSpPr>
        <p:spPr>
          <a:xfrm>
            <a:off x="5087817" y="4523482"/>
            <a:ext cx="1699846" cy="4923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评价</a:t>
            </a:r>
          </a:p>
        </p:txBody>
      </p:sp>
      <p:sp>
        <p:nvSpPr>
          <p:cNvPr id="10" name="右箭头 10">
            <a:extLst>
              <a:ext uri="{FF2B5EF4-FFF2-40B4-BE49-F238E27FC236}">
                <a16:creationId xmlns:a16="http://schemas.microsoft.com/office/drawing/2014/main" id="{AFE8EE51-83FF-462D-8079-C42C7E0C1526}"/>
              </a:ext>
            </a:extLst>
          </p:cNvPr>
          <p:cNvSpPr/>
          <p:nvPr/>
        </p:nvSpPr>
        <p:spPr>
          <a:xfrm rot="2599579">
            <a:off x="4609890" y="4106396"/>
            <a:ext cx="831164" cy="15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右箭头 11">
            <a:extLst>
              <a:ext uri="{FF2B5EF4-FFF2-40B4-BE49-F238E27FC236}">
                <a16:creationId xmlns:a16="http://schemas.microsoft.com/office/drawing/2014/main" id="{73E129AB-4E51-4439-81D4-B884DBBB04A7}"/>
              </a:ext>
            </a:extLst>
          </p:cNvPr>
          <p:cNvSpPr/>
          <p:nvPr/>
        </p:nvSpPr>
        <p:spPr>
          <a:xfrm rot="19415868">
            <a:off x="6298012" y="4153288"/>
            <a:ext cx="831164" cy="15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流程图: 磁盘 11">
            <a:extLst>
              <a:ext uri="{FF2B5EF4-FFF2-40B4-BE49-F238E27FC236}">
                <a16:creationId xmlns:a16="http://schemas.microsoft.com/office/drawing/2014/main" id="{702C6380-6E98-4573-B0FF-CF356A37C065}"/>
              </a:ext>
            </a:extLst>
          </p:cNvPr>
          <p:cNvSpPr/>
          <p:nvPr/>
        </p:nvSpPr>
        <p:spPr>
          <a:xfrm>
            <a:off x="5146431" y="1534099"/>
            <a:ext cx="949569" cy="116058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7DC4108C-4D09-4497-AA4C-EC97729A835E}"/>
              </a:ext>
            </a:extLst>
          </p:cNvPr>
          <p:cNvSpPr txBox="1"/>
          <p:nvPr/>
        </p:nvSpPr>
        <p:spPr>
          <a:xfrm>
            <a:off x="6353910" y="2038194"/>
            <a:ext cx="1346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/>
              <a:t>文档数据库</a:t>
            </a:r>
          </a:p>
        </p:txBody>
      </p:sp>
      <p:sp>
        <p:nvSpPr>
          <p:cNvPr id="14" name="右箭头 15">
            <a:extLst>
              <a:ext uri="{FF2B5EF4-FFF2-40B4-BE49-F238E27FC236}">
                <a16:creationId xmlns:a16="http://schemas.microsoft.com/office/drawing/2014/main" id="{D78752AD-5869-4A8D-AB28-61D4C48C65CD}"/>
              </a:ext>
            </a:extLst>
          </p:cNvPr>
          <p:cNvSpPr/>
          <p:nvPr/>
        </p:nvSpPr>
        <p:spPr>
          <a:xfrm rot="8330403">
            <a:off x="4785736" y="2992705"/>
            <a:ext cx="831164" cy="15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流程图: 磁盘 14">
            <a:extLst>
              <a:ext uri="{FF2B5EF4-FFF2-40B4-BE49-F238E27FC236}">
                <a16:creationId xmlns:a16="http://schemas.microsoft.com/office/drawing/2014/main" id="{89899F9D-9546-4400-9B43-B66182F836BF}"/>
              </a:ext>
            </a:extLst>
          </p:cNvPr>
          <p:cNvSpPr/>
          <p:nvPr/>
        </p:nvSpPr>
        <p:spPr>
          <a:xfrm>
            <a:off x="8710246" y="2976038"/>
            <a:ext cx="949569" cy="116058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TextBox 17">
            <a:extLst>
              <a:ext uri="{FF2B5EF4-FFF2-40B4-BE49-F238E27FC236}">
                <a16:creationId xmlns:a16="http://schemas.microsoft.com/office/drawing/2014/main" id="{E7242810-0D40-4EF4-8BA7-97E4706AEA78}"/>
              </a:ext>
            </a:extLst>
          </p:cNvPr>
          <p:cNvSpPr txBox="1"/>
          <p:nvPr/>
        </p:nvSpPr>
        <p:spPr>
          <a:xfrm>
            <a:off x="8909541" y="4324194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/>
              <a:t>索引</a:t>
            </a:r>
          </a:p>
        </p:txBody>
      </p:sp>
      <p:sp>
        <p:nvSpPr>
          <p:cNvPr id="17" name="流程图: 磁盘 16">
            <a:extLst>
              <a:ext uri="{FF2B5EF4-FFF2-40B4-BE49-F238E27FC236}">
                <a16:creationId xmlns:a16="http://schemas.microsoft.com/office/drawing/2014/main" id="{7E6D3BE8-601D-4407-841C-CA5F3863B56A}"/>
              </a:ext>
            </a:extLst>
          </p:cNvPr>
          <p:cNvSpPr/>
          <p:nvPr/>
        </p:nvSpPr>
        <p:spPr>
          <a:xfrm>
            <a:off x="3141785" y="4417975"/>
            <a:ext cx="949569" cy="116058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8CDE9A21-6F21-42F3-A12F-28EDE8989C9C}"/>
              </a:ext>
            </a:extLst>
          </p:cNvPr>
          <p:cNvSpPr txBox="1"/>
          <p:nvPr/>
        </p:nvSpPr>
        <p:spPr>
          <a:xfrm>
            <a:off x="3048004" y="5684069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/>
              <a:t>日志数据</a:t>
            </a:r>
          </a:p>
        </p:txBody>
      </p:sp>
      <p:sp>
        <p:nvSpPr>
          <p:cNvPr id="19" name="左右箭头 24">
            <a:extLst>
              <a:ext uri="{FF2B5EF4-FFF2-40B4-BE49-F238E27FC236}">
                <a16:creationId xmlns:a16="http://schemas.microsoft.com/office/drawing/2014/main" id="{06D4CF9A-66DC-4D6B-B50E-F05E22B19DAA}"/>
              </a:ext>
            </a:extLst>
          </p:cNvPr>
          <p:cNvSpPr/>
          <p:nvPr/>
        </p:nvSpPr>
        <p:spPr>
          <a:xfrm>
            <a:off x="8018586" y="3515300"/>
            <a:ext cx="633046" cy="18756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左右箭头 25">
            <a:extLst>
              <a:ext uri="{FF2B5EF4-FFF2-40B4-BE49-F238E27FC236}">
                <a16:creationId xmlns:a16="http://schemas.microsoft.com/office/drawing/2014/main" id="{86E99813-8026-48B4-BBA3-25E134FA2765}"/>
              </a:ext>
            </a:extLst>
          </p:cNvPr>
          <p:cNvSpPr/>
          <p:nvPr/>
        </p:nvSpPr>
        <p:spPr>
          <a:xfrm>
            <a:off x="5603632" y="3527023"/>
            <a:ext cx="633046" cy="18756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左右箭头 26">
            <a:extLst>
              <a:ext uri="{FF2B5EF4-FFF2-40B4-BE49-F238E27FC236}">
                <a16:creationId xmlns:a16="http://schemas.microsoft.com/office/drawing/2014/main" id="{98CE2F8E-B4CB-4E87-B39D-F1B1A25566DD}"/>
              </a:ext>
            </a:extLst>
          </p:cNvPr>
          <p:cNvSpPr/>
          <p:nvPr/>
        </p:nvSpPr>
        <p:spPr>
          <a:xfrm>
            <a:off x="4267201" y="4711054"/>
            <a:ext cx="633046" cy="18756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左右箭头 27">
            <a:extLst>
              <a:ext uri="{FF2B5EF4-FFF2-40B4-BE49-F238E27FC236}">
                <a16:creationId xmlns:a16="http://schemas.microsoft.com/office/drawing/2014/main" id="{1C9B9A0A-70F4-49AB-9042-122BA8971C1E}"/>
              </a:ext>
            </a:extLst>
          </p:cNvPr>
          <p:cNvSpPr/>
          <p:nvPr/>
        </p:nvSpPr>
        <p:spPr>
          <a:xfrm>
            <a:off x="3165232" y="3515300"/>
            <a:ext cx="633046" cy="18756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3" name="Picture 7" descr="C:\Users\lenovo\Desktop\u=43005626,742795912&amp;fm=21&amp;gp=0.jpg">
            <a:extLst>
              <a:ext uri="{FF2B5EF4-FFF2-40B4-BE49-F238E27FC236}">
                <a16:creationId xmlns:a16="http://schemas.microsoft.com/office/drawing/2014/main" id="{0EDDE57E-4699-4254-92DE-68ECF2A61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9818" y="3075684"/>
            <a:ext cx="1119554" cy="11195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9331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7D2E83FE-D7F2-415B-8EC0-9456DAEBC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第六章 查询处理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324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1.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信息需求与查询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2.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查询转换与提炼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3.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搜索结果显示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4.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跨语言搜索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28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402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7D2E83FE-D7F2-415B-8EC0-9456DAEBC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信息需求与查询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392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信息需求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用户向搜索引擎提交查询的内在底层原因，也叫查询动机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用户与搜索引擎交互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构造查询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浏览检索结果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重写查询过程（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refine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这些交互是信息检索过程中的一个关键部分，决定了搜索引擎是否提供了有效服务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可以根据不同的维度对信息需求归类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需求要查找的相关文档数量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需求信息的类型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产生信息需求的任务类型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657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76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以搜索引擎设计者角度观察这些需求，两个结论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一方面，查询能够完全表达不同的信息需求，需要相关的搜索技术和排序算法来产生好的结果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另一方面，查询仅仅是对信息需求的粗略表达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用户很难准确表达其需求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究其原因，是搜索引擎接口形式所决定的，长查询词通常检索不到需要的结果，因而，搜索引擎鼓励用户输入短查询词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Belkin 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在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1982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年提出知识的不确定性状态模型假设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用户很难精确定义其信息需求，在用户所拥有的知识和信息之间存在一个“缺口”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搜索引擎应该尽可能搜集能够填补这些“缺口”的信息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提炼查询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——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拼写纠错、查询扩展、相关反馈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检索结果显示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——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页面摘要、结果聚类、高亮显示</a:t>
            </a:r>
            <a:endParaRPr lang="en-US" altLang="zh-CN" sz="20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信息需求与查询</a:t>
            </a:r>
          </a:p>
        </p:txBody>
      </p:sp>
    </p:spTree>
    <p:extLst>
      <p:ext uri="{BB962C8B-B14F-4D97-AF65-F5344CB8AC3E}">
        <p14:creationId xmlns:p14="http://schemas.microsoft.com/office/powerpoint/2010/main" val="3452714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关键词查询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3815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过去，搜索引擎查询语言是为专家或搜索中介使用而设计的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用户查询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Are there any cases that discuss negligent maintenance or failure to maintain aids to navigation such as lights, buoys, or channel markers?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搜索中介查询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NEGLECT! FAIL! NEGLIG! /5 MAINT! REPAIR! /P NAVIGAT! /5 AID EQUIP! LIGHT BUOY ”CHANNEL MARKER”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179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关键词查询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883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当前搜索引擎提供简单的、基于自然语言的查询界面，可以使任何人都能进行检索</a:t>
            </a:r>
          </a:p>
          <a:p>
            <a:pPr marL="914400" lvl="1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但与此同时，搜索引擎在自然语言查询方面处理结果并不理想</a:t>
            </a:r>
          </a:p>
          <a:p>
            <a:pPr marL="1371600" lvl="2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平均长度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30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个词的搜索 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VS. 2~3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个关键词的搜索</a:t>
            </a:r>
          </a:p>
          <a:p>
            <a:pPr marL="914400" lvl="1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搜索引擎还无法基于语法或语义特征进行查询，本质上，仍然是基于词集合的统计结果进行查询</a:t>
            </a:r>
          </a:p>
          <a:p>
            <a:pPr marL="914400" lvl="1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用户想要选择精确的查询词并不容易</a:t>
            </a:r>
          </a:p>
          <a:p>
            <a:pPr marL="1371600" lvl="2" indent="-4572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需要搜索引擎的帮助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05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089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将原始查询重写或转换，以更好地匹配查询意图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包括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词干提取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拼写检查（查询和索引阶段）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替换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分割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扩展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查询转换</a:t>
            </a:r>
          </a:p>
        </p:txBody>
      </p:sp>
    </p:spTree>
    <p:extLst>
      <p:ext uri="{BB962C8B-B14F-4D97-AF65-F5344CB8AC3E}">
        <p14:creationId xmlns:p14="http://schemas.microsoft.com/office/powerpoint/2010/main" val="3650377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8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195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与文本处理过程中进行词干提取相比：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对查询词词干提取可以增加搜索引擎的灵活性，提高其查询效率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有时会降低搜索结果的准确性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fish village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fishing village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为了使词干提取获取更好的效果，通常还要采用基于词干变形的查询扩展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rock climbing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climb--&gt;rock climb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基于查询的词干提取</a:t>
            </a:r>
          </a:p>
        </p:txBody>
      </p:sp>
    </p:spTree>
    <p:extLst>
      <p:ext uri="{BB962C8B-B14F-4D97-AF65-F5344CB8AC3E}">
        <p14:creationId xmlns:p14="http://schemas.microsoft.com/office/powerpoint/2010/main" val="1126263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词干类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1651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通过词干提取算法转换为相同词干的一组词</a:t>
            </a:r>
          </a:p>
          <a:p>
            <a:pPr marL="1371600" lvl="2" indent="-45720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在大规模文本集合上运行词干提取算法，记录具有相同词干的词</a:t>
            </a:r>
          </a:p>
          <a:p>
            <a:pPr marL="1371600" lvl="2" indent="-45720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Porter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提取器对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TREC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新闻集词干类提取结果示例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pic>
        <p:nvPicPr>
          <p:cNvPr id="5" name="Picture 3" descr="TP_tmp.png">
            <a:extLst>
              <a:ext uri="{FF2B5EF4-FFF2-40B4-BE49-F238E27FC236}">
                <a16:creationId xmlns:a16="http://schemas.microsoft.com/office/drawing/2014/main" id="{43F5E632-DBF7-40CD-BCF2-DD4E0BFFAE8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819029" y="2959010"/>
            <a:ext cx="8655962" cy="2514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116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10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词干类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510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词干类通常包含较多的词，而且包含错误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词过多会影响系统响应时间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police------policy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同词干的词可能用在不同的上下文中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bank------banked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通过词共现分析提高精度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基于如下假定：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能够相互替换的词变形，在文本中应该经常共现</a:t>
            </a: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894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词干类修正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643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基于如下想法，能够互相替换的词的变形应该经常在文本中共同出现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对于词干类中的每一对词，计算它们在文本窗口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中的共现次数，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取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50~100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为每对词计算共现或关联度指标，以衡量词之间的关联程度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构造一个图，顶点代表词，两词之间共现指标大于某个阈值，则用边连接这两个顶点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找到这个图的连通分支，它们构成了新的词干类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634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词干类修正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474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戴斯系数是一种词项关联度计算方法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endParaRPr lang="zh-CN" altLang="en-US" sz="24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</a:t>
            </a:r>
            <a:r>
              <a:rPr lang="en-US" altLang="zh-CN" sz="20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x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是包含词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x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的窗口数量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一个图中两个顶点间如果存在路径，则它们处于同一连通分支中，构成词的聚类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TREC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新闻集词干类修正结果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/policies policy</a:t>
            </a:r>
            <a:b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</a:b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/police policed policing</a:t>
            </a:r>
            <a:b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</a:b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/bank banking banks</a:t>
            </a:r>
            <a:b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</a:b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/fish fished fishing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fishing village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？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查询日志，具体查询词共现分析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7" descr="TP_tmp.png">
            <a:extLst>
              <a:ext uri="{FF2B5EF4-FFF2-40B4-BE49-F238E27FC236}">
                <a16:creationId xmlns:a16="http://schemas.microsoft.com/office/drawing/2014/main" id="{8D5B5347-8AB2-40B8-AF3C-80F287AFAC9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3848266" y="1787768"/>
            <a:ext cx="2075125" cy="339970"/>
          </a:xfrm>
          <a:prstGeom prst="rect">
            <a:avLst/>
          </a:prstGeom>
          <a:noFill/>
          <a:ln/>
          <a:effectLst/>
        </p:spPr>
      </p:pic>
    </p:spTree>
    <p:extLst>
      <p:ext uri="{BB962C8B-B14F-4D97-AF65-F5344CB8AC3E}">
        <p14:creationId xmlns:p14="http://schemas.microsoft.com/office/powerpoint/2010/main" val="4133366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查询分割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700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将查询分解为小的片段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new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york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times square”  “new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york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” “times square”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分割策略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按单个词分割</a:t>
            </a:r>
          </a:p>
          <a:p>
            <a:pPr marL="1828800" lvl="3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[members] [rock] [group] [nirvana]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按相邻词分割</a:t>
            </a:r>
          </a:p>
          <a:p>
            <a:pPr marL="1828800" lvl="3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[members rock] [rock group] [group nirvana]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按名词短语分割</a:t>
            </a:r>
          </a:p>
          <a:p>
            <a:pPr marL="1828800" lvl="3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[members] [rock group nirvana]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按常用查询词分割</a:t>
            </a:r>
          </a:p>
          <a:p>
            <a:pPr marL="1828800" lvl="3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[members] [rock group] [nirvana]</a:t>
            </a:r>
          </a:p>
        </p:txBody>
      </p:sp>
    </p:spTree>
    <p:extLst>
      <p:ext uri="{BB962C8B-B14F-4D97-AF65-F5344CB8AC3E}">
        <p14:creationId xmlns:p14="http://schemas.microsoft.com/office/powerpoint/2010/main" val="1475461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拼写检查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1862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查询处理过程中极为重要的部分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10~15%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的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web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查询中包含拼写错误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拼写错误包括典型的字处理文档中的错误及其他类型错误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4" descr="TP_tmp.png">
            <a:extLst>
              <a:ext uri="{FF2B5EF4-FFF2-40B4-BE49-F238E27FC236}">
                <a16:creationId xmlns:a16="http://schemas.microsoft.com/office/drawing/2014/main" id="{BC2C2173-7EB8-435F-8290-8DB91BE7E47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2432538" y="3217802"/>
            <a:ext cx="2760812" cy="2918845"/>
          </a:xfrm>
          <a:prstGeom prst="rect">
            <a:avLst/>
          </a:prstGeom>
          <a:noFill/>
          <a:ln/>
          <a:effectLst/>
        </p:spPr>
      </p:pic>
      <p:pic>
        <p:nvPicPr>
          <p:cNvPr id="9" name="Picture 6" descr="TP_tmp.png">
            <a:extLst>
              <a:ext uri="{FF2B5EF4-FFF2-40B4-BE49-F238E27FC236}">
                <a16:creationId xmlns:a16="http://schemas.microsoft.com/office/drawing/2014/main" id="{FF6C24C8-AE37-45B1-A73E-4436F7A56B0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908430" y="3247110"/>
            <a:ext cx="2887742" cy="177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25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拼写检查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262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基本方法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没有出现在拼写词典中的词，建议更正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更正建议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将词典中未出现的这个词与词典中其他词比较，依据二者间的相似度来给出建议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最常采用的相似度衡量标准是编辑距离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80%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的拼写错误是由这类单个字符错误引起的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162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编辑距离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564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Damerau-Levenshtein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 distance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将一个词转换为另一个词所需的操作数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字符插入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删除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替换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交换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zh-CN" sz="20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Damerau-Levenshtein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 distance 1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distance 2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3" descr="TP_tmp.png">
            <a:extLst>
              <a:ext uri="{FF2B5EF4-FFF2-40B4-BE49-F238E27FC236}">
                <a16:creationId xmlns:a16="http://schemas.microsoft.com/office/drawing/2014/main" id="{DEF57C9F-3B6A-4709-989F-A02651284C4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917016" y="3939937"/>
            <a:ext cx="5384301" cy="1193294"/>
          </a:xfrm>
          <a:prstGeom prst="rect">
            <a:avLst/>
          </a:prstGeom>
        </p:spPr>
      </p:pic>
      <p:pic>
        <p:nvPicPr>
          <p:cNvPr id="9" name="Picture 4" descr="TP_tmp.png">
            <a:extLst>
              <a:ext uri="{FF2B5EF4-FFF2-40B4-BE49-F238E27FC236}">
                <a16:creationId xmlns:a16="http://schemas.microsoft.com/office/drawing/2014/main" id="{AFB8FC70-6655-419C-BA14-AA503D22496E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917016" y="5843820"/>
            <a:ext cx="2616713" cy="50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67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编辑距离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168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提高编辑距离计算速度方法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只计算包含相同首字母的词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只计算具有相同或近似长度的词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读音相同的词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对发音相同的词，采用语音编码进行分类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Soundex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编码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28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8429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18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en-US" altLang="zh-CN" dirty="0"/>
              <a:t>Soundex</a:t>
            </a:r>
            <a:r>
              <a:rPr lang="zh-CN" altLang="en-US" dirty="0"/>
              <a:t>编码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091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保留第一个字母（大写）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用连字符替换字母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a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e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i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o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u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y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h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用数字替换字母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1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b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f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p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v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2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c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g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j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k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q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s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x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z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3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d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t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4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l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5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m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n</a:t>
            </a:r>
          </a:p>
          <a:p>
            <a:pPr marL="1828800" lvl="3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6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：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r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删除相邻的重复的数字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删除连字符</a:t>
            </a:r>
          </a:p>
          <a:p>
            <a:pPr marL="1371600" lvl="2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保留前三个数字或用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0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延长到三个字符</a:t>
            </a: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28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3" descr="TP_tmp.png">
            <a:extLst>
              <a:ext uri="{FF2B5EF4-FFF2-40B4-BE49-F238E27FC236}">
                <a16:creationId xmlns:a16="http://schemas.microsoft.com/office/drawing/2014/main" id="{E8139ED2-BCA1-448B-A202-527C4ADBD5A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382715" y="5662326"/>
            <a:ext cx="4624754" cy="1091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61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7D2E83FE-D7F2-415B-8EC0-9456DAEBC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拼写检查纠正问题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188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多种可能纠正形式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lawers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 → lowers, lawyers, layers, lasers, lagers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以出现频率递减顺序呈现给用户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上下文问题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miniature golf courses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miniature golf curses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纠正排序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采用“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Did you mean ……”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形式的界面中，需要对可能的纠错方式进行精确排序</a:t>
            </a:r>
          </a:p>
          <a:p>
            <a:pPr marL="914400" lvl="1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Run-on errors</a:t>
            </a: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zh-CN" sz="20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mainscourcebank</a:t>
            </a: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利用恰当的结构，空格缺失错误可以被当成是一类单个字符错误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793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20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噪声通道模型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49" y="1151277"/>
            <a:ext cx="11545303" cy="4643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用户选择词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的可能性依赖于这个词本身的概率分布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P(w )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P(w)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叫做语言模型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词频信息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上下文信息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P(w</a:t>
            </a:r>
            <a:r>
              <a:rPr lang="en-US" altLang="zh-CN" sz="2400" b="1" baseline="-25000" dirty="0">
                <a:solidFill>
                  <a:srgbClr val="0E5A8B"/>
                </a:solidFill>
                <a:latin typeface="Trebuchet MS" panose="020B0603020202020204" pitchFamily="34" charset="0"/>
              </a:rPr>
              <a:t>1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|w</a:t>
            </a:r>
            <a:r>
              <a:rPr lang="en-US" altLang="zh-CN" sz="2400" b="1" baseline="-25000" dirty="0">
                <a:solidFill>
                  <a:srgbClr val="0E5A8B"/>
                </a:solidFill>
                <a:latin typeface="Trebuchet MS" panose="020B0603020202020204" pitchFamily="34" charset="0"/>
              </a:rPr>
              <a:t>2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用户要写某个词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，但噪声通道使得这个人以概率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8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e|w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)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写了词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e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e|w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叫做错误模型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代表了拼写出错概率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w|w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也被计算，作为更正概率参照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191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/>
              <a:t>噪声通道模型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483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8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拼写校正概率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w|e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 = 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e|w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)P(w)</a:t>
            </a:r>
          </a:p>
          <a:p>
            <a:pPr marL="914400" lvl="1" indent="-457200">
              <a:lnSpc>
                <a:spcPct val="128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为了处理语义连贯错误和上下文，还需要获得词对的信息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P(w) = </a:t>
            </a:r>
            <a:r>
              <a:rPr lang="el-GR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λ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P(w) + (1 − </a:t>
            </a:r>
            <a:r>
              <a:rPr lang="el-GR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λ)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w|w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p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en-US" altLang="zh-CN" sz="2400" b="1" baseline="-25000" dirty="0">
                <a:solidFill>
                  <a:srgbClr val="0E5A8B"/>
                </a:solidFill>
                <a:latin typeface="Trebuchet MS" panose="020B0603020202020204" pitchFamily="34" charset="0"/>
              </a:rPr>
              <a:t>p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前一个词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el-GR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λ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相对重要程度</a:t>
            </a:r>
          </a:p>
          <a:p>
            <a:pPr marL="914400" lvl="1" indent="-457200">
              <a:lnSpc>
                <a:spcPct val="128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举例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fish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tink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对于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tank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和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think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来说，</a:t>
            </a:r>
            <a:b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</a:b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P(tank)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和 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P(think)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都很高</a:t>
            </a:r>
          </a:p>
          <a:p>
            <a:pPr marL="1371600" lvl="2" indent="-457200">
              <a:lnSpc>
                <a:spcPct val="128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但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tank|fish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 &gt; P(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think|fish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)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1089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噪声通道模型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572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语言模型概率信息获取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搜索到的文档集合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查询日志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错误模型估计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简单方法：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假定所有具有相同编辑距离的错误有相等的概率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只考虑一个确定的编辑距离以内的字符串（</a:t>
            </a: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1 or 2</a:t>
            </a: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复杂方法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对特定类型错误的可能性进行概率估算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在大规模文档集合中查找正确和错误的词对</a:t>
            </a: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4957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拼写检查迭代过程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664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对查询进行词素切分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对每个词素，通过查询距离发现可替换的词（每种错误有不同的权重），可替换的词在查询对应位置与前后其他词素构成词对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利用噪声通道选择最优的更正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寻找可替换词与发现最优更正过程不断迭代，直到没有更好的更正结果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en-US" altLang="zh-CN" sz="28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miniture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en-US" altLang="zh-CN" sz="28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golfcurses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检查过程</a:t>
            </a:r>
          </a:p>
          <a:p>
            <a:pPr marL="1371600" lvl="2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miniature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golfcourses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miniature golf courses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1347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叙词表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600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叙词表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描述了在文档集合中被索引的词汇及词间的关系（同义词、相关短语等），也叫受控词表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在搜索引擎发展早期，用于索引或查询规划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可被用于查询扩展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用户可以依据叙词表，在查询中添加同义词或更专业的词汇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提高检索效果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942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en-US" altLang="zh-CN" dirty="0" err="1"/>
              <a:t>MeSH</a:t>
            </a:r>
            <a:r>
              <a:rPr lang="zh-CN" altLang="en-US" dirty="0"/>
              <a:t>叙词表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F397C3B4-0951-4CB3-8F61-FEF2D87F8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5125" y="1370933"/>
            <a:ext cx="638175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482192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查询扩展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231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通常基于词的共现分析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文档集可以采用全部集合、大规模查询集合、或排序最高的结果集合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查询词干提取可被看作是一种词项变形查询扩展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查询扩展可提高查询效用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常规叙词表的自动扩展由于未考虑上下文，通常效果不好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好的扩展效果要依赖上下文中词项的相关性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303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词项相关性度量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97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戴斯系数</a:t>
            </a:r>
          </a:p>
          <a:p>
            <a:pPr lvl="1">
              <a:lnSpc>
                <a:spcPct val="150000"/>
              </a:lnSpc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互信息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lvl="1">
              <a:lnSpc>
                <a:spcPct val="150000"/>
              </a:lnSpc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衡量词间相互独立出现的程度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8" descr="TP_tmp.png">
            <a:extLst>
              <a:ext uri="{FF2B5EF4-FFF2-40B4-BE49-F238E27FC236}">
                <a16:creationId xmlns:a16="http://schemas.microsoft.com/office/drawing/2014/main" id="{4A297F66-00C3-4D88-B837-92DF7F657AF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 bwMode="auto">
          <a:xfrm>
            <a:off x="3429000" y="1940445"/>
            <a:ext cx="3786966" cy="808895"/>
          </a:xfrm>
          <a:prstGeom prst="rect">
            <a:avLst/>
          </a:prstGeom>
          <a:noFill/>
          <a:ln/>
          <a:effectLst/>
        </p:spPr>
      </p:pic>
      <p:pic>
        <p:nvPicPr>
          <p:cNvPr id="9" name="Picture 10" descr="TP_tmp.png">
            <a:extLst>
              <a:ext uri="{FF2B5EF4-FFF2-40B4-BE49-F238E27FC236}">
                <a16:creationId xmlns:a16="http://schemas.microsoft.com/office/drawing/2014/main" id="{F7B6F399-A018-460F-B3DE-52AAEC26A10D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355938" y="4169775"/>
            <a:ext cx="7480124" cy="80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241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28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词项相关性度量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197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互信息更倾向于低频词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a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b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10, n</a:t>
            </a:r>
            <a:r>
              <a:rPr lang="en-US" altLang="zh-CN" sz="2400" b="1" baseline="-25000" dirty="0">
                <a:solidFill>
                  <a:srgbClr val="0E5A8B"/>
                </a:solidFill>
                <a:latin typeface="Trebuchet MS" panose="020B0603020202020204" pitchFamily="34" charset="0"/>
              </a:rPr>
              <a:t>ab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5			5×10</a:t>
            </a:r>
            <a:r>
              <a:rPr lang="en-US" altLang="zh-CN" sz="2400" b="1" baseline="30000" dirty="0">
                <a:solidFill>
                  <a:srgbClr val="0E5A8B"/>
                </a:solidFill>
                <a:latin typeface="Trebuchet MS" panose="020B0603020202020204" pitchFamily="34" charset="0"/>
              </a:rPr>
              <a:t>−2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a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b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1000, n</a:t>
            </a:r>
            <a:r>
              <a:rPr lang="en-US" altLang="zh-CN" sz="2400" b="1" baseline="-25000" dirty="0">
                <a:solidFill>
                  <a:srgbClr val="0E5A8B"/>
                </a:solidFill>
                <a:latin typeface="Trebuchet MS" panose="020B0603020202020204" pitchFamily="34" charset="0"/>
              </a:rPr>
              <a:t>ab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500		 5×10</a:t>
            </a:r>
            <a:r>
              <a:rPr lang="en-US" altLang="zh-CN" sz="2400" b="1" baseline="30000" dirty="0">
                <a:solidFill>
                  <a:srgbClr val="0E5A8B"/>
                </a:solidFill>
                <a:latin typeface="Trebuchet MS" panose="020B0603020202020204" pitchFamily="34" charset="0"/>
              </a:rPr>
              <a:t>−4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加权处理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——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期望互信息</a:t>
            </a:r>
          </a:p>
          <a:p>
            <a:pPr lvl="1">
              <a:lnSpc>
                <a:spcPct val="150000"/>
              </a:lnSpc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上例中，假设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N=10</a:t>
            </a:r>
            <a:r>
              <a:rPr lang="en-US" altLang="zh-CN" sz="2400" b="1" baseline="30000" dirty="0">
                <a:solidFill>
                  <a:srgbClr val="0E5A8B"/>
                </a:solidFill>
                <a:latin typeface="Trebuchet MS" panose="020B0603020202020204" pitchFamily="34" charset="0"/>
              </a:rPr>
              <a:t>6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低频结果</a:t>
            </a: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23.5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高频结果</a:t>
            </a: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1350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更倾向于高频词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4" descr="TP_tmp.png">
            <a:extLst>
              <a:ext uri="{FF2B5EF4-FFF2-40B4-BE49-F238E27FC236}">
                <a16:creationId xmlns:a16="http://schemas.microsoft.com/office/drawing/2014/main" id="{643D8507-80E4-483C-9961-3E317CAA6BF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926166" y="3593682"/>
            <a:ext cx="8987368" cy="58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00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29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词项相关性度量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001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皮尔森</a:t>
            </a:r>
            <a:r>
              <a:rPr lang="el-GR" altLang="zh-CN" sz="3200" i="1" dirty="0">
                <a:solidFill>
                  <a:schemeClr val="accent5">
                    <a:lumMod val="75000"/>
                  </a:schemeClr>
                </a:solidFill>
                <a:latin typeface="Calibri (正文)"/>
              </a:rPr>
              <a:t>χ</a:t>
            </a:r>
            <a:r>
              <a:rPr lang="el-GR" altLang="zh-CN" sz="3200" i="1" baseline="30000" dirty="0">
                <a:solidFill>
                  <a:schemeClr val="accent5">
                    <a:lumMod val="75000"/>
                  </a:schemeClr>
                </a:solidFill>
                <a:latin typeface="Calibri (正文)"/>
              </a:rPr>
              <a:t>2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检验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二词在相互独立条件下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共现的观测值与共现的期望值比值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归一化处理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倾向于低频词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3" descr="TP_tmp.png">
            <a:extLst>
              <a:ext uri="{FF2B5EF4-FFF2-40B4-BE49-F238E27FC236}">
                <a16:creationId xmlns:a16="http://schemas.microsoft.com/office/drawing/2014/main" id="{E18FFA1C-B138-4FC3-B9F6-2F42FBCC4D0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962499" y="3723194"/>
            <a:ext cx="7859854" cy="106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8250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30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词项相关性度量总结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4" descr="TP_tmp.png">
            <a:extLst>
              <a:ext uri="{FF2B5EF4-FFF2-40B4-BE49-F238E27FC236}">
                <a16:creationId xmlns:a16="http://schemas.microsoft.com/office/drawing/2014/main" id="{DFF551AD-9007-4E7F-A57D-DE3062D0AEF3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77581" y="1534099"/>
            <a:ext cx="7488343" cy="405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112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相关性度量示例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817322" y="5859519"/>
            <a:ext cx="11205056" cy="58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>
              <a:lnSpc>
                <a:spcPct val="150000"/>
              </a:lnSpc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TREC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新闻集中与“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tropical” 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最相关的词，共现次数以文档为单位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3" descr="TP_tmp.png">
            <a:extLst>
              <a:ext uri="{FF2B5EF4-FFF2-40B4-BE49-F238E27FC236}">
                <a16:creationId xmlns:a16="http://schemas.microsoft.com/office/drawing/2014/main" id="{23B0F14C-4847-4379-B609-1A5CA500F3C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52000" y="1323228"/>
            <a:ext cx="6057275" cy="453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724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相关性度量示例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9AE21B6-778C-4BA9-9B60-C612A52F2939}"/>
              </a:ext>
            </a:extLst>
          </p:cNvPr>
          <p:cNvSpPr txBox="1"/>
          <p:nvPr/>
        </p:nvSpPr>
        <p:spPr>
          <a:xfrm>
            <a:off x="2395804" y="6179395"/>
            <a:ext cx="6613992" cy="58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>
              <a:lnSpc>
                <a:spcPct val="150000"/>
              </a:lnSpc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TREC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新闻集中与“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fish” 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最相关的词</a:t>
            </a:r>
          </a:p>
        </p:txBody>
      </p:sp>
      <p:pic>
        <p:nvPicPr>
          <p:cNvPr id="9" name="Picture 3" descr="TP_tmp.png">
            <a:extLst>
              <a:ext uri="{FF2B5EF4-FFF2-40B4-BE49-F238E27FC236}">
                <a16:creationId xmlns:a16="http://schemas.microsoft.com/office/drawing/2014/main" id="{ECD84543-9A05-4A3F-8CB9-3EC056D1DEB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921977" y="1152887"/>
            <a:ext cx="6348046" cy="502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975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相关性度量示例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DA88003-6C4D-4E75-8AC2-CF6A5303BF0D}"/>
              </a:ext>
            </a:extLst>
          </p:cNvPr>
          <p:cNvSpPr txBox="1"/>
          <p:nvPr/>
        </p:nvSpPr>
        <p:spPr>
          <a:xfrm>
            <a:off x="519225" y="5982890"/>
            <a:ext cx="11205055" cy="58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>
              <a:lnSpc>
                <a:spcPct val="150000"/>
              </a:lnSpc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TREC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新闻集中与“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fish” 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最相关的词，共现次数以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5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个词构成的窗口为单位</a:t>
            </a:r>
          </a:p>
        </p:txBody>
      </p:sp>
      <p:pic>
        <p:nvPicPr>
          <p:cNvPr id="9" name="Picture 3" descr="TP_tmp.png">
            <a:extLst>
              <a:ext uri="{FF2B5EF4-FFF2-40B4-BE49-F238E27FC236}">
                <a16:creationId xmlns:a16="http://schemas.microsoft.com/office/drawing/2014/main" id="{D867F2DE-D110-4605-B09F-9954F2F1BA7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29503" y="1066363"/>
            <a:ext cx="5972907" cy="505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050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相关性度量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785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表格中的这些词往往与具体的上下文相关，没有可被用于“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tropical fish”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扩展的词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考虑上下文，将整个查询进行扩展，可以得到较好的效果</a:t>
            </a:r>
          </a:p>
          <a:p>
            <a:pPr marL="1371600" lvl="2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使用戴斯系数处理“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tropical fish” </a:t>
            </a:r>
          </a:p>
          <a:p>
            <a:pPr marL="1371600" lvl="2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goldfish, reptile, aquarium, coral, frog, exotic, stripe, regent, pet, wet</a:t>
            </a:r>
          </a:p>
          <a:p>
            <a:pPr marL="914400" lvl="1" indent="-457200">
              <a:lnSpc>
                <a:spcPct val="125000"/>
              </a:lnSpc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需要对查询中的每组词进行关联性分析，不现实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768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其他方法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76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伪相关反馈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针对初始查询结果文档集进行查询词扩展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上下文向量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用与关键词共现的词来表示原来的关键词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戴斯系数计算出与“</a:t>
            </a:r>
            <a:r>
              <a:rPr lang="en-US" altLang="zh-CN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aquarium”</a:t>
            </a: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最相关的词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zoology, </a:t>
            </a:r>
            <a:r>
              <a:rPr lang="en-US" altLang="zh-CN" sz="2000" b="1" dirty="0" err="1">
                <a:solidFill>
                  <a:srgbClr val="0D38F1"/>
                </a:solidFill>
                <a:latin typeface="Trebuchet MS" panose="020B0603020202020204" pitchFamily="34" charset="0"/>
              </a:rPr>
              <a:t>cranmore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, </a:t>
            </a:r>
            <a:r>
              <a:rPr lang="en-US" altLang="zh-CN" sz="2000" b="1" dirty="0" err="1">
                <a:solidFill>
                  <a:srgbClr val="0D38F1"/>
                </a:solidFill>
                <a:latin typeface="Trebuchet MS" panose="020B0603020202020204" pitchFamily="34" charset="0"/>
              </a:rPr>
              <a:t>jouett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, zoo, goldfish, fish, cannery, urchin, reptile, coral, animal, mollusk, marine, underwater, plankton, mussel, oceanography, mammal, species, exhibit, swim, biologist, </a:t>
            </a:r>
            <a:r>
              <a:rPr lang="en-US" altLang="zh-CN" sz="2000" b="1" dirty="0" err="1">
                <a:solidFill>
                  <a:srgbClr val="0D38F1"/>
                </a:solidFill>
                <a:latin typeface="Trebuchet MS" panose="020B0603020202020204" pitchFamily="34" charset="0"/>
              </a:rPr>
              <a:t>cabrillo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, saltwater, creature, reef, whale, oceanic, scuba, kelp, invertebrate, park, crustacean, wild, tropical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对上下文向量应用排序算法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tropical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和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fish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权重较高，意味着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aquarium 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将是具有更高排序的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tropical  fish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扩展项</a:t>
            </a:r>
            <a:endParaRPr lang="en-US" altLang="zh-CN" sz="20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5746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其他方法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474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查询日志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最好的查询扩展资源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短文本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点击数据流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从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MSN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日志中与“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tropical fish”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相关的高频词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stores, pictures, live, sale, types, clipart, blue, freshwater, aquarium, supplies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根据点击流数据的相似程度将查询聚类，以提供相似查询，而不是扩展词项（查询词的分析）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查询扩展为完整的查询，非简单的词的组合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9071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相关反馈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139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通过系统与用户的交互过程完成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用户在最初检索结果中识别相关文档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系统利用这些文档中的词修改查询并对文档重新排序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伪相关反馈采用了相似的思想，但不让用户自己去选取文档，而是假定排序靠前的初始结果文档是与查询相关的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这些文档中频繁出现的词被用作查询扩展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0631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38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伪相关反馈示例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1226699-92BC-4E9A-A1C1-67F5418AE184}"/>
              </a:ext>
            </a:extLst>
          </p:cNvPr>
          <p:cNvSpPr/>
          <p:nvPr/>
        </p:nvSpPr>
        <p:spPr>
          <a:xfrm>
            <a:off x="0" y="3043367"/>
            <a:ext cx="3903633" cy="1134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lnSpc>
                <a:spcPct val="150000"/>
              </a:lnSpc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</a:t>
            </a:r>
            <a:r>
              <a:rPr 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“tropical fish”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lvl="2">
              <a:lnSpc>
                <a:spcPct val="150000"/>
              </a:lnSpc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返回的排名前十文档</a:t>
            </a:r>
          </a:p>
        </p:txBody>
      </p:sp>
      <p:pic>
        <p:nvPicPr>
          <p:cNvPr id="9" name="Picture 2" descr="C:\Users\croft\Desktop\chap6-1.tif">
            <a:extLst>
              <a:ext uri="{FF2B5EF4-FFF2-40B4-BE49-F238E27FC236}">
                <a16:creationId xmlns:a16="http://schemas.microsoft.com/office/drawing/2014/main" id="{BC26CA85-0283-4668-ABEB-C8718086A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859" y="1224613"/>
            <a:ext cx="4314092" cy="5482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57621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39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伪相关反馈示例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154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假定排名前十的文档都是相关的，这十篇文档中的高频词：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a (926), td (535),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href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(495), http (357), width (345), com (343),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nbsp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(316), www (260), tr (239), htm (233), class (225), jpg (221)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停用词和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HTML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标记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仅对摘要计数，去除停用词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tropical (26), fish (28), aquarium (8), freshwater (5), breeding (4), information (3), species (3), tank (2), Badman’s (2), page (2), hobby (2), forums (2)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0314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40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伪相关反馈示例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271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如果文档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7 (“Breeding tropical fish”) 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被明确标记为相关，则高频词列表为：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breeding (4), fish (4), tropical (4), marine (2), pond (2), 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coldwater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(2), keeping (1), interested (1)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这些词可以提高其自身在前面列表中的权重，具体计算方法取决于检索模型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328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上下文与个性化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247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当前的搜索引擎针对相同的查询，会给出同样的返回结果（仅关注查询词本身），而不管是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谁提交的查询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为什么提交这样的查询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在哪里提交的查询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会话期间还提交了哪些查询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查询上下文信息，会影响文档的相关性，还会潜在影响排序算法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大部分上下文信息难以获取，无法有效集成到排序算法中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8485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用户模型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43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根据用户查看的历史文件建立描述文件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包括网文的网页、邮件信息、桌面上的字处理文档等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对这些文档中的词给予不同的权重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搜索引擎利用描述文件中的词重写查询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效果不明显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描述文件本身不精确，仅仅代表用户兴趣的一个方面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隐私问题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查询日志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876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地域搜索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662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地域信息是一种上下文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地域搜索从提交查询设备获取地理信息（</a:t>
            </a:r>
            <a:r>
              <a:rPr lang="en-US" altLang="zh-CN" sz="28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ip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、</a:t>
            </a:r>
            <a:r>
              <a:rPr lang="en-US" altLang="zh-CN" sz="2800" b="1" dirty="0" err="1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gps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），并据此调整排序结果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识别与网页关联的地理区域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利用人工标注的位置元数据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自动命名实体识别，国家、城市、地区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识别与查询相关的地理区域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日志分析显示，</a:t>
            </a: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10~15%</a:t>
            </a: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的查询中包含位置信息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结合地理信息、网页特征、链接特征对结果排序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8996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地域信息提取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785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位置名词通过地理学本体或地理信息系统映射到具体的区域和坐标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利用包含、距离等空间关系匹配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模糊性问题：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Washington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同名的市县，通化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同名的街道，黄河路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2" descr="C:\Users\croft\Desktop\chap6-2.tif">
            <a:extLst>
              <a:ext uri="{FF2B5EF4-FFF2-40B4-BE49-F238E27FC236}">
                <a16:creationId xmlns:a16="http://schemas.microsoft.com/office/drawing/2014/main" id="{CB554558-64F0-4BBA-949B-7B632226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4226" y="4023925"/>
            <a:ext cx="3657600" cy="21148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42413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181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文档摘要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标题、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URL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、页面摘要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页面摘要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与查询相关的文档概述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页面摘要生成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采用重要性因子对文档中每个句子排序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选出排名靠前的句子作为摘要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3.</a:t>
            </a:r>
            <a:r>
              <a:rPr lang="zh-CN" altLang="en-US" dirty="0"/>
              <a:t>搜索结果显示</a:t>
            </a:r>
          </a:p>
        </p:txBody>
      </p:sp>
      <p:pic>
        <p:nvPicPr>
          <p:cNvPr id="8" name="Picture 2" descr="C:\Users\croft\Desktop\chap6-3.tif">
            <a:extLst>
              <a:ext uri="{FF2B5EF4-FFF2-40B4-BE49-F238E27FC236}">
                <a16:creationId xmlns:a16="http://schemas.microsoft.com/office/drawing/2014/main" id="{6C1070BF-2E84-4D99-93F9-5D90DF639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7847" y="5332806"/>
            <a:ext cx="6025662" cy="1088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8509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句子选择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612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依据重要词在句子中出现的次数计算重要性因子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如果</a:t>
            </a:r>
            <a:r>
              <a:rPr lang="en-US" altLang="zh-CN" sz="2400" b="1" dirty="0" err="1">
                <a:solidFill>
                  <a:srgbClr val="0E5A8B"/>
                </a:solidFill>
                <a:latin typeface="Trebuchet MS" panose="020B0603020202020204" pitchFamily="34" charset="0"/>
              </a:rPr>
              <a:t>f</a:t>
            </a:r>
            <a:r>
              <a:rPr lang="en-US" altLang="zh-CN" sz="2400" b="1" baseline="-25000" dirty="0" err="1">
                <a:solidFill>
                  <a:srgbClr val="0E5A8B"/>
                </a:solidFill>
                <a:latin typeface="Trebuchet MS" panose="020B0603020202020204" pitchFamily="34" charset="0"/>
              </a:rPr>
              <a:t>d,w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代表词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在文档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d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中的出现次数，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为非停用词，当满足下式时，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为重要词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lvl="2">
              <a:lnSpc>
                <a:spcPct val="150000"/>
              </a:lnSpc>
            </a:pPr>
            <a:endParaRPr lang="zh-CN" altLang="en-US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pPr lvl="3">
              <a:lnSpc>
                <a:spcPct val="150000"/>
              </a:lnSpc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      </a:t>
            </a:r>
            <a:r>
              <a:rPr lang="en-US" altLang="zh-CN" sz="2200" b="1" dirty="0" err="1">
                <a:solidFill>
                  <a:srgbClr val="0D38F1"/>
                </a:solidFill>
                <a:latin typeface="Trebuchet MS" panose="020B0603020202020204" pitchFamily="34" charset="0"/>
              </a:rPr>
              <a:t>s</a:t>
            </a:r>
            <a:r>
              <a:rPr lang="en-US" altLang="zh-CN" sz="2200" b="1" baseline="-25000" dirty="0" err="1">
                <a:solidFill>
                  <a:srgbClr val="0D38F1"/>
                </a:solidFill>
                <a:latin typeface="Trebuchet MS" panose="020B0603020202020204" pitchFamily="34" charset="0"/>
              </a:rPr>
              <a:t>d</a:t>
            </a: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为文档</a:t>
            </a: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d</a:t>
            </a: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中句子的数量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重要词将文本划分为多个片段（片段中的非重要词有数量限制）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将片段中重要词数量的平方除以片段中总词数，可以得到片段的重要性因子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句子中所有片段重要性因子最高的，即为句子的重要性因子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5" descr="TP_tmp.png">
            <a:extLst>
              <a:ext uri="{FF2B5EF4-FFF2-40B4-BE49-F238E27FC236}">
                <a16:creationId xmlns:a16="http://schemas.microsoft.com/office/drawing/2014/main" id="{D3B5B7C9-3DCB-49C3-829B-8D56A48218E8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3180190" y="2958844"/>
            <a:ext cx="5181620" cy="940312"/>
          </a:xfrm>
          <a:prstGeom prst="rect">
            <a:avLst/>
          </a:prstGeom>
          <a:noFill/>
          <a:ln/>
          <a:effectLst/>
        </p:spPr>
      </p:pic>
    </p:spTree>
    <p:extLst>
      <p:ext uri="{BB962C8B-B14F-4D97-AF65-F5344CB8AC3E}">
        <p14:creationId xmlns:p14="http://schemas.microsoft.com/office/powerpoint/2010/main" val="25001112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句子选择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2" descr="C:\Users\croft\Desktop\chap6-4.tif">
            <a:extLst>
              <a:ext uri="{FF2B5EF4-FFF2-40B4-BE49-F238E27FC236}">
                <a16:creationId xmlns:a16="http://schemas.microsoft.com/office/drawing/2014/main" id="{B7C337D0-8409-4635-918F-788E50DAE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51992" y="1549726"/>
            <a:ext cx="5400125" cy="3001110"/>
          </a:xfrm>
          <a:prstGeom prst="rect">
            <a:avLst/>
          </a:prstGeom>
          <a:noFill/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AE77AC4C-CA38-4662-94BE-BBB39B37B093}"/>
              </a:ext>
            </a:extLst>
          </p:cNvPr>
          <p:cNvSpPr txBox="1"/>
          <p:nvPr/>
        </p:nvSpPr>
        <p:spPr>
          <a:xfrm>
            <a:off x="1727200" y="5037828"/>
            <a:ext cx="61250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重要性因子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 = 4</a:t>
            </a:r>
            <a:r>
              <a:rPr lang="en-US" altLang="zh-CN" sz="2400" b="1" baseline="30000" dirty="0">
                <a:solidFill>
                  <a:srgbClr val="0E5A8B"/>
                </a:solidFill>
                <a:latin typeface="Trebuchet MS" panose="020B0603020202020204" pitchFamily="34" charset="0"/>
              </a:rPr>
              <a:t>2</a:t>
            </a: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/7 = 2.3</a:t>
            </a:r>
            <a:endParaRPr lang="zh-CN" altLang="en-US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8669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48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摘要生成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278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可以利用一些典型的特征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如对于新闻文档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句子是否是文档的标题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句子是否是文档的第一或第二行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句子中包含查询词的数量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句子中包含查询词的不重复计数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句子中出现的最长的连续查询词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查询词密度指标（重要性因子）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将这些特征加权，对句子排序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546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49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摘要生成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751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网页不具有新闻文档的结构性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很难找到具有概括性的句子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摘要语句通常从其他源中选取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网页元数据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&lt;meta name="description" content= ...&gt;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外部源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Open Directory Project, http://www.dmoz.org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有些网页具有很好的结构性，可直接分析生成摘要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Wikipedia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百度百科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0895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50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广告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181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竞价搜索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在搜索结果中展示广告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内容关联广告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与用户浏览网页内容相关的广告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广告数据库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简短的文本描述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详细介绍产品或服务的页面链接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5630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51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广告搜索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705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影响广告排序因素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与文本搜索类似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关键词竞买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广告本身受欢迎程度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与常规网页相比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广告中包含较少的词和关键词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数据规模小几个数量级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广告词变形匹配问题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aquarium -------fish tanks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采用查询扩展技术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1424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52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广告搜索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4643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伪相关反馈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利用互联网检索查询关键词或广告文本，从排名最高的结果网页中选择扩展词汇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完全匹配查询的广告排在最前，其次是词干匹配广告，再次是查询扩展匹配的广告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查询重写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在搜索会话中，依据前面已经分析得到的共现信息结果，构建词与短语间的关联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2357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53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结果聚类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2600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搜索引擎包含了返回的结果列表中与查询主体相关的不同方面信息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聚类是将检索结果文档按照内容相似聚集成不同的组，以方便用户浏览</a:t>
            </a: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Picture 2" descr="C:\Users\croft\Desktop\chap6-6.tif">
            <a:extLst>
              <a:ext uri="{FF2B5EF4-FFF2-40B4-BE49-F238E27FC236}">
                <a16:creationId xmlns:a16="http://schemas.microsoft.com/office/drawing/2014/main" id="{CF4408D1-1B27-401C-BAD0-004778C16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37249" y="3154004"/>
            <a:ext cx="2667000" cy="3553046"/>
          </a:xfrm>
          <a:prstGeom prst="rect">
            <a:avLst/>
          </a:prstGeom>
          <a:noFill/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75FFA131-FF3D-4814-9845-6AA0FCC4E18B}"/>
              </a:ext>
            </a:extLst>
          </p:cNvPr>
          <p:cNvSpPr/>
          <p:nvPr/>
        </p:nvSpPr>
        <p:spPr>
          <a:xfrm>
            <a:off x="4107134" y="4583316"/>
            <a:ext cx="28873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对</a:t>
            </a:r>
            <a:r>
              <a:rPr 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“tropical fish”</a:t>
            </a: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的</a:t>
            </a:r>
            <a:endParaRPr lang="en-US" altLang="zh-CN" sz="24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  <a:p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查询结果聚类</a:t>
            </a:r>
          </a:p>
        </p:txBody>
      </p:sp>
    </p:spTree>
    <p:extLst>
      <p:ext uri="{BB962C8B-B14F-4D97-AF65-F5344CB8AC3E}">
        <p14:creationId xmlns:p14="http://schemas.microsoft.com/office/powerpoint/2010/main" val="14354249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54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结果聚类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398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38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聚类需求</a:t>
            </a:r>
          </a:p>
          <a:p>
            <a:pPr marL="1371600" lvl="2" indent="-457200">
              <a:lnSpc>
                <a:spcPct val="138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效率</a:t>
            </a:r>
          </a:p>
          <a:p>
            <a:pPr marL="1828800" lvl="3" indent="-457200">
              <a:lnSpc>
                <a:spcPct val="138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与特定查询相关</a:t>
            </a:r>
          </a:p>
          <a:p>
            <a:pPr marL="1828800" lvl="3" indent="-457200">
              <a:lnSpc>
                <a:spcPct val="138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基于排序结果</a:t>
            </a:r>
          </a:p>
          <a:p>
            <a:pPr marL="1828800" lvl="3" indent="-457200">
              <a:lnSpc>
                <a:spcPct val="138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利用页面摘要</a:t>
            </a:r>
          </a:p>
          <a:p>
            <a:pPr marL="1371600" lvl="2" indent="-457200">
              <a:lnSpc>
                <a:spcPct val="138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易于理解</a:t>
            </a:r>
          </a:p>
          <a:p>
            <a:pPr marL="1828800" lvl="3" indent="-457200">
              <a:lnSpc>
                <a:spcPct val="138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对不同的簇，加分类标签困难</a:t>
            </a:r>
          </a:p>
          <a:p>
            <a:pPr marL="1828800" lvl="3" indent="-457200">
              <a:lnSpc>
                <a:spcPct val="138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单因素分类 </a:t>
            </a:r>
            <a:r>
              <a:rPr lang="en-US" altLang="zh-CN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VS. </a:t>
            </a:r>
            <a:r>
              <a:rPr lang="zh-CN" altLang="en-US" sz="2000" b="1" dirty="0">
                <a:solidFill>
                  <a:srgbClr val="0D38F1"/>
                </a:solidFill>
                <a:latin typeface="Trebuchet MS" panose="020B0603020202020204" pitchFamily="34" charset="0"/>
              </a:rPr>
              <a:t>多因素分类</a:t>
            </a:r>
          </a:p>
          <a:p>
            <a:pPr marL="914400" lvl="1" indent="-457200">
              <a:lnSpc>
                <a:spcPct val="138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单因素分类</a:t>
            </a:r>
          </a:p>
          <a:p>
            <a:pPr marL="1371600" lvl="2" indent="-457200">
              <a:lnSpc>
                <a:spcPct val="138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属于同一簇的成员具有唯一定义所属簇的属性</a:t>
            </a:r>
          </a:p>
          <a:p>
            <a:pPr marL="914400" lvl="1" indent="-457200">
              <a:lnSpc>
                <a:spcPct val="138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多因素分类</a:t>
            </a:r>
          </a:p>
          <a:p>
            <a:pPr marL="1371600" lvl="2" indent="-457200">
              <a:lnSpc>
                <a:spcPct val="138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属于同一簇的成员共享某些属性，但属性不唯一</a:t>
            </a: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9577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55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结果聚类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5018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简单聚类算法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根据页面摘要中的词聚类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聚类改进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利用短语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b="1" dirty="0">
                <a:solidFill>
                  <a:srgbClr val="0E5A8B"/>
                </a:solidFill>
                <a:latin typeface="Trebuchet MS" panose="020B0603020202020204" pitchFamily="34" charset="0"/>
              </a:rPr>
              <a:t>更多的特征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是否出现在标题或页面摘要中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短语的长度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短语出现的频率</a:t>
            </a:r>
          </a:p>
          <a:p>
            <a:pPr marL="1828800" lvl="3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b="1" dirty="0">
                <a:solidFill>
                  <a:srgbClr val="0D38F1"/>
                </a:solidFill>
                <a:latin typeface="Trebuchet MS" panose="020B0603020202020204" pitchFamily="34" charset="0"/>
              </a:rPr>
              <a:t>聚类簇之间的互相重叠程度</a:t>
            </a:r>
            <a:endParaRPr lang="en-US" altLang="zh-CN" sz="2200" b="1" dirty="0">
              <a:solidFill>
                <a:srgbClr val="0D38F1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6170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56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r>
              <a:rPr lang="zh-CN" altLang="en-US" dirty="0"/>
              <a:t>逐面分类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3247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由一些类别构成，这些类别被组织成层次形式，每个类别用一组层面来描述其相关的一些重要属性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层面分类通常需要人工标定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易于理解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具有较好的引导性和灵活性</a:t>
            </a:r>
            <a:endParaRPr lang="en-US" altLang="zh-CN" sz="2800" b="1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1473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655D3337-B6C7-438F-ABA6-623A49915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75467"/>
            <a:fld id="{C136B7D2-B98C-44FD-8D04-7EC62A564975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 defTabSz="1375467"/>
              <a:t>57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A94DA39-0527-4436-BBA9-D2507C407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80190" y="649953"/>
            <a:ext cx="5883127" cy="412781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196CBB-23EF-44EC-8C41-EE7E02705950}"/>
              </a:ext>
            </a:extLst>
          </p:cNvPr>
          <p:cNvSpPr txBox="1"/>
          <p:nvPr/>
        </p:nvSpPr>
        <p:spPr>
          <a:xfrm>
            <a:off x="438150" y="1151277"/>
            <a:ext cx="11205056" cy="2068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用一种语言构建查询，在多语种文档中检索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查询翻译及文档翻译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查询翻译可以采用大型双语辞典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000" b="1" dirty="0">
                <a:solidFill>
                  <a:srgbClr val="0E5A8B"/>
                </a:solidFill>
                <a:latin typeface="Trebuchet MS" panose="020B0603020202020204" pitchFamily="34" charset="0"/>
              </a:rPr>
              <a:t>文档翻译采用基于统计机器翻译模型</a:t>
            </a:r>
            <a:endParaRPr lang="en-US" altLang="zh-CN" sz="2000" b="1" dirty="0">
              <a:solidFill>
                <a:srgbClr val="0E5A8B"/>
              </a:solidFill>
              <a:latin typeface="Trebuchet MS" panose="020B0603020202020204" pitchFamily="34" charset="0"/>
            </a:endParaRPr>
          </a:p>
        </p:txBody>
      </p:sp>
      <p:sp>
        <p:nvSpPr>
          <p:cNvPr id="7" name="标题 6">
            <a:extLst>
              <a:ext uri="{FF2B5EF4-FFF2-40B4-BE49-F238E27FC236}">
                <a16:creationId xmlns:a16="http://schemas.microsoft.com/office/drawing/2014/main" id="{453D2D4B-892C-4158-ABCC-F2672EA9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4.</a:t>
            </a:r>
            <a:r>
              <a:rPr lang="zh-CN" altLang="en-US" dirty="0"/>
              <a:t>跨语言搜索</a:t>
            </a:r>
          </a:p>
        </p:txBody>
      </p:sp>
      <p:pic>
        <p:nvPicPr>
          <p:cNvPr id="8" name="Picture 2" descr="C:\Users\croft\Desktop\chap6-10.tif">
            <a:extLst>
              <a:ext uri="{FF2B5EF4-FFF2-40B4-BE49-F238E27FC236}">
                <a16:creationId xmlns:a16="http://schemas.microsoft.com/office/drawing/2014/main" id="{6E3F75F1-2525-442F-BD39-32E9D7F3F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491" y="3308656"/>
            <a:ext cx="5650523" cy="35170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91155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/bank banked banking bankings banks}\\&#10;\textsf{/ocean oceaneering oceanic oceanics oceanization oceans}\\&#10;\textsf{/polic polical polically police policeable policed \\&#10;-policement policer policers polices policial \\&#10;-policically policier policiers policies policing \\&#10;-policization policize policly policy policying policys}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41"/>
  <p:tag name="PICTUREFILESIZE" val="3700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template"/>
  <p:tag name="SOURCE" val="TPT1  equation $2.n_{ab}/(n_a+n_b)$  template TPT1  env TPENV1  fore 0  back 16777215  eqnno 1"/>
  <p:tag name="FILENAME" val="TP_tmp"/>
  <p:tag name="ORIGWIDTH" val="67"/>
  <p:tag name="PICTUREFILESIZE" val="326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poiner sisters \\&#10;brimingham news \\&#10;catamarn sailing \\&#10;hair extenssions\\ &#10;marshmellow world \\&#10;miniture golf courses \\&#10;psyhics \\&#10;home doceration }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87"/>
  <p:tag name="PICTUREFILESIZE" val="1933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realstateisting.bc.com \\&#10;akia 1080i manunal \\&#10;ultimatwarcade \\&#10;mainscourcebank \\&#10;dellottitouche}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91"/>
  <p:tag name="PICTUREFILESIZE" val="1296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extenssions} $\rightarrow$ \textsf{extensions}(insertion error)\\&#10;\textsf{poiner} $\rightarrow$ \textsf{pointer} (deletion error)\\&#10;\textsf{marshmellow} $\rightarrow$ \textsf{marshmallow} (substitution error) \\&#10;\textsf{brimingham} $\rightarrow$ \textsf{birmingham} (transposition error)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12"/>
  <p:tag name="PICTUREFILESIZE" val="2694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doceration} $\rightarrow$ \textsf{deceration}\\&#10;\textsf{deceration} $\rightarrow$ \textsf{decoration}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103"/>
  <p:tag name="PICTUREFILESIZE" val="63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quote}&#10;\textsf{extenssions} $\rightarrow$ \textsf{E235}; \textsf{extensions} $\rightarrow$ \textsf{E235}\\&#10;\textsf{marshmellow} $\rightarrow$ \textsf{M625}; \textsf{marshmallow} $\rightarrow$ \textsf{M625}\\&#10;\textsf{brimingham} $\rightarrow$ \textsf{B655}; \textsf{birmingham} $\rightarrow$ \textsf{B655}\\&#10;\textsf{poiner} $\rightarrow$ \textsf{P560}; \textsf{pointer} $\rightarrow$ \textsf{P536}&#10;\end{quote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195"/>
  <p:tag name="PICTUREFILESIZE" val="2439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frac{2.n_{ab}}{n_a+n_b} \stackrel{{ rank}}{=} \frac{n_{ab}}{n_a+n_b}$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75"/>
  <p:tag name="PICTUREFILESIZE" val="394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template"/>
  <p:tag name="SOURCE" val="TPT1  equation \log \frac{P(a,b)}{P(a)P(b)} = \log N.\frac{n_{ab}}{n_a.n_b} \stackrel{rank}{=} \frac{n_{ab}}{n_a.n_b}  template TPT1  env TPENV1  fore 0  back 16777215  eqnno 2"/>
  <p:tag name="FILENAME" val="TP_tmp"/>
  <p:tag name="ORIGWIDTH" val="157"/>
  <p:tag name="PICTUREFILESIZE" val="895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template"/>
  <p:tag name="SOURCE" val="TPT1  equation P(a,b).\log \frac{P(a,b)}{P(a)P(b)} = \frac{n_{ab}}{N}\log(N.\frac{n_{ab}}{n_a.n_b}) \stackrel{rank}{=} n_{ab}.\log(N.\frac{n_{ab}}{n_a.n_b})  template TPT1  env TPENV1  fore 0  back 16777215  eqnno 3"/>
  <p:tag name="FILENAME" val="TP_tmp"/>
  <p:tag name="ORIGWIDTH" val="263"/>
  <p:tag name="PICTUREFILESIZE" val="1517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template"/>
  <p:tag name="SOURCE" val="TPT1  equation \frac{(n_{ab}-N.\frac{n_a}{N}.\frac{n_b}{N})^2}{N.\frac{n_a}{N}.\frac{n_b}{N}} \stackrel{rank}{=} \frac{(n_{ab}-\frac{1}{N}.n_a.n_b)^2}{n_a.n_b}  template TPT1  env TPENV1  fore 0  back 16777215  eqnno 4"/>
  <p:tag name="FILENAME" val="TP_tmp"/>
  <p:tag name="ORIGWIDTH" val="148"/>
  <p:tag name="PICTUREFILESIZE" val="891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 \begin{tabular*}{0.6\textwidth}{@{\extracolsep{\fill}}c|c}\hline&#10;    \textit{Measure} &amp; \textit{Formula} \\ \hline&#10;    Mutual information &amp; $\frac{n_{ab}}{n_a.n_b}$ \\&#10;    ($MIM$) &amp; \\&#10;    Expected Mutual Information &amp; $n_{ab}.\log(N.\frac{n_{ab}}{n_a.n_b})$ \\&#10;    ($EMIM$) &amp; \\&#10;    Chi-square &amp;  $\frac{(n_{ab}-\frac{1}{N}.n_a.n_b)^2}{n_a.n_b}$ \\&#10;    ($\chi^2$) &amp; \\  &#10;    Dice's coefficient &amp;  $\frac{n_{ab}}{n_a+n_b}$\\&#10;    ($Dice$) &amp; &#10;    \\ \hline&#10;    \end{tabular*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16"/>
  <p:tag name="PICTUREFILESIZE" val="4089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tabular}{@{\hspace{0.5em}}c@{\hspace{0.5em}}|@{\hspace{0.5em}}c@{\hspace{0.5em}}|@{\hspace{0.4em}}c@{\hspace{0.4em}}|@{\hspace{0.5em}}c@{\hspace{0.5em}}}\hline&#10;    \textsl{MIM} &amp; \textsl{EMIM} &amp; $\chi^2$ &amp; \textsl{Dice} \\ \hline&#10;    trmm &amp; forest &amp; trmm &amp;  forest \\&#10;    itto &amp; tree &amp; itto &amp; exotic \\&#10;    ortuno &amp; rain &amp; ortuno &amp; timber \\&#10;    kuroshio &amp; island &amp; kuroshio &amp; rain \\&#10;    ivirgarzama &amp; like &amp; ivirgarzama &amp; banana \\&#10;    biofunction &amp; fish &amp; biofunction &amp; deforestation \\&#10;    kapiolani &amp; most &amp; kapiolani &amp; plantation \\&#10;    bstilla &amp; water &amp; bstilla &amp; coconut \\&#10;    almagreb &amp; fruit &amp; almagreb &amp; jungle \\&#10;    jackfruit &amp; area &amp; jackfruit &amp; tree \\&#10;    adeo &amp; world &amp; adeo &amp; rainforest \\&#10;    xishuangbanna &amp; america &amp; xishuangbanna &amp; palm \\&#10;    frangipani &amp; some &amp; frangipani &amp; hardwood \\&#10;    yuca &amp; live &amp; yuca &amp; greenhouse \\&#10;    anthurium &amp; plant &amp; anthurium &amp; logging \\ \hline&#10;    \end{tabular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59"/>
  <p:tag name="PICTUREFILESIZE" val="9325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 \begin{tabular}{@{\hspace{0.5em}}c@{\hspace{0.5em}}|@{\hspace{0.5em}}c@{\hspace{0.5em}}|@{\hspace{0.4em}}c@{\hspace{0.4em}}|@{\hspace{0.5em}}c@{\hspace{0.5em}}}\hline&#10;    \textsl{MIM} &amp; \textsl{EMIM} &amp; $\chi^2$ &amp; \textsl{Dice} \\ \hline&#10;    zoologico &amp; water &amp; arlsq &amp;  species \\&#10;    zapanta &amp; species &amp; happyman &amp; wildlife \\&#10;    wrint &amp; wildlife &amp; outerlimit &amp; fishery \\&#10;    wpfmc &amp; fishery &amp; sportk &amp; water \\&#10;    weighout &amp; sea &amp; lingcod &amp; fisherman \\&#10;    waterdog &amp; fisherman &amp; longfin &amp; boat \\&#10;    longfin &amp; boat &amp;  bontadelli &amp; sea \\&#10;    veracruzana &amp; area &amp; sportfisher &amp; habitat \\&#10;    ungutt &amp; habitat &amp; billfish &amp; vessel \\&#10;    ulocentra &amp; vessel &amp; needlefish &amp; marine \\&#10;    needlefish &amp; marine &amp; damaliscu &amp; endanger \\&#10;    tunaboat &amp; land &amp; bontebok &amp; conservation \\&#10;    tsolwana &amp; river &amp; taucher &amp; river \\&#10;    olivacea &amp; food &amp;  orangemouth &amp; catch \\&#10;    motoroller &amp; endanger &amp; sheepshead &amp; island \\ \hline&#10;    \end{tabular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45"/>
  <p:tag name="PICTUREFILESIZE" val="9606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tabular}{@{\hspace{0.5em}}c@{\hspace{0.5em}}|@{\hspace{0.5em}}c@{\hspace{0.5em}}|@{\hspace{0.4em}}c@{\hspace{0.4em}}|@{\hspace{0.5em}}c@{\hspace{0.5em}}}\hline&#10;    \textsl{MIM} &amp; \textsl{EMIM} &amp; $\chi^2$ &amp; \textsl{Dice} \\ \hline&#10;    zapanta &amp; wildlife &amp; gefilte &amp;  wildlife \\&#10;    plar &amp; vessel &amp; mbmo &amp; vessel \\&#10;    mbmo &amp; boat &amp; zapanta &amp; boat \\&#10;    gefilte &amp; fishery &amp; plar &amp; fishery \\&#10;    hapc &amp; species &amp; hapc &amp; species \\&#10;    odfw &amp; tuna &amp; odfw &amp; catch \\&#10;    southpoint &amp; trout &amp;  southpoint &amp; water \\&#10;    anadromous &amp; fisherman &amp; anadromous &amp; sea \\&#10;    taiffe &amp; salmon &amp; taiffe &amp; meat \\&#10;    mollie &amp; catch &amp; mollie &amp; interior \\&#10;    frampton &amp; nmf &amp; frampton &amp; fisherman \\&#10;    idfg &amp; trawl &amp; idfg &amp; game \\&#10;    billingsgate &amp; halibut &amp; billingsgate &amp; salmon \\&#10;    sealord &amp; meat &amp;  sealord &amp; tuna \\&#10;    longline &amp; shellfish &amp; longline &amp; caught \\ \hline&#10;    \end{tabular}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229"/>
  <p:tag name="PICTUREFILESIZE" val="8634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template"/>
  <p:tag name="SOURCE" val="TPT1  equation f_{d,w} \geq \left\{ \begin{array}{ll}&#10;                 7-0.1\times (25-s_d), &amp; \mbox{if $s_d &lt; 25$} \\&#10;                 7, &amp; \mbox{if $25 \leq s_d \leq 40$ }\\&#10;                 7+0.1\times (s_d - 40), &amp; \mbox{otherwise}&#10;                 \end{array}&#10;            \right.  template TPT1  env TPENV1  fore 0  back 16777215  eqnno 1"/>
  <p:tag name="FILENAME" val="TP_tmp"/>
  <p:tag name="ORIGWIDTH" val="204"/>
  <p:tag name="PICTUREFILESIZE" val="16249"/>
</p:tagLst>
</file>

<file path=ppt/theme/theme1.xml><?xml version="1.0" encoding="utf-8"?>
<a:theme xmlns:a="http://schemas.openxmlformats.org/drawingml/2006/main" name="1_Custom Design">
  <a:themeElements>
    <a:clrScheme name="9_Blue_Green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23759"/>
      </a:accent1>
      <a:accent2>
        <a:srgbClr val="0E5A8B"/>
      </a:accent2>
      <a:accent3>
        <a:srgbClr val="198C8F"/>
      </a:accent3>
      <a:accent4>
        <a:srgbClr val="8BB106"/>
      </a:accent4>
      <a:accent5>
        <a:srgbClr val="63A406"/>
      </a:accent5>
      <a:accent6>
        <a:srgbClr val="4A7B04"/>
      </a:accent6>
      <a:hlink>
        <a:srgbClr val="0066CC"/>
      </a:hlink>
      <a:folHlink>
        <a:srgbClr val="29B5E5"/>
      </a:folHlink>
    </a:clrScheme>
    <a:fontScheme name="Arial">
      <a:majorFont>
        <a:latin typeface="Arial"/>
        <a:ea typeface=""/>
        <a:cs typeface="FontAwesome"/>
      </a:majorFont>
      <a:minorFont>
        <a:latin typeface="Arial"/>
        <a:ea typeface=""/>
        <a:cs typeface="FontAwesom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_Custom Design">
  <a:themeElements>
    <a:clrScheme name="9_Blue_Green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23759"/>
      </a:accent1>
      <a:accent2>
        <a:srgbClr val="0E5A8B"/>
      </a:accent2>
      <a:accent3>
        <a:srgbClr val="198C8F"/>
      </a:accent3>
      <a:accent4>
        <a:srgbClr val="8BB106"/>
      </a:accent4>
      <a:accent5>
        <a:srgbClr val="63A406"/>
      </a:accent5>
      <a:accent6>
        <a:srgbClr val="4A7B04"/>
      </a:accent6>
      <a:hlink>
        <a:srgbClr val="0066CC"/>
      </a:hlink>
      <a:folHlink>
        <a:srgbClr val="29B5E5"/>
      </a:folHlink>
    </a:clrScheme>
    <a:fontScheme name="Arial">
      <a:majorFont>
        <a:latin typeface="Arial"/>
        <a:ea typeface=""/>
        <a:cs typeface="FontAwesome"/>
      </a:majorFont>
      <a:minorFont>
        <a:latin typeface="Arial"/>
        <a:ea typeface=""/>
        <a:cs typeface="FontAwesom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Custom Design">
  <a:themeElements>
    <a:clrScheme name="12_Gray_Blue Them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476BF"/>
      </a:accent1>
      <a:accent2>
        <a:srgbClr val="0E5A8B"/>
      </a:accent2>
      <a:accent3>
        <a:srgbClr val="32ACFA"/>
      </a:accent3>
      <a:accent4>
        <a:srgbClr val="A1A1A1"/>
      </a:accent4>
      <a:accent5>
        <a:srgbClr val="0588DB"/>
      </a:accent5>
      <a:accent6>
        <a:srgbClr val="525252"/>
      </a:accent6>
      <a:hlink>
        <a:srgbClr val="0066CC"/>
      </a:hlink>
      <a:folHlink>
        <a:srgbClr val="45C9C9"/>
      </a:folHlink>
    </a:clrScheme>
    <a:fontScheme name="Arial">
      <a:majorFont>
        <a:latin typeface="Arial"/>
        <a:ea typeface=""/>
        <a:cs typeface="FontAwesome"/>
      </a:majorFont>
      <a:minorFont>
        <a:latin typeface="Arial"/>
        <a:ea typeface=""/>
        <a:cs typeface="FontAwesom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3480</Words>
  <Application>Microsoft Office PowerPoint</Application>
  <PresentationFormat>宽屏</PresentationFormat>
  <Paragraphs>507</Paragraphs>
  <Slides>57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57</vt:i4>
      </vt:variant>
    </vt:vector>
  </HeadingPairs>
  <TitlesOfParts>
    <vt:vector size="66" baseType="lpstr">
      <vt:lpstr>Calibri (正文)</vt:lpstr>
      <vt:lpstr>FontAwesome</vt:lpstr>
      <vt:lpstr>Arial</vt:lpstr>
      <vt:lpstr>Calibri</vt:lpstr>
      <vt:lpstr>Trebuchet MS</vt:lpstr>
      <vt:lpstr>Wingdings</vt:lpstr>
      <vt:lpstr>1_Custom Design</vt:lpstr>
      <vt:lpstr>2_Custom Design</vt:lpstr>
      <vt:lpstr>3_Custom Design</vt:lpstr>
      <vt:lpstr>第六章 查询处理</vt:lpstr>
      <vt:lpstr>第六章 查询处理</vt:lpstr>
      <vt:lpstr>信息需求与查询</vt:lpstr>
      <vt:lpstr>信息需求与查询</vt:lpstr>
      <vt:lpstr>PowerPoint 演示文稿</vt:lpstr>
      <vt:lpstr>PowerPoint 演示文稿</vt:lpstr>
      <vt:lpstr>查询转换</vt:lpstr>
      <vt:lpstr>基于查询的词干提取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3.搜索结果显示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4.跨语言搜索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2026-05-06T02:05:57Z</dcterms:created>
  <dcterms:modified xsi:type="dcterms:W3CDTF">2026-05-06T02:06:25Z</dcterms:modified>
</cp:coreProperties>
</file>