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2.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4" r:id="rId2"/>
    <p:sldMasterId id="2147483728" r:id="rId3"/>
  </p:sldMasterIdLst>
  <p:notesMasterIdLst>
    <p:notesMasterId r:id="rId71"/>
  </p:notesMasterIdLst>
  <p:handoutMasterIdLst>
    <p:handoutMasterId r:id="rId72"/>
  </p:handoutMasterIdLst>
  <p:sldIdLst>
    <p:sldId id="779" r:id="rId4"/>
    <p:sldId id="839" r:id="rId5"/>
    <p:sldId id="842" r:id="rId6"/>
    <p:sldId id="843" r:id="rId7"/>
    <p:sldId id="847" r:id="rId8"/>
    <p:sldId id="848" r:id="rId9"/>
    <p:sldId id="849" r:id="rId10"/>
    <p:sldId id="841" r:id="rId11"/>
    <p:sldId id="850" r:id="rId12"/>
    <p:sldId id="851" r:id="rId13"/>
    <p:sldId id="846" r:id="rId14"/>
    <p:sldId id="852" r:id="rId15"/>
    <p:sldId id="845" r:id="rId16"/>
    <p:sldId id="853" r:id="rId17"/>
    <p:sldId id="854" r:id="rId18"/>
    <p:sldId id="855" r:id="rId19"/>
    <p:sldId id="856" r:id="rId20"/>
    <p:sldId id="857" r:id="rId21"/>
    <p:sldId id="858" r:id="rId22"/>
    <p:sldId id="859" r:id="rId23"/>
    <p:sldId id="860" r:id="rId24"/>
    <p:sldId id="861" r:id="rId25"/>
    <p:sldId id="862" r:id="rId26"/>
    <p:sldId id="863" r:id="rId27"/>
    <p:sldId id="864" r:id="rId28"/>
    <p:sldId id="865" r:id="rId29"/>
    <p:sldId id="866" r:id="rId30"/>
    <p:sldId id="867" r:id="rId31"/>
    <p:sldId id="868" r:id="rId32"/>
    <p:sldId id="869" r:id="rId33"/>
    <p:sldId id="870" r:id="rId34"/>
    <p:sldId id="871" r:id="rId35"/>
    <p:sldId id="872" r:id="rId36"/>
    <p:sldId id="873" r:id="rId37"/>
    <p:sldId id="874" r:id="rId38"/>
    <p:sldId id="875" r:id="rId39"/>
    <p:sldId id="876" r:id="rId40"/>
    <p:sldId id="877" r:id="rId41"/>
    <p:sldId id="878" r:id="rId42"/>
    <p:sldId id="879" r:id="rId43"/>
    <p:sldId id="882" r:id="rId44"/>
    <p:sldId id="881" r:id="rId45"/>
    <p:sldId id="883" r:id="rId46"/>
    <p:sldId id="884" r:id="rId47"/>
    <p:sldId id="885" r:id="rId48"/>
    <p:sldId id="886" r:id="rId49"/>
    <p:sldId id="880" r:id="rId50"/>
    <p:sldId id="887" r:id="rId51"/>
    <p:sldId id="888" r:id="rId52"/>
    <p:sldId id="889" r:id="rId53"/>
    <p:sldId id="890" r:id="rId54"/>
    <p:sldId id="891" r:id="rId55"/>
    <p:sldId id="892" r:id="rId56"/>
    <p:sldId id="893" r:id="rId57"/>
    <p:sldId id="894" r:id="rId58"/>
    <p:sldId id="895" r:id="rId59"/>
    <p:sldId id="896" r:id="rId60"/>
    <p:sldId id="897" r:id="rId61"/>
    <p:sldId id="898" r:id="rId62"/>
    <p:sldId id="899" r:id="rId63"/>
    <p:sldId id="900" r:id="rId64"/>
    <p:sldId id="901" r:id="rId65"/>
    <p:sldId id="902" r:id="rId66"/>
    <p:sldId id="903" r:id="rId67"/>
    <p:sldId id="904" r:id="rId68"/>
    <p:sldId id="844" r:id="rId69"/>
    <p:sldId id="840" r:id="rId7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5"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38F1"/>
    <a:srgbClr val="198C8F"/>
    <a:srgbClr val="3203FB"/>
    <a:srgbClr val="0E5A8B"/>
    <a:srgbClr val="8DCA34"/>
    <a:srgbClr val="63A4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C4B1156A-380E-4F78-BDF5-A606A8083BF9}" styleName="中度样式 4 - 强调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CF1AB2-1976-4502-BF36-3FF5EA218861}" styleName="中度样式 4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D7AC3CCA-C797-4891-BE02-D94E43425B78}" styleName="中度样式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8034E78-7F5D-4C2E-B375-FC64B27BC917}" styleName="深色样式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2838BEF-8BB2-4498-84A7-C5851F593DF1}" styleName="中度样式 4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99" autoAdjust="0"/>
    <p:restoredTop sz="79217" autoAdjust="0"/>
  </p:normalViewPr>
  <p:slideViewPr>
    <p:cSldViewPr snapToGrid="0" showGuides="1">
      <p:cViewPr>
        <p:scale>
          <a:sx n="75" d="100"/>
          <a:sy n="75" d="100"/>
        </p:scale>
        <p:origin x="852" y="666"/>
      </p:cViewPr>
      <p:guideLst>
        <p:guide orient="horz" pos="2205"/>
        <p:guide pos="3840"/>
      </p:guideLst>
    </p:cSldViewPr>
  </p:slideViewPr>
  <p:outlineViewPr>
    <p:cViewPr>
      <p:scale>
        <a:sx n="33" d="100"/>
        <a:sy n="33" d="100"/>
      </p:scale>
      <p:origin x="0" y="-8256"/>
    </p:cViewPr>
  </p:outlineViewPr>
  <p:notesTextViewPr>
    <p:cViewPr>
      <p:scale>
        <a:sx n="100" d="100"/>
        <a:sy n="100" d="100"/>
      </p:scale>
      <p:origin x="0" y="0"/>
    </p:cViewPr>
  </p:notesTextViewPr>
  <p:sorterViewPr>
    <p:cViewPr>
      <p:scale>
        <a:sx n="75" d="100"/>
        <a:sy n="75" d="100"/>
      </p:scale>
      <p:origin x="0" y="0"/>
    </p:cViewPr>
  </p:sorterViewPr>
  <p:notesViewPr>
    <p:cSldViewPr snapToGrid="0">
      <p:cViewPr varScale="1">
        <p:scale>
          <a:sx n="67" d="100"/>
          <a:sy n="67" d="100"/>
        </p:scale>
        <p:origin x="3120" y="72"/>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viewProps" Target="viewProps.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handoutMaster" Target="handoutMasters/handout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tableStyles" Target="tableStyles.xml"/><Relationship Id="rId7" Type="http://schemas.openxmlformats.org/officeDocument/2006/relationships/slide" Target="slides/slide4.xml"/><Relationship Id="rId71"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D64364D-8268-4328-A939-C307B43718BA}" type="datetimeFigureOut">
              <a:rPr lang="zh-CN" altLang="en-US" smtClean="0"/>
              <a:t>2026/4/25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EFE2EE3-7FAD-40F1-BD60-25E15959FBB1}" type="slidenum">
              <a:rPr lang="zh-CN" altLang="en-US" smtClean="0"/>
              <a:t>‹#›</a:t>
            </a:fld>
            <a:endParaRPr lang="zh-CN" altLang="en-US"/>
          </a:p>
        </p:txBody>
      </p:sp>
    </p:spTree>
    <p:extLst>
      <p:ext uri="{BB962C8B-B14F-4D97-AF65-F5344CB8AC3E}">
        <p14:creationId xmlns:p14="http://schemas.microsoft.com/office/powerpoint/2010/main" val="23394248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9E1B8C-B6D2-44DE-B3A4-80F6E7705625}" type="datetimeFigureOut">
              <a:rPr lang="zh-CN" altLang="en-US" smtClean="0"/>
              <a:t>2026/4/25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A1DCB0-233A-4550-8A20-ED1C8603D104}" type="slidenum">
              <a:rPr lang="zh-CN" altLang="en-US" smtClean="0"/>
              <a:t>‹#›</a:t>
            </a:fld>
            <a:endParaRPr lang="zh-CN" altLang="en-US"/>
          </a:p>
        </p:txBody>
      </p:sp>
    </p:spTree>
    <p:extLst>
      <p:ext uri="{BB962C8B-B14F-4D97-AF65-F5344CB8AC3E}">
        <p14:creationId xmlns:p14="http://schemas.microsoft.com/office/powerpoint/2010/main" val="6552761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ee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0277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ullScreen Picture">
    <p:spTree>
      <p:nvGrpSpPr>
        <p:cNvPr id="1" name=""/>
        <p:cNvGrpSpPr/>
        <p:nvPr/>
      </p:nvGrpSpPr>
      <p:grpSpPr>
        <a:xfrm>
          <a:off x="0" y="0"/>
          <a:ext cx="0" cy="0"/>
          <a:chOff x="0" y="0"/>
          <a:chExt cx="0" cy="0"/>
        </a:xfrm>
      </p:grpSpPr>
      <p:sp>
        <p:nvSpPr>
          <p:cNvPr id="2" name="Picture Placeholder 6"/>
          <p:cNvSpPr>
            <a:spLocks noGrp="1"/>
          </p:cNvSpPr>
          <p:nvPr>
            <p:ph type="pic" sz="quarter" idx="10" hasCustomPrompt="1"/>
          </p:nvPr>
        </p:nvSpPr>
        <p:spPr>
          <a:xfrm>
            <a:off x="0" y="0"/>
            <a:ext cx="12192000" cy="6858000"/>
          </a:xfrm>
          <a:prstGeom prst="rect">
            <a:avLst/>
          </a:prstGeom>
        </p:spPr>
        <p:txBody>
          <a:bodyPr anchor="b"/>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073989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op Smal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hasCustomPrompt="1"/>
          </p:nvPr>
        </p:nvSpPr>
        <p:spPr>
          <a:xfrm>
            <a:off x="5188321" y="1676728"/>
            <a:ext cx="1815163" cy="1814739"/>
          </a:xfrm>
          <a:prstGeom prst="ellipse">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0" hasCustomPrompt="1"/>
          </p:nvPr>
        </p:nvSpPr>
        <p:spPr>
          <a:xfrm>
            <a:off x="0" y="1"/>
            <a:ext cx="12191997" cy="258409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78138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1140837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m Slide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roundRect">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roundRect">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roundRect">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roundRect">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3863968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am Slide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Picture Placeholder 6"/>
          <p:cNvSpPr>
            <a:spLocks noGrp="1"/>
          </p:cNvSpPr>
          <p:nvPr>
            <p:ph type="pic" sz="quarter" idx="15"/>
          </p:nvPr>
        </p:nvSpPr>
        <p:spPr>
          <a:xfrm>
            <a:off x="900057" y="1777294"/>
            <a:ext cx="3244279" cy="3260313"/>
          </a:xfrm>
          <a:prstGeom prst="roundRect">
            <a:avLst>
              <a:gd name="adj" fmla="val 8446"/>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13613788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Slide 04">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p:nvPr>
        </p:nvSpPr>
        <p:spPr>
          <a:xfrm>
            <a:off x="499380" y="1488610"/>
            <a:ext cx="1806275" cy="1805853"/>
          </a:xfrm>
          <a:prstGeom prst="roundRect">
            <a:avLst>
              <a:gd name="adj" fmla="val 11041"/>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3" name="Picture Placeholder 6"/>
          <p:cNvSpPr>
            <a:spLocks noGrp="1"/>
          </p:cNvSpPr>
          <p:nvPr>
            <p:ph type="pic" sz="quarter" idx="15"/>
          </p:nvPr>
        </p:nvSpPr>
        <p:spPr>
          <a:xfrm>
            <a:off x="2557144" y="1488610"/>
            <a:ext cx="1806275" cy="1805853"/>
          </a:xfrm>
          <a:prstGeom prst="roundRect">
            <a:avLst>
              <a:gd name="adj" fmla="val 13151"/>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4" name="Picture Placeholder 6"/>
          <p:cNvSpPr>
            <a:spLocks noGrp="1"/>
          </p:cNvSpPr>
          <p:nvPr>
            <p:ph type="pic" sz="quarter" idx="16"/>
          </p:nvPr>
        </p:nvSpPr>
        <p:spPr>
          <a:xfrm>
            <a:off x="4614908" y="1488610"/>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6674923" y="1488610"/>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339071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Slide 05">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0" name="Picture Placeholder 6"/>
          <p:cNvSpPr>
            <a:spLocks noGrp="1"/>
          </p:cNvSpPr>
          <p:nvPr>
            <p:ph type="pic" sz="quarter" idx="16"/>
          </p:nvPr>
        </p:nvSpPr>
        <p:spPr>
          <a:xfrm>
            <a:off x="4226225" y="1742904"/>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1" name="Picture Placeholder 6"/>
          <p:cNvSpPr>
            <a:spLocks noGrp="1"/>
          </p:cNvSpPr>
          <p:nvPr>
            <p:ph type="pic" sz="quarter" idx="17"/>
          </p:nvPr>
        </p:nvSpPr>
        <p:spPr>
          <a:xfrm>
            <a:off x="6173535" y="1742904"/>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6"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7"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615387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tmplLst>
          <p:tmpl lvl="1">
            <p:tnLst>
              <p:par>
                <p:cTn presetID="10" presetClass="entr" presetSubtype="0" fill="hold" nodeType="afterEffect">
                  <p:stCondLst>
                    <p:cond delay="0"/>
                  </p:stCondLst>
                  <p:childTnLst>
                    <p:set>
                      <p:cBhvr>
                        <p:cTn dur="1" fill="hold">
                          <p:stCondLst>
                            <p:cond delay="0"/>
                          </p:stCondLst>
                        </p:cTn>
                        <p:tgtEl>
                          <p:spTgt spid="7"/>
                        </p:tgtEl>
                        <p:attrNameLst>
                          <p:attrName>style.visibility</p:attrName>
                        </p:attrNameLst>
                      </p:cBhvr>
                      <p:to>
                        <p:strVal val="visible"/>
                      </p:to>
                    </p:set>
                    <p:animEffect transition="in" filter="fade">
                      <p:cBhvr>
                        <p:cTn dur="500"/>
                        <p:tgtEl>
                          <p:spTgt spid="7"/>
                        </p:tgtEl>
                      </p:cBhvr>
                    </p:animEffect>
                  </p:childTnLst>
                </p:cTn>
              </p:par>
            </p:tnLst>
          </p:tmpl>
        </p:tmplLst>
      </p:bldP>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Slide 06">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6" name="Picture Placeholder 6"/>
          <p:cNvSpPr>
            <a:spLocks noGrp="1"/>
          </p:cNvSpPr>
          <p:nvPr>
            <p:ph type="pic" sz="quarter" idx="14"/>
          </p:nvPr>
        </p:nvSpPr>
        <p:spPr>
          <a:xfrm>
            <a:off x="3596691" y="3207051"/>
            <a:ext cx="1297573" cy="1297272"/>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5"/>
          </p:nvPr>
        </p:nvSpPr>
        <p:spPr>
          <a:xfrm>
            <a:off x="5391886" y="1377389"/>
            <a:ext cx="1297573" cy="1297272"/>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6"/>
          </p:nvPr>
        </p:nvSpPr>
        <p:spPr>
          <a:xfrm>
            <a:off x="7224747" y="3198356"/>
            <a:ext cx="1297573" cy="1297272"/>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5399164" y="5012383"/>
            <a:ext cx="1297573" cy="1297272"/>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322471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One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3" name="Picture Placeholder 6"/>
          <p:cNvSpPr>
            <a:spLocks noGrp="1"/>
          </p:cNvSpPr>
          <p:nvPr>
            <p:ph type="pic" sz="quarter" idx="10" hasCustomPrompt="1"/>
          </p:nvPr>
        </p:nvSpPr>
        <p:spPr>
          <a:xfrm>
            <a:off x="0" y="1272416"/>
            <a:ext cx="12191997" cy="4921720"/>
          </a:xfrm>
          <a:prstGeom prst="downArrowCallout">
            <a:avLst>
              <a:gd name="adj1" fmla="val 50000"/>
              <a:gd name="adj2" fmla="val 15352"/>
              <a:gd name="adj3" fmla="val 5443"/>
              <a:gd name="adj4" fmla="val 94557"/>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231327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Picture Placeholder 6"/>
          <p:cNvSpPr>
            <a:spLocks noGrp="1"/>
          </p:cNvSpPr>
          <p:nvPr>
            <p:ph type="pic" sz="quarter" idx="10" hasCustomPrompt="1"/>
          </p:nvPr>
        </p:nvSpPr>
        <p:spPr>
          <a:xfrm>
            <a:off x="0" y="3"/>
            <a:ext cx="12191997" cy="3966661"/>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5124863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7" name="Picture Placeholder 6"/>
          <p:cNvSpPr>
            <a:spLocks noGrp="1"/>
          </p:cNvSpPr>
          <p:nvPr>
            <p:ph type="pic" sz="quarter" idx="10" hasCustomPrompt="1"/>
          </p:nvPr>
        </p:nvSpPr>
        <p:spPr>
          <a:xfrm>
            <a:off x="880608" y="1639333"/>
            <a:ext cx="4908153"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201270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One Left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4" name="Picture Placeholder 6"/>
          <p:cNvSpPr>
            <a:spLocks noGrp="1"/>
          </p:cNvSpPr>
          <p:nvPr>
            <p:ph type="pic" sz="quarter" idx="10" hasCustomPrompt="1"/>
          </p:nvPr>
        </p:nvSpPr>
        <p:spPr>
          <a:xfrm>
            <a:off x="0"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979760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One Right Picture">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6249619"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1367151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hree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1" name="Picture Placeholder 6"/>
          <p:cNvSpPr>
            <a:spLocks noGrp="1"/>
          </p:cNvSpPr>
          <p:nvPr>
            <p:ph type="pic" sz="quarter" idx="10" hasCustomPrompt="1"/>
          </p:nvPr>
        </p:nvSpPr>
        <p:spPr>
          <a:xfrm>
            <a:off x="18339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2" name="Picture Placeholder 6"/>
          <p:cNvSpPr>
            <a:spLocks noGrp="1"/>
          </p:cNvSpPr>
          <p:nvPr>
            <p:ph type="pic" sz="quarter" idx="14" hasCustomPrompt="1"/>
          </p:nvPr>
        </p:nvSpPr>
        <p:spPr>
          <a:xfrm>
            <a:off x="4297274"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426014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hree Pictures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0" name="Picture Placeholder 6"/>
          <p:cNvSpPr>
            <a:spLocks noGrp="1"/>
          </p:cNvSpPr>
          <p:nvPr>
            <p:ph type="pic" sz="quarter" idx="10" hasCustomPrompt="1"/>
          </p:nvPr>
        </p:nvSpPr>
        <p:spPr>
          <a:xfrm>
            <a:off x="4758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4361234"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82417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34087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ow Left Right Picture">
    <p:spTree>
      <p:nvGrpSpPr>
        <p:cNvPr id="1" name=""/>
        <p:cNvGrpSpPr/>
        <p:nvPr/>
      </p:nvGrpSpPr>
      <p:grpSpPr>
        <a:xfrm>
          <a:off x="0" y="0"/>
          <a:ext cx="0" cy="0"/>
          <a:chOff x="0" y="0"/>
          <a:chExt cx="0" cy="0"/>
        </a:xfrm>
      </p:grpSpPr>
      <p:sp>
        <p:nvSpPr>
          <p:cNvPr id="21" name="Picture Placeholder 6"/>
          <p:cNvSpPr>
            <a:spLocks noGrp="1"/>
          </p:cNvSpPr>
          <p:nvPr>
            <p:ph type="pic" sz="quarter" idx="10" hasCustomPrompt="1"/>
          </p:nvPr>
        </p:nvSpPr>
        <p:spPr>
          <a:xfrm>
            <a:off x="183399" y="1575369"/>
            <a:ext cx="3597455" cy="3400024"/>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1"/>
            <a:ext cx="3597455" cy="3400023"/>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4071329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Middle Picture">
    <p:spTree>
      <p:nvGrpSpPr>
        <p:cNvPr id="1" name=""/>
        <p:cNvGrpSpPr/>
        <p:nvPr/>
      </p:nvGrpSpPr>
      <p:grpSpPr>
        <a:xfrm>
          <a:off x="0" y="0"/>
          <a:ext cx="0" cy="0"/>
          <a:chOff x="0" y="0"/>
          <a:chExt cx="0" cy="0"/>
        </a:xfrm>
      </p:grpSpPr>
      <p:sp>
        <p:nvSpPr>
          <p:cNvPr id="5" name="Picture Placeholder 6"/>
          <p:cNvSpPr>
            <a:spLocks noGrp="1"/>
          </p:cNvSpPr>
          <p:nvPr>
            <p:ph type="pic" sz="quarter" idx="10" hasCustomPrompt="1"/>
          </p:nvPr>
        </p:nvSpPr>
        <p:spPr>
          <a:xfrm>
            <a:off x="5020671" y="1382568"/>
            <a:ext cx="3360699" cy="4965187"/>
          </a:xfrm>
          <a:prstGeom prst="downArrowCallout">
            <a:avLst>
              <a:gd name="adj1" fmla="val 15820"/>
              <a:gd name="adj2" fmla="val 7910"/>
              <a:gd name="adj3" fmla="val 7060"/>
              <a:gd name="adj4" fmla="val 9522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6" name="Flowchart: Off-page Connector 5"/>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7"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Flowchart: Off-page Connector 7"/>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9"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0"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1"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92304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fade">
                                      <p:cBhvr>
                                        <p:cTn id="13"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tmplLst>
          <p:tmpl lvl="1">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hree Pictures">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1463041" y="1758206"/>
            <a:ext cx="3250392"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5" name="Picture Placeholder 6"/>
          <p:cNvSpPr>
            <a:spLocks noGrp="1"/>
          </p:cNvSpPr>
          <p:nvPr>
            <p:ph type="pic" sz="quarter" idx="11" hasCustomPrompt="1"/>
          </p:nvPr>
        </p:nvSpPr>
        <p:spPr>
          <a:xfrm>
            <a:off x="7478569" y="1758206"/>
            <a:ext cx="3250392" cy="4270188"/>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6" name="Picture Placeholder 6"/>
          <p:cNvSpPr>
            <a:spLocks noGrp="1"/>
          </p:cNvSpPr>
          <p:nvPr>
            <p:ph type="pic" sz="quarter" idx="12" hasCustomPrompt="1"/>
          </p:nvPr>
        </p:nvSpPr>
        <p:spPr>
          <a:xfrm>
            <a:off x="4344776" y="1438846"/>
            <a:ext cx="3647921" cy="4908909"/>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697814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Four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3" name="Picture Placeholder 6"/>
          <p:cNvSpPr>
            <a:spLocks noGrp="1"/>
          </p:cNvSpPr>
          <p:nvPr>
            <p:ph type="pic" sz="quarter" idx="10" hasCustomPrompt="1"/>
          </p:nvPr>
        </p:nvSpPr>
        <p:spPr>
          <a:xfrm>
            <a:off x="121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3169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6217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6" name="Picture Placeholder 6"/>
          <p:cNvSpPr>
            <a:spLocks noGrp="1"/>
          </p:cNvSpPr>
          <p:nvPr>
            <p:ph type="pic" sz="quarter" idx="16" hasCustomPrompt="1"/>
          </p:nvPr>
        </p:nvSpPr>
        <p:spPr>
          <a:xfrm>
            <a:off x="9265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128043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Four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9" name="Picture Placeholder 6"/>
          <p:cNvSpPr>
            <a:spLocks noGrp="1"/>
          </p:cNvSpPr>
          <p:nvPr>
            <p:ph type="pic" sz="quarter" idx="10" hasCustomPrompt="1"/>
          </p:nvPr>
        </p:nvSpPr>
        <p:spPr>
          <a:xfrm>
            <a:off x="47589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0" name="Picture Placeholder 6"/>
          <p:cNvSpPr>
            <a:spLocks noGrp="1"/>
          </p:cNvSpPr>
          <p:nvPr>
            <p:ph type="pic" sz="quarter" idx="14" hasCustomPrompt="1"/>
          </p:nvPr>
        </p:nvSpPr>
        <p:spPr>
          <a:xfrm>
            <a:off x="436123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1" name="Picture Placeholder 6"/>
          <p:cNvSpPr>
            <a:spLocks noGrp="1"/>
          </p:cNvSpPr>
          <p:nvPr>
            <p:ph type="pic" sz="quarter" idx="15" hasCustomPrompt="1"/>
          </p:nvPr>
        </p:nvSpPr>
        <p:spPr>
          <a:xfrm>
            <a:off x="8241795"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2" name="Picture Placeholder 6"/>
          <p:cNvSpPr>
            <a:spLocks noGrp="1"/>
          </p:cNvSpPr>
          <p:nvPr>
            <p:ph type="pic" sz="quarter" idx="16" hasCustomPrompt="1"/>
          </p:nvPr>
        </p:nvSpPr>
        <p:spPr>
          <a:xfrm>
            <a:off x="47589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3" name="Picture Placeholder 6"/>
          <p:cNvSpPr>
            <a:spLocks noGrp="1"/>
          </p:cNvSpPr>
          <p:nvPr>
            <p:ph type="pic" sz="quarter" idx="17" hasCustomPrompt="1"/>
          </p:nvPr>
        </p:nvSpPr>
        <p:spPr>
          <a:xfrm>
            <a:off x="8241795"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4" name="Picture Placeholder 6"/>
          <p:cNvSpPr>
            <a:spLocks noGrp="1"/>
          </p:cNvSpPr>
          <p:nvPr>
            <p:ph type="pic" sz="quarter" idx="18" hasCustomPrompt="1"/>
          </p:nvPr>
        </p:nvSpPr>
        <p:spPr>
          <a:xfrm>
            <a:off x="436123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744103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 Images">
    <p:spTree>
      <p:nvGrpSpPr>
        <p:cNvPr id="1" name=""/>
        <p:cNvGrpSpPr/>
        <p:nvPr/>
      </p:nvGrpSpPr>
      <p:grpSpPr>
        <a:xfrm>
          <a:off x="0" y="0"/>
          <a:ext cx="0" cy="0"/>
          <a:chOff x="0" y="0"/>
          <a:chExt cx="0" cy="0"/>
        </a:xfrm>
      </p:grpSpPr>
      <p:sp>
        <p:nvSpPr>
          <p:cNvPr id="12" name="Picture Placeholder 6"/>
          <p:cNvSpPr>
            <a:spLocks noGrp="1"/>
          </p:cNvSpPr>
          <p:nvPr>
            <p:ph type="pic" sz="quarter" idx="10" hasCustomPrompt="1"/>
          </p:nvPr>
        </p:nvSpPr>
        <p:spPr>
          <a:xfrm>
            <a:off x="296334" y="215900"/>
            <a:ext cx="5880100" cy="6426200"/>
          </a:xfrm>
          <a:prstGeom prst="round1Rect">
            <a:avLst>
              <a:gd name="adj" fmla="val 5318"/>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3" name="Picture Placeholder 6"/>
          <p:cNvSpPr>
            <a:spLocks noGrp="1"/>
          </p:cNvSpPr>
          <p:nvPr>
            <p:ph type="pic" sz="quarter" idx="11" hasCustomPrompt="1"/>
          </p:nvPr>
        </p:nvSpPr>
        <p:spPr>
          <a:xfrm>
            <a:off x="6406867" y="216720"/>
            <a:ext cx="5488240"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2" hasCustomPrompt="1"/>
          </p:nvPr>
        </p:nvSpPr>
        <p:spPr>
          <a:xfrm>
            <a:off x="6406865" y="4978885"/>
            <a:ext cx="5488240"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16065141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 Images">
    <p:spTree>
      <p:nvGrpSpPr>
        <p:cNvPr id="1" name=""/>
        <p:cNvGrpSpPr/>
        <p:nvPr/>
      </p:nvGrpSpPr>
      <p:grpSpPr>
        <a:xfrm>
          <a:off x="0" y="0"/>
          <a:ext cx="0" cy="0"/>
          <a:chOff x="0" y="0"/>
          <a:chExt cx="0" cy="0"/>
        </a:xfrm>
      </p:grpSpPr>
      <p:sp>
        <p:nvSpPr>
          <p:cNvPr id="6" name="Picture Placeholder 6"/>
          <p:cNvSpPr>
            <a:spLocks noGrp="1"/>
          </p:cNvSpPr>
          <p:nvPr>
            <p:ph type="pic" sz="quarter" idx="13" hasCustomPrompt="1"/>
          </p:nvPr>
        </p:nvSpPr>
        <p:spPr>
          <a:xfrm>
            <a:off x="296333"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7" name="Picture Placeholder 6"/>
          <p:cNvSpPr>
            <a:spLocks noGrp="1"/>
          </p:cNvSpPr>
          <p:nvPr>
            <p:ph type="pic" sz="quarter" idx="14" hasCustomPrompt="1"/>
          </p:nvPr>
        </p:nvSpPr>
        <p:spPr>
          <a:xfrm>
            <a:off x="296333"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8" name="Picture Placeholder 6"/>
          <p:cNvSpPr>
            <a:spLocks noGrp="1"/>
          </p:cNvSpPr>
          <p:nvPr>
            <p:ph type="pic" sz="quarter" idx="15" hasCustomPrompt="1"/>
          </p:nvPr>
        </p:nvSpPr>
        <p:spPr>
          <a:xfrm>
            <a:off x="6249619"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Picture Placeholder 6"/>
          <p:cNvSpPr>
            <a:spLocks noGrp="1"/>
          </p:cNvSpPr>
          <p:nvPr>
            <p:ph type="pic" sz="quarter" idx="16" hasCustomPrompt="1"/>
          </p:nvPr>
        </p:nvSpPr>
        <p:spPr>
          <a:xfrm>
            <a:off x="6249619"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40962127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Portfolio">
    <p:spTree>
      <p:nvGrpSpPr>
        <p:cNvPr id="1" name=""/>
        <p:cNvGrpSpPr/>
        <p:nvPr/>
      </p:nvGrpSpPr>
      <p:grpSpPr>
        <a:xfrm>
          <a:off x="0" y="0"/>
          <a:ext cx="0" cy="0"/>
          <a:chOff x="0" y="0"/>
          <a:chExt cx="0" cy="0"/>
        </a:xfrm>
      </p:grpSpPr>
      <p:sp>
        <p:nvSpPr>
          <p:cNvPr id="26" name="Picture Placeholder 6"/>
          <p:cNvSpPr>
            <a:spLocks noGrp="1"/>
          </p:cNvSpPr>
          <p:nvPr>
            <p:ph type="pic" sz="quarter" idx="10" hasCustomPrompt="1"/>
          </p:nvPr>
        </p:nvSpPr>
        <p:spPr>
          <a:xfrm>
            <a:off x="487251"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7" name="Picture Placeholder 6"/>
          <p:cNvSpPr>
            <a:spLocks noGrp="1"/>
          </p:cNvSpPr>
          <p:nvPr>
            <p:ph type="pic" sz="quarter" idx="11" hasCustomPrompt="1"/>
          </p:nvPr>
        </p:nvSpPr>
        <p:spPr>
          <a:xfrm>
            <a:off x="3343837"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8" name="Picture Placeholder 6"/>
          <p:cNvSpPr>
            <a:spLocks noGrp="1"/>
          </p:cNvSpPr>
          <p:nvPr>
            <p:ph type="pic" sz="quarter" idx="12" hasCustomPrompt="1"/>
          </p:nvPr>
        </p:nvSpPr>
        <p:spPr>
          <a:xfrm>
            <a:off x="6171142"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3" hasCustomPrompt="1"/>
          </p:nvPr>
        </p:nvSpPr>
        <p:spPr>
          <a:xfrm>
            <a:off x="9013086"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2" name="Down Arrow Callout 11"/>
          <p:cNvSpPr/>
          <p:nvPr userDrawn="1"/>
        </p:nvSpPr>
        <p:spPr>
          <a:xfrm>
            <a:off x="487249" y="1423918"/>
            <a:ext cx="2677296" cy="2662500"/>
          </a:xfrm>
          <a:prstGeom prst="downArrowCallout">
            <a:avLst>
              <a:gd name="adj1" fmla="val 23554"/>
              <a:gd name="adj2" fmla="val 10346"/>
              <a:gd name="adj3" fmla="val 10003"/>
              <a:gd name="adj4" fmla="val 89997"/>
            </a:avLst>
          </a:prstGeom>
          <a:solidFill>
            <a:schemeClr val="accent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867" dirty="0">
              <a:solidFill>
                <a:prstClr val="white"/>
              </a:solidFill>
              <a:latin typeface="FontAwesome" pitchFamily="2" charset="0"/>
            </a:endParaRPr>
          </a:p>
          <a:p>
            <a:pPr algn="ctr">
              <a:spcBef>
                <a:spcPct val="20000"/>
              </a:spcBef>
              <a:defRPr/>
            </a:pPr>
            <a:endParaRPr lang="en-US" sz="1600" b="1" dirty="0">
              <a:solidFill>
                <a:prstClr val="white">
                  <a:lumMod val="95000"/>
                </a:prstClr>
              </a:solidFill>
            </a:endParaRPr>
          </a:p>
        </p:txBody>
      </p:sp>
      <p:sp>
        <p:nvSpPr>
          <p:cNvPr id="13" name="Up Arrow Callout 12"/>
          <p:cNvSpPr/>
          <p:nvPr userDrawn="1"/>
        </p:nvSpPr>
        <p:spPr>
          <a:xfrm>
            <a:off x="3343835" y="3318325"/>
            <a:ext cx="2677296" cy="2688327"/>
          </a:xfrm>
          <a:prstGeom prst="upArrowCallout">
            <a:avLst>
              <a:gd name="adj1" fmla="val 25000"/>
              <a:gd name="adj2" fmla="val 9346"/>
              <a:gd name="adj3" fmla="val 11156"/>
              <a:gd name="adj4" fmla="val 88844"/>
            </a:avLst>
          </a:prstGeom>
          <a:solidFill>
            <a:schemeClr val="accent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333" dirty="0">
              <a:solidFill>
                <a:prstClr val="white"/>
              </a:solidFill>
              <a:latin typeface="FontAwesome" pitchFamily="2" charset="0"/>
            </a:endParaRPr>
          </a:p>
        </p:txBody>
      </p:sp>
      <p:sp>
        <p:nvSpPr>
          <p:cNvPr id="15" name="Down Arrow Callout 14"/>
          <p:cNvSpPr/>
          <p:nvPr userDrawn="1"/>
        </p:nvSpPr>
        <p:spPr>
          <a:xfrm>
            <a:off x="6171140" y="1423918"/>
            <a:ext cx="2677296" cy="2662500"/>
          </a:xfrm>
          <a:prstGeom prst="downArrowCallout">
            <a:avLst>
              <a:gd name="adj1" fmla="val 23554"/>
              <a:gd name="adj2" fmla="val 10346"/>
              <a:gd name="adj3" fmla="val 10003"/>
              <a:gd name="adj4" fmla="val 89997"/>
            </a:avLst>
          </a:prstGeom>
          <a:solidFill>
            <a:schemeClr val="accent3"/>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r>
              <a:rPr lang="en-US" sz="1333" dirty="0">
                <a:solidFill>
                  <a:prstClr val="white"/>
                </a:solidFill>
              </a:rPr>
              <a:t> </a:t>
            </a:r>
          </a:p>
        </p:txBody>
      </p:sp>
      <p:sp>
        <p:nvSpPr>
          <p:cNvPr id="17" name="Up Arrow Callout 16"/>
          <p:cNvSpPr/>
          <p:nvPr userDrawn="1"/>
        </p:nvSpPr>
        <p:spPr>
          <a:xfrm>
            <a:off x="9013085" y="3318325"/>
            <a:ext cx="2677296" cy="2688327"/>
          </a:xfrm>
          <a:prstGeom prst="upArrowCallout">
            <a:avLst>
              <a:gd name="adj1" fmla="val 25000"/>
              <a:gd name="adj2" fmla="val 9346"/>
              <a:gd name="adj3" fmla="val 11156"/>
              <a:gd name="adj4" fmla="val 88844"/>
            </a:avLst>
          </a:prstGeom>
          <a:solidFill>
            <a:schemeClr val="accent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br>
              <a:rPr lang="en-US" sz="8000" dirty="0">
                <a:solidFill>
                  <a:prstClr val="white"/>
                </a:solidFill>
                <a:latin typeface="FontAwesome" pitchFamily="2" charset="0"/>
              </a:rPr>
            </a:br>
            <a:endParaRPr lang="en-US" sz="1600" b="1" dirty="0">
              <a:solidFill>
                <a:prstClr val="white">
                  <a:lumMod val="95000"/>
                </a:prstClr>
              </a:solidFill>
            </a:endParaRPr>
          </a:p>
        </p:txBody>
      </p:sp>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3883523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accel="50000" decel="5000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0-#ppt_h/2"/>
                                          </p:val>
                                        </p:tav>
                                        <p:tav tm="100000">
                                          <p:val>
                                            <p:strVal val="#ppt_y"/>
                                          </p:val>
                                        </p:tav>
                                      </p:tavLst>
                                    </p:anim>
                                  </p:childTnLst>
                                </p:cTn>
                              </p:par>
                              <p:par>
                                <p:cTn id="18" presetID="2" presetClass="entr" presetSubtype="4" accel="50000" decel="5000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1+#ppt_h/2"/>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anim calcmode="lin" valueType="num">
                                      <p:cBhvr>
                                        <p:cTn id="25" dur="500" fill="hold"/>
                                        <p:tgtEl>
                                          <p:spTgt spid="32"/>
                                        </p:tgtEl>
                                        <p:attrNameLst>
                                          <p:attrName>ppt_x</p:attrName>
                                        </p:attrNameLst>
                                      </p:cBhvr>
                                      <p:tavLst>
                                        <p:tav tm="0">
                                          <p:val>
                                            <p:strVal val="#ppt_x"/>
                                          </p:val>
                                        </p:tav>
                                        <p:tav tm="100000">
                                          <p:val>
                                            <p:strVal val="#ppt_x"/>
                                          </p:val>
                                        </p:tav>
                                      </p:tavLst>
                                    </p:anim>
                                    <p:anim calcmode="lin" valueType="num">
                                      <p:cBhvr>
                                        <p:cTn id="26" dur="500" fill="hold"/>
                                        <p:tgtEl>
                                          <p:spTgt spid="32"/>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33">
                                            <p:txEl>
                                              <p:pRg st="0" end="0"/>
                                            </p:txEl>
                                          </p:spTgt>
                                        </p:tgtEl>
                                        <p:attrNameLst>
                                          <p:attrName>style.visibility</p:attrName>
                                        </p:attrNameLst>
                                      </p:cBhvr>
                                      <p:to>
                                        <p:strVal val="visible"/>
                                      </p:to>
                                    </p:set>
                                    <p:animEffect transition="in" filter="fade">
                                      <p:cBhvr>
                                        <p:cTn id="30"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animBg="1"/>
      <p:bldP spid="17" grpId="0" animBg="1"/>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One Picture with three Columes">
    <p:spTree>
      <p:nvGrpSpPr>
        <p:cNvPr id="1" name=""/>
        <p:cNvGrpSpPr/>
        <p:nvPr/>
      </p:nvGrpSpPr>
      <p:grpSpPr>
        <a:xfrm>
          <a:off x="0" y="0"/>
          <a:ext cx="0" cy="0"/>
          <a:chOff x="0" y="0"/>
          <a:chExt cx="0" cy="0"/>
        </a:xfrm>
      </p:grpSpPr>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4" name="Down Arrow Callout 13"/>
          <p:cNvSpPr/>
          <p:nvPr userDrawn="1"/>
        </p:nvSpPr>
        <p:spPr>
          <a:xfrm>
            <a:off x="6193251" y="1662388"/>
            <a:ext cx="2472192" cy="4301321"/>
          </a:xfrm>
          <a:prstGeom prst="downArrowCallout">
            <a:avLst>
              <a:gd name="adj1" fmla="val 25000"/>
              <a:gd name="adj2" fmla="val 6698"/>
              <a:gd name="adj3" fmla="val 4369"/>
              <a:gd name="adj4" fmla="val 97489"/>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6" name="Down Arrow Callout 15"/>
          <p:cNvSpPr/>
          <p:nvPr userDrawn="1"/>
        </p:nvSpPr>
        <p:spPr>
          <a:xfrm>
            <a:off x="3539660" y="1662388"/>
            <a:ext cx="2472192" cy="4301321"/>
          </a:xfrm>
          <a:prstGeom prst="downArrowCallout">
            <a:avLst>
              <a:gd name="adj1" fmla="val 25000"/>
              <a:gd name="adj2" fmla="val 6698"/>
              <a:gd name="adj3" fmla="val 4369"/>
              <a:gd name="adj4" fmla="val 97489"/>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9" name="Down Arrow Callout 18"/>
          <p:cNvSpPr/>
          <p:nvPr userDrawn="1"/>
        </p:nvSpPr>
        <p:spPr>
          <a:xfrm>
            <a:off x="8846843" y="1662388"/>
            <a:ext cx="2472192" cy="4301321"/>
          </a:xfrm>
          <a:prstGeom prst="downArrowCallout">
            <a:avLst>
              <a:gd name="adj1" fmla="val 25000"/>
              <a:gd name="adj2" fmla="val 6698"/>
              <a:gd name="adj3" fmla="val 4369"/>
              <a:gd name="adj4" fmla="val 97489"/>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21" name="Picture Placeholder 6"/>
          <p:cNvSpPr>
            <a:spLocks noGrp="1"/>
          </p:cNvSpPr>
          <p:nvPr>
            <p:ph type="pic" sz="quarter" idx="15" hasCustomPrompt="1"/>
          </p:nvPr>
        </p:nvSpPr>
        <p:spPr>
          <a:xfrm>
            <a:off x="886069" y="1662386"/>
            <a:ext cx="2472192" cy="4301321"/>
          </a:xfrm>
          <a:prstGeom prst="downArrowCallout">
            <a:avLst>
              <a:gd name="adj1" fmla="val 26120"/>
              <a:gd name="adj2" fmla="val 6382"/>
              <a:gd name="adj3" fmla="val 5273"/>
              <a:gd name="adj4" fmla="val 96969"/>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1933412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5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3">
                                            <p:txEl>
                                              <p:pRg st="0" end="0"/>
                                            </p:txEl>
                                          </p:spTgt>
                                        </p:tgtEl>
                                        <p:attrNameLst>
                                          <p:attrName>style.visibility</p:attrName>
                                        </p:attrNameLst>
                                      </p:cBhvr>
                                      <p:to>
                                        <p:strVal val="visible"/>
                                      </p:to>
                                    </p:set>
                                    <p:animEffect transition="in" filter="fade">
                                      <p:cBhvr>
                                        <p:cTn id="13" dur="500"/>
                                        <p:tgtEl>
                                          <p:spTgt spid="33">
                                            <p:txEl>
                                              <p:pRg st="0" end="0"/>
                                            </p:txEl>
                                          </p:spTgt>
                                        </p:tgtEl>
                                      </p:cBhvr>
                                    </p:animEffect>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14" grpId="0" animBg="1"/>
      <p:bldP spid="16" grpId="0" animBg="1"/>
      <p:bldP spid="19"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ulome With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8" name="Picture Placeholder 6"/>
          <p:cNvSpPr>
            <a:spLocks noGrp="1"/>
          </p:cNvSpPr>
          <p:nvPr>
            <p:ph type="pic" sz="quarter" idx="10" hasCustomPrompt="1"/>
          </p:nvPr>
        </p:nvSpPr>
        <p:spPr>
          <a:xfrm>
            <a:off x="896091" y="1448890"/>
            <a:ext cx="4913419" cy="3072372"/>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4" hasCustomPrompt="1"/>
          </p:nvPr>
        </p:nvSpPr>
        <p:spPr>
          <a:xfrm>
            <a:off x="6385667" y="1445657"/>
            <a:ext cx="4910243" cy="307560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625236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Free Blank With Footer">
    <p:spTree>
      <p:nvGrpSpPr>
        <p:cNvPr id="1" name=""/>
        <p:cNvGrpSpPr/>
        <p:nvPr/>
      </p:nvGrpSpPr>
      <p:grpSpPr>
        <a:xfrm>
          <a:off x="0" y="0"/>
          <a:ext cx="0" cy="0"/>
          <a:chOff x="0" y="0"/>
          <a:chExt cx="0" cy="0"/>
        </a:xfrm>
      </p:grpSpPr>
      <p:sp>
        <p:nvSpPr>
          <p:cNvPr id="5" name="Flowchart: Off-page Connector 4"/>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6"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Tree>
    <p:extLst>
      <p:ext uri="{BB962C8B-B14F-4D97-AF65-F5344CB8AC3E}">
        <p14:creationId xmlns:p14="http://schemas.microsoft.com/office/powerpoint/2010/main" val="325536740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438150" y="178588"/>
            <a:ext cx="5981700" cy="471365"/>
          </a:xfrm>
          <a:prstGeom prst="rect">
            <a:avLst/>
          </a:prstGeom>
        </p:spPr>
        <p:txBody>
          <a:bodyPr wrap="none" lIns="0" tIns="0" rIns="0" bIns="0" anchor="ctr">
            <a:noAutofit/>
          </a:bodyPr>
          <a:lstStyle>
            <a:lvl1pPr algn="l">
              <a:defRPr sz="3200" b="1" baseline="0">
                <a:solidFill>
                  <a:srgbClr val="0D38F1"/>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180191" y="649953"/>
            <a:ext cx="5486400" cy="412781"/>
          </a:xfrm>
          <a:prstGeom prst="rect">
            <a:avLst/>
          </a:prstGeom>
        </p:spPr>
        <p:txBody>
          <a:bodyPr wrap="square" lIns="0" tIns="0" rIns="0" bIns="0" anchor="ctr">
            <a:noAutofit/>
          </a:bodyPr>
          <a:lstStyle>
            <a:lvl1pPr marL="0" indent="0" algn="ctr">
              <a:buNone/>
              <a:defRPr sz="2500" b="1" i="0" baseline="0">
                <a:solidFill>
                  <a:schemeClr val="bg1">
                    <a:lumMod val="50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86320" y="197787"/>
            <a:ext cx="1885950" cy="457200"/>
          </a:xfrm>
          <a:prstGeom prst="rect">
            <a:avLst/>
          </a:prstGeom>
        </p:spPr>
      </p:pic>
      <p:pic>
        <p:nvPicPr>
          <p:cNvPr id="3" name="图片 2"/>
          <p:cNvPicPr>
            <a:picLocks noChangeAspect="1"/>
          </p:cNvPicPr>
          <p:nvPr userDrawn="1"/>
        </p:nvPicPr>
        <p:blipFill>
          <a:blip r:embed="rId3"/>
          <a:stretch>
            <a:fillRect/>
          </a:stretch>
        </p:blipFill>
        <p:spPr>
          <a:xfrm>
            <a:off x="11372270" y="2593"/>
            <a:ext cx="819729" cy="823357"/>
          </a:xfrm>
          <a:prstGeom prst="rect">
            <a:avLst/>
          </a:prstGeom>
        </p:spPr>
      </p:pic>
    </p:spTree>
    <p:extLst>
      <p:ext uri="{BB962C8B-B14F-4D97-AF65-F5344CB8AC3E}">
        <p14:creationId xmlns:p14="http://schemas.microsoft.com/office/powerpoint/2010/main" val="31611409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3791720" y="541356"/>
            <a:ext cx="7518400" cy="471365"/>
          </a:xfrm>
          <a:prstGeom prst="rect">
            <a:avLst/>
          </a:prstGeom>
        </p:spPr>
        <p:txBody>
          <a:bodyPr wrap="none" lIns="0" tIns="0" rIns="0" bIns="0" anchor="ctr">
            <a:noAutofit/>
          </a:bodyPr>
          <a:lstStyle>
            <a:lvl1pPr algn="r">
              <a:defRPr sz="2667"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5823720" y="1010678"/>
            <a:ext cx="5486400" cy="267661"/>
          </a:xfrm>
          <a:prstGeom prst="rect">
            <a:avLst/>
          </a:prstGeom>
        </p:spPr>
        <p:txBody>
          <a:bodyPr wrap="square" lIns="0" tIns="0" rIns="0" bIns="0" anchor="ctr">
            <a:noAutofit/>
          </a:bodyPr>
          <a:lstStyle>
            <a:lvl1pPr marL="0" indent="0" algn="r">
              <a:buNone/>
              <a:defRPr sz="14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3251552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Free Blank With Footer">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066645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Free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859652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FullScreen Picture">
    <p:spTree>
      <p:nvGrpSpPr>
        <p:cNvPr id="1" name=""/>
        <p:cNvGrpSpPr/>
        <p:nvPr/>
      </p:nvGrpSpPr>
      <p:grpSpPr>
        <a:xfrm>
          <a:off x="0" y="0"/>
          <a:ext cx="0" cy="0"/>
          <a:chOff x="0" y="0"/>
          <a:chExt cx="0" cy="0"/>
        </a:xfrm>
      </p:grpSpPr>
      <p:sp>
        <p:nvSpPr>
          <p:cNvPr id="2" name="Picture Placeholder 6"/>
          <p:cNvSpPr>
            <a:spLocks noGrp="1"/>
          </p:cNvSpPr>
          <p:nvPr>
            <p:ph type="pic" sz="quarter" idx="10" hasCustomPrompt="1"/>
          </p:nvPr>
        </p:nvSpPr>
        <p:spPr>
          <a:xfrm>
            <a:off x="0" y="0"/>
            <a:ext cx="12192000" cy="6858000"/>
          </a:xfrm>
          <a:prstGeom prst="rect">
            <a:avLst/>
          </a:prstGeom>
        </p:spPr>
        <p:txBody>
          <a:bodyPr anchor="b"/>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7462122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op Smal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hasCustomPrompt="1"/>
          </p:nvPr>
        </p:nvSpPr>
        <p:spPr>
          <a:xfrm>
            <a:off x="5188321" y="1676728"/>
            <a:ext cx="1815163" cy="1814739"/>
          </a:xfrm>
          <a:prstGeom prst="ellipse">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0" hasCustomPrompt="1"/>
          </p:nvPr>
        </p:nvSpPr>
        <p:spPr>
          <a:xfrm>
            <a:off x="0" y="1"/>
            <a:ext cx="12191997" cy="258409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7383292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38270735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eam Slide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roundRect">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roundRect">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roundRect">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roundRect">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9189045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eam Slide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Picture Placeholder 6"/>
          <p:cNvSpPr>
            <a:spLocks noGrp="1"/>
          </p:cNvSpPr>
          <p:nvPr>
            <p:ph type="pic" sz="quarter" idx="15"/>
          </p:nvPr>
        </p:nvSpPr>
        <p:spPr>
          <a:xfrm>
            <a:off x="900057" y="1777294"/>
            <a:ext cx="3244279" cy="3260313"/>
          </a:xfrm>
          <a:prstGeom prst="roundRect">
            <a:avLst>
              <a:gd name="adj" fmla="val 8446"/>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31292933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eam Slide 04">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p:nvPr>
        </p:nvSpPr>
        <p:spPr>
          <a:xfrm>
            <a:off x="499380" y="1488610"/>
            <a:ext cx="1806275" cy="1805853"/>
          </a:xfrm>
          <a:prstGeom prst="roundRect">
            <a:avLst>
              <a:gd name="adj" fmla="val 11041"/>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3" name="Picture Placeholder 6"/>
          <p:cNvSpPr>
            <a:spLocks noGrp="1"/>
          </p:cNvSpPr>
          <p:nvPr>
            <p:ph type="pic" sz="quarter" idx="15"/>
          </p:nvPr>
        </p:nvSpPr>
        <p:spPr>
          <a:xfrm>
            <a:off x="2557144" y="1488610"/>
            <a:ext cx="1806275" cy="1805853"/>
          </a:xfrm>
          <a:prstGeom prst="roundRect">
            <a:avLst>
              <a:gd name="adj" fmla="val 13151"/>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4" name="Picture Placeholder 6"/>
          <p:cNvSpPr>
            <a:spLocks noGrp="1"/>
          </p:cNvSpPr>
          <p:nvPr>
            <p:ph type="pic" sz="quarter" idx="16"/>
          </p:nvPr>
        </p:nvSpPr>
        <p:spPr>
          <a:xfrm>
            <a:off x="4614908" y="1488610"/>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6674923" y="1488610"/>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50563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eam Slide 05">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0" name="Picture Placeholder 6"/>
          <p:cNvSpPr>
            <a:spLocks noGrp="1"/>
          </p:cNvSpPr>
          <p:nvPr>
            <p:ph type="pic" sz="quarter" idx="16"/>
          </p:nvPr>
        </p:nvSpPr>
        <p:spPr>
          <a:xfrm>
            <a:off x="4226225" y="1742904"/>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1" name="Picture Placeholder 6"/>
          <p:cNvSpPr>
            <a:spLocks noGrp="1"/>
          </p:cNvSpPr>
          <p:nvPr>
            <p:ph type="pic" sz="quarter" idx="17"/>
          </p:nvPr>
        </p:nvSpPr>
        <p:spPr>
          <a:xfrm>
            <a:off x="6173535" y="1742904"/>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6"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7"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386299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tmplLst>
          <p:tmpl lvl="1">
            <p:tnLst>
              <p:par>
                <p:cTn presetID="10" presetClass="entr" presetSubtype="0" fill="hold" nodeType="afterEffect">
                  <p:stCondLst>
                    <p:cond delay="0"/>
                  </p:stCondLst>
                  <p:childTnLst>
                    <p:set>
                      <p:cBhvr>
                        <p:cTn dur="1" fill="hold">
                          <p:stCondLst>
                            <p:cond delay="0"/>
                          </p:stCondLst>
                        </p:cTn>
                        <p:tgtEl>
                          <p:spTgt spid="7"/>
                        </p:tgtEl>
                        <p:attrNameLst>
                          <p:attrName>style.visibility</p:attrName>
                        </p:attrNameLst>
                      </p:cBhvr>
                      <p:to>
                        <p:strVal val="visible"/>
                      </p:to>
                    </p:set>
                    <p:animEffect transition="in" filter="fade">
                      <p:cBhvr>
                        <p:cTn dur="500"/>
                        <p:tgtEl>
                          <p:spTgt spid="7"/>
                        </p:tgtEl>
                      </p:cBhvr>
                    </p:animEffect>
                  </p:childTnLst>
                </p:cTn>
              </p:par>
            </p:tnLst>
          </p:tmpl>
        </p:tmplLst>
      </p:bldP>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eam Slide 06">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6" name="Picture Placeholder 6"/>
          <p:cNvSpPr>
            <a:spLocks noGrp="1"/>
          </p:cNvSpPr>
          <p:nvPr>
            <p:ph type="pic" sz="quarter" idx="14"/>
          </p:nvPr>
        </p:nvSpPr>
        <p:spPr>
          <a:xfrm>
            <a:off x="3596691" y="3207051"/>
            <a:ext cx="1297573" cy="1297272"/>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5"/>
          </p:nvPr>
        </p:nvSpPr>
        <p:spPr>
          <a:xfrm>
            <a:off x="5391886" y="1377389"/>
            <a:ext cx="1297573" cy="1297272"/>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6"/>
          </p:nvPr>
        </p:nvSpPr>
        <p:spPr>
          <a:xfrm>
            <a:off x="7224747" y="3198356"/>
            <a:ext cx="1297573" cy="1297272"/>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5399164" y="5012383"/>
            <a:ext cx="1297573" cy="1297272"/>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342818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One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3" name="Picture Placeholder 6"/>
          <p:cNvSpPr>
            <a:spLocks noGrp="1"/>
          </p:cNvSpPr>
          <p:nvPr>
            <p:ph type="pic" sz="quarter" idx="10" hasCustomPrompt="1"/>
          </p:nvPr>
        </p:nvSpPr>
        <p:spPr>
          <a:xfrm>
            <a:off x="0" y="1272416"/>
            <a:ext cx="12191997" cy="4921720"/>
          </a:xfrm>
          <a:prstGeom prst="downArrowCallout">
            <a:avLst>
              <a:gd name="adj1" fmla="val 50000"/>
              <a:gd name="adj2" fmla="val 15352"/>
              <a:gd name="adj3" fmla="val 5443"/>
              <a:gd name="adj4" fmla="val 94557"/>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961174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Picture Placeholder 6"/>
          <p:cNvSpPr>
            <a:spLocks noGrp="1"/>
          </p:cNvSpPr>
          <p:nvPr>
            <p:ph type="pic" sz="quarter" idx="10" hasCustomPrompt="1"/>
          </p:nvPr>
        </p:nvSpPr>
        <p:spPr>
          <a:xfrm>
            <a:off x="0" y="3"/>
            <a:ext cx="12191997" cy="3966661"/>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70176512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7" name="Picture Placeholder 6"/>
          <p:cNvSpPr>
            <a:spLocks noGrp="1"/>
          </p:cNvSpPr>
          <p:nvPr>
            <p:ph type="pic" sz="quarter" idx="10" hasCustomPrompt="1"/>
          </p:nvPr>
        </p:nvSpPr>
        <p:spPr>
          <a:xfrm>
            <a:off x="880608" y="1639333"/>
            <a:ext cx="4908153"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31927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One Left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4" name="Picture Placeholder 6"/>
          <p:cNvSpPr>
            <a:spLocks noGrp="1"/>
          </p:cNvSpPr>
          <p:nvPr>
            <p:ph type="pic" sz="quarter" idx="10" hasCustomPrompt="1"/>
          </p:nvPr>
        </p:nvSpPr>
        <p:spPr>
          <a:xfrm>
            <a:off x="0"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7980325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_One Right Picture">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6249619"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77924886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hree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1" name="Picture Placeholder 6"/>
          <p:cNvSpPr>
            <a:spLocks noGrp="1"/>
          </p:cNvSpPr>
          <p:nvPr>
            <p:ph type="pic" sz="quarter" idx="10" hasCustomPrompt="1"/>
          </p:nvPr>
        </p:nvSpPr>
        <p:spPr>
          <a:xfrm>
            <a:off x="18339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2" name="Picture Placeholder 6"/>
          <p:cNvSpPr>
            <a:spLocks noGrp="1"/>
          </p:cNvSpPr>
          <p:nvPr>
            <p:ph type="pic" sz="quarter" idx="14" hasCustomPrompt="1"/>
          </p:nvPr>
        </p:nvSpPr>
        <p:spPr>
          <a:xfrm>
            <a:off x="4297274"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597197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Three Pictures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0" name="Picture Placeholder 6"/>
          <p:cNvSpPr>
            <a:spLocks noGrp="1"/>
          </p:cNvSpPr>
          <p:nvPr>
            <p:ph type="pic" sz="quarter" idx="10" hasCustomPrompt="1"/>
          </p:nvPr>
        </p:nvSpPr>
        <p:spPr>
          <a:xfrm>
            <a:off x="4758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4361234"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82417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9307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ow Left Right Picture">
    <p:spTree>
      <p:nvGrpSpPr>
        <p:cNvPr id="1" name=""/>
        <p:cNvGrpSpPr/>
        <p:nvPr/>
      </p:nvGrpSpPr>
      <p:grpSpPr>
        <a:xfrm>
          <a:off x="0" y="0"/>
          <a:ext cx="0" cy="0"/>
          <a:chOff x="0" y="0"/>
          <a:chExt cx="0" cy="0"/>
        </a:xfrm>
      </p:grpSpPr>
      <p:sp>
        <p:nvSpPr>
          <p:cNvPr id="21" name="Picture Placeholder 6"/>
          <p:cNvSpPr>
            <a:spLocks noGrp="1"/>
          </p:cNvSpPr>
          <p:nvPr>
            <p:ph type="pic" sz="quarter" idx="10" hasCustomPrompt="1"/>
          </p:nvPr>
        </p:nvSpPr>
        <p:spPr>
          <a:xfrm>
            <a:off x="183399" y="1575369"/>
            <a:ext cx="3597455" cy="3400024"/>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1"/>
            <a:ext cx="3597455" cy="3400023"/>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44684370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Middle Picture">
    <p:spTree>
      <p:nvGrpSpPr>
        <p:cNvPr id="1" name=""/>
        <p:cNvGrpSpPr/>
        <p:nvPr/>
      </p:nvGrpSpPr>
      <p:grpSpPr>
        <a:xfrm>
          <a:off x="0" y="0"/>
          <a:ext cx="0" cy="0"/>
          <a:chOff x="0" y="0"/>
          <a:chExt cx="0" cy="0"/>
        </a:xfrm>
      </p:grpSpPr>
      <p:sp>
        <p:nvSpPr>
          <p:cNvPr id="5" name="Picture Placeholder 6"/>
          <p:cNvSpPr>
            <a:spLocks noGrp="1"/>
          </p:cNvSpPr>
          <p:nvPr>
            <p:ph type="pic" sz="quarter" idx="10" hasCustomPrompt="1"/>
          </p:nvPr>
        </p:nvSpPr>
        <p:spPr>
          <a:xfrm>
            <a:off x="5020671" y="1382568"/>
            <a:ext cx="3360699" cy="4965187"/>
          </a:xfrm>
          <a:prstGeom prst="downArrowCallout">
            <a:avLst>
              <a:gd name="adj1" fmla="val 15820"/>
              <a:gd name="adj2" fmla="val 7910"/>
              <a:gd name="adj3" fmla="val 7060"/>
              <a:gd name="adj4" fmla="val 9522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6" name="Flowchart: Off-page Connector 5"/>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7"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Flowchart: Off-page Connector 7"/>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9"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0"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1"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48042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fade">
                                      <p:cBhvr>
                                        <p:cTn id="13"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tmplLst>
          <p:tmpl lvl="1">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hree Pictures">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1463041" y="1758206"/>
            <a:ext cx="3250392"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5" name="Picture Placeholder 6"/>
          <p:cNvSpPr>
            <a:spLocks noGrp="1"/>
          </p:cNvSpPr>
          <p:nvPr>
            <p:ph type="pic" sz="quarter" idx="11" hasCustomPrompt="1"/>
          </p:nvPr>
        </p:nvSpPr>
        <p:spPr>
          <a:xfrm>
            <a:off x="7478569" y="1758206"/>
            <a:ext cx="3250392" cy="4270188"/>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6" name="Picture Placeholder 6"/>
          <p:cNvSpPr>
            <a:spLocks noGrp="1"/>
          </p:cNvSpPr>
          <p:nvPr>
            <p:ph type="pic" sz="quarter" idx="12" hasCustomPrompt="1"/>
          </p:nvPr>
        </p:nvSpPr>
        <p:spPr>
          <a:xfrm>
            <a:off x="4344776" y="1438846"/>
            <a:ext cx="3647921" cy="4908909"/>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3251810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Four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3" name="Picture Placeholder 6"/>
          <p:cNvSpPr>
            <a:spLocks noGrp="1"/>
          </p:cNvSpPr>
          <p:nvPr>
            <p:ph type="pic" sz="quarter" idx="10" hasCustomPrompt="1"/>
          </p:nvPr>
        </p:nvSpPr>
        <p:spPr>
          <a:xfrm>
            <a:off x="121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3169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6217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6" name="Picture Placeholder 6"/>
          <p:cNvSpPr>
            <a:spLocks noGrp="1"/>
          </p:cNvSpPr>
          <p:nvPr>
            <p:ph type="pic" sz="quarter" idx="16" hasCustomPrompt="1"/>
          </p:nvPr>
        </p:nvSpPr>
        <p:spPr>
          <a:xfrm>
            <a:off x="9265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04507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Four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9" name="Picture Placeholder 6"/>
          <p:cNvSpPr>
            <a:spLocks noGrp="1"/>
          </p:cNvSpPr>
          <p:nvPr>
            <p:ph type="pic" sz="quarter" idx="10" hasCustomPrompt="1"/>
          </p:nvPr>
        </p:nvSpPr>
        <p:spPr>
          <a:xfrm>
            <a:off x="47589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0" name="Picture Placeholder 6"/>
          <p:cNvSpPr>
            <a:spLocks noGrp="1"/>
          </p:cNvSpPr>
          <p:nvPr>
            <p:ph type="pic" sz="quarter" idx="14" hasCustomPrompt="1"/>
          </p:nvPr>
        </p:nvSpPr>
        <p:spPr>
          <a:xfrm>
            <a:off x="436123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1" name="Picture Placeholder 6"/>
          <p:cNvSpPr>
            <a:spLocks noGrp="1"/>
          </p:cNvSpPr>
          <p:nvPr>
            <p:ph type="pic" sz="quarter" idx="15" hasCustomPrompt="1"/>
          </p:nvPr>
        </p:nvSpPr>
        <p:spPr>
          <a:xfrm>
            <a:off x="8241795"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2" name="Picture Placeholder 6"/>
          <p:cNvSpPr>
            <a:spLocks noGrp="1"/>
          </p:cNvSpPr>
          <p:nvPr>
            <p:ph type="pic" sz="quarter" idx="16" hasCustomPrompt="1"/>
          </p:nvPr>
        </p:nvSpPr>
        <p:spPr>
          <a:xfrm>
            <a:off x="47589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3" name="Picture Placeholder 6"/>
          <p:cNvSpPr>
            <a:spLocks noGrp="1"/>
          </p:cNvSpPr>
          <p:nvPr>
            <p:ph type="pic" sz="quarter" idx="17" hasCustomPrompt="1"/>
          </p:nvPr>
        </p:nvSpPr>
        <p:spPr>
          <a:xfrm>
            <a:off x="8241795"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4" name="Picture Placeholder 6"/>
          <p:cNvSpPr>
            <a:spLocks noGrp="1"/>
          </p:cNvSpPr>
          <p:nvPr>
            <p:ph type="pic" sz="quarter" idx="18" hasCustomPrompt="1"/>
          </p:nvPr>
        </p:nvSpPr>
        <p:spPr>
          <a:xfrm>
            <a:off x="436123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850580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3 Images">
    <p:spTree>
      <p:nvGrpSpPr>
        <p:cNvPr id="1" name=""/>
        <p:cNvGrpSpPr/>
        <p:nvPr/>
      </p:nvGrpSpPr>
      <p:grpSpPr>
        <a:xfrm>
          <a:off x="0" y="0"/>
          <a:ext cx="0" cy="0"/>
          <a:chOff x="0" y="0"/>
          <a:chExt cx="0" cy="0"/>
        </a:xfrm>
      </p:grpSpPr>
      <p:sp>
        <p:nvSpPr>
          <p:cNvPr id="12" name="Picture Placeholder 6"/>
          <p:cNvSpPr>
            <a:spLocks noGrp="1"/>
          </p:cNvSpPr>
          <p:nvPr>
            <p:ph type="pic" sz="quarter" idx="10" hasCustomPrompt="1"/>
          </p:nvPr>
        </p:nvSpPr>
        <p:spPr>
          <a:xfrm>
            <a:off x="296334" y="215900"/>
            <a:ext cx="5880100" cy="6426200"/>
          </a:xfrm>
          <a:prstGeom prst="round1Rect">
            <a:avLst>
              <a:gd name="adj" fmla="val 5318"/>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3" name="Picture Placeholder 6"/>
          <p:cNvSpPr>
            <a:spLocks noGrp="1"/>
          </p:cNvSpPr>
          <p:nvPr>
            <p:ph type="pic" sz="quarter" idx="11" hasCustomPrompt="1"/>
          </p:nvPr>
        </p:nvSpPr>
        <p:spPr>
          <a:xfrm>
            <a:off x="6406867" y="216720"/>
            <a:ext cx="5488240"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2" hasCustomPrompt="1"/>
          </p:nvPr>
        </p:nvSpPr>
        <p:spPr>
          <a:xfrm>
            <a:off x="6406865" y="4978885"/>
            <a:ext cx="5488240"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45282048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4 Images">
    <p:spTree>
      <p:nvGrpSpPr>
        <p:cNvPr id="1" name=""/>
        <p:cNvGrpSpPr/>
        <p:nvPr/>
      </p:nvGrpSpPr>
      <p:grpSpPr>
        <a:xfrm>
          <a:off x="0" y="0"/>
          <a:ext cx="0" cy="0"/>
          <a:chOff x="0" y="0"/>
          <a:chExt cx="0" cy="0"/>
        </a:xfrm>
      </p:grpSpPr>
      <p:sp>
        <p:nvSpPr>
          <p:cNvPr id="6" name="Picture Placeholder 6"/>
          <p:cNvSpPr>
            <a:spLocks noGrp="1"/>
          </p:cNvSpPr>
          <p:nvPr>
            <p:ph type="pic" sz="quarter" idx="13" hasCustomPrompt="1"/>
          </p:nvPr>
        </p:nvSpPr>
        <p:spPr>
          <a:xfrm>
            <a:off x="296333"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7" name="Picture Placeholder 6"/>
          <p:cNvSpPr>
            <a:spLocks noGrp="1"/>
          </p:cNvSpPr>
          <p:nvPr>
            <p:ph type="pic" sz="quarter" idx="14" hasCustomPrompt="1"/>
          </p:nvPr>
        </p:nvSpPr>
        <p:spPr>
          <a:xfrm>
            <a:off x="296333"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8" name="Picture Placeholder 6"/>
          <p:cNvSpPr>
            <a:spLocks noGrp="1"/>
          </p:cNvSpPr>
          <p:nvPr>
            <p:ph type="pic" sz="quarter" idx="15" hasCustomPrompt="1"/>
          </p:nvPr>
        </p:nvSpPr>
        <p:spPr>
          <a:xfrm>
            <a:off x="6249619"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Picture Placeholder 6"/>
          <p:cNvSpPr>
            <a:spLocks noGrp="1"/>
          </p:cNvSpPr>
          <p:nvPr>
            <p:ph type="pic" sz="quarter" idx="16" hasCustomPrompt="1"/>
          </p:nvPr>
        </p:nvSpPr>
        <p:spPr>
          <a:xfrm>
            <a:off x="6249619"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429401730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Portfolio">
    <p:spTree>
      <p:nvGrpSpPr>
        <p:cNvPr id="1" name=""/>
        <p:cNvGrpSpPr/>
        <p:nvPr/>
      </p:nvGrpSpPr>
      <p:grpSpPr>
        <a:xfrm>
          <a:off x="0" y="0"/>
          <a:ext cx="0" cy="0"/>
          <a:chOff x="0" y="0"/>
          <a:chExt cx="0" cy="0"/>
        </a:xfrm>
      </p:grpSpPr>
      <p:sp>
        <p:nvSpPr>
          <p:cNvPr id="26" name="Picture Placeholder 6"/>
          <p:cNvSpPr>
            <a:spLocks noGrp="1"/>
          </p:cNvSpPr>
          <p:nvPr>
            <p:ph type="pic" sz="quarter" idx="10" hasCustomPrompt="1"/>
          </p:nvPr>
        </p:nvSpPr>
        <p:spPr>
          <a:xfrm>
            <a:off x="487251"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7" name="Picture Placeholder 6"/>
          <p:cNvSpPr>
            <a:spLocks noGrp="1"/>
          </p:cNvSpPr>
          <p:nvPr>
            <p:ph type="pic" sz="quarter" idx="11" hasCustomPrompt="1"/>
          </p:nvPr>
        </p:nvSpPr>
        <p:spPr>
          <a:xfrm>
            <a:off x="3343837"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8" name="Picture Placeholder 6"/>
          <p:cNvSpPr>
            <a:spLocks noGrp="1"/>
          </p:cNvSpPr>
          <p:nvPr>
            <p:ph type="pic" sz="quarter" idx="12" hasCustomPrompt="1"/>
          </p:nvPr>
        </p:nvSpPr>
        <p:spPr>
          <a:xfrm>
            <a:off x="6171142"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3" hasCustomPrompt="1"/>
          </p:nvPr>
        </p:nvSpPr>
        <p:spPr>
          <a:xfrm>
            <a:off x="9013086"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2" name="Down Arrow Callout 11"/>
          <p:cNvSpPr/>
          <p:nvPr userDrawn="1"/>
        </p:nvSpPr>
        <p:spPr>
          <a:xfrm>
            <a:off x="487249" y="1423918"/>
            <a:ext cx="2677296" cy="2662500"/>
          </a:xfrm>
          <a:prstGeom prst="downArrowCallout">
            <a:avLst>
              <a:gd name="adj1" fmla="val 23554"/>
              <a:gd name="adj2" fmla="val 10346"/>
              <a:gd name="adj3" fmla="val 10003"/>
              <a:gd name="adj4" fmla="val 89997"/>
            </a:avLst>
          </a:prstGeom>
          <a:solidFill>
            <a:schemeClr val="accent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867" dirty="0">
              <a:solidFill>
                <a:prstClr val="white"/>
              </a:solidFill>
              <a:latin typeface="FontAwesome" pitchFamily="2" charset="0"/>
            </a:endParaRPr>
          </a:p>
          <a:p>
            <a:pPr algn="ctr">
              <a:spcBef>
                <a:spcPct val="20000"/>
              </a:spcBef>
              <a:defRPr/>
            </a:pPr>
            <a:endParaRPr lang="en-US" sz="1600" b="1" dirty="0">
              <a:solidFill>
                <a:prstClr val="white">
                  <a:lumMod val="95000"/>
                </a:prstClr>
              </a:solidFill>
            </a:endParaRPr>
          </a:p>
        </p:txBody>
      </p:sp>
      <p:sp>
        <p:nvSpPr>
          <p:cNvPr id="13" name="Up Arrow Callout 12"/>
          <p:cNvSpPr/>
          <p:nvPr userDrawn="1"/>
        </p:nvSpPr>
        <p:spPr>
          <a:xfrm>
            <a:off x="3343835" y="3318325"/>
            <a:ext cx="2677296" cy="2688327"/>
          </a:xfrm>
          <a:prstGeom prst="upArrowCallout">
            <a:avLst>
              <a:gd name="adj1" fmla="val 25000"/>
              <a:gd name="adj2" fmla="val 9346"/>
              <a:gd name="adj3" fmla="val 11156"/>
              <a:gd name="adj4" fmla="val 88844"/>
            </a:avLst>
          </a:prstGeom>
          <a:solidFill>
            <a:schemeClr val="accent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333" dirty="0">
              <a:solidFill>
                <a:prstClr val="white"/>
              </a:solidFill>
              <a:latin typeface="FontAwesome" pitchFamily="2" charset="0"/>
            </a:endParaRPr>
          </a:p>
        </p:txBody>
      </p:sp>
      <p:sp>
        <p:nvSpPr>
          <p:cNvPr id="15" name="Down Arrow Callout 14"/>
          <p:cNvSpPr/>
          <p:nvPr userDrawn="1"/>
        </p:nvSpPr>
        <p:spPr>
          <a:xfrm>
            <a:off x="6171140" y="1423918"/>
            <a:ext cx="2677296" cy="2662500"/>
          </a:xfrm>
          <a:prstGeom prst="downArrowCallout">
            <a:avLst>
              <a:gd name="adj1" fmla="val 23554"/>
              <a:gd name="adj2" fmla="val 10346"/>
              <a:gd name="adj3" fmla="val 10003"/>
              <a:gd name="adj4" fmla="val 89997"/>
            </a:avLst>
          </a:prstGeom>
          <a:solidFill>
            <a:schemeClr val="accent3"/>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r>
              <a:rPr lang="en-US" sz="1333" dirty="0">
                <a:solidFill>
                  <a:prstClr val="white"/>
                </a:solidFill>
              </a:rPr>
              <a:t> </a:t>
            </a:r>
          </a:p>
        </p:txBody>
      </p:sp>
      <p:sp>
        <p:nvSpPr>
          <p:cNvPr id="17" name="Up Arrow Callout 16"/>
          <p:cNvSpPr/>
          <p:nvPr userDrawn="1"/>
        </p:nvSpPr>
        <p:spPr>
          <a:xfrm>
            <a:off x="9013085" y="3318325"/>
            <a:ext cx="2677296" cy="2688327"/>
          </a:xfrm>
          <a:prstGeom prst="upArrowCallout">
            <a:avLst>
              <a:gd name="adj1" fmla="val 25000"/>
              <a:gd name="adj2" fmla="val 9346"/>
              <a:gd name="adj3" fmla="val 11156"/>
              <a:gd name="adj4" fmla="val 88844"/>
            </a:avLst>
          </a:prstGeom>
          <a:solidFill>
            <a:schemeClr val="accent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br>
              <a:rPr lang="en-US" sz="8000" dirty="0">
                <a:solidFill>
                  <a:prstClr val="white"/>
                </a:solidFill>
                <a:latin typeface="FontAwesome" pitchFamily="2" charset="0"/>
              </a:rPr>
            </a:br>
            <a:endParaRPr lang="en-US" sz="1600" b="1" dirty="0">
              <a:solidFill>
                <a:prstClr val="white">
                  <a:lumMod val="95000"/>
                </a:prstClr>
              </a:solidFill>
            </a:endParaRPr>
          </a:p>
        </p:txBody>
      </p:sp>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408405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accel="50000" decel="5000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0-#ppt_h/2"/>
                                          </p:val>
                                        </p:tav>
                                        <p:tav tm="100000">
                                          <p:val>
                                            <p:strVal val="#ppt_y"/>
                                          </p:val>
                                        </p:tav>
                                      </p:tavLst>
                                    </p:anim>
                                  </p:childTnLst>
                                </p:cTn>
                              </p:par>
                              <p:par>
                                <p:cTn id="18" presetID="2" presetClass="entr" presetSubtype="4" accel="50000" decel="5000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1+#ppt_h/2"/>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anim calcmode="lin" valueType="num">
                                      <p:cBhvr>
                                        <p:cTn id="25" dur="500" fill="hold"/>
                                        <p:tgtEl>
                                          <p:spTgt spid="32"/>
                                        </p:tgtEl>
                                        <p:attrNameLst>
                                          <p:attrName>ppt_x</p:attrName>
                                        </p:attrNameLst>
                                      </p:cBhvr>
                                      <p:tavLst>
                                        <p:tav tm="0">
                                          <p:val>
                                            <p:strVal val="#ppt_x"/>
                                          </p:val>
                                        </p:tav>
                                        <p:tav tm="100000">
                                          <p:val>
                                            <p:strVal val="#ppt_x"/>
                                          </p:val>
                                        </p:tav>
                                      </p:tavLst>
                                    </p:anim>
                                    <p:anim calcmode="lin" valueType="num">
                                      <p:cBhvr>
                                        <p:cTn id="26" dur="500" fill="hold"/>
                                        <p:tgtEl>
                                          <p:spTgt spid="32"/>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33">
                                            <p:txEl>
                                              <p:pRg st="0" end="0"/>
                                            </p:txEl>
                                          </p:spTgt>
                                        </p:tgtEl>
                                        <p:attrNameLst>
                                          <p:attrName>style.visibility</p:attrName>
                                        </p:attrNameLst>
                                      </p:cBhvr>
                                      <p:to>
                                        <p:strVal val="visible"/>
                                      </p:to>
                                    </p:set>
                                    <p:animEffect transition="in" filter="fade">
                                      <p:cBhvr>
                                        <p:cTn id="30"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animBg="1"/>
      <p:bldP spid="17" grpId="0" animBg="1"/>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One Picture with three Columes">
    <p:spTree>
      <p:nvGrpSpPr>
        <p:cNvPr id="1" name=""/>
        <p:cNvGrpSpPr/>
        <p:nvPr/>
      </p:nvGrpSpPr>
      <p:grpSpPr>
        <a:xfrm>
          <a:off x="0" y="0"/>
          <a:ext cx="0" cy="0"/>
          <a:chOff x="0" y="0"/>
          <a:chExt cx="0" cy="0"/>
        </a:xfrm>
      </p:grpSpPr>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4" name="Down Arrow Callout 13"/>
          <p:cNvSpPr/>
          <p:nvPr userDrawn="1"/>
        </p:nvSpPr>
        <p:spPr>
          <a:xfrm>
            <a:off x="6193251" y="1662388"/>
            <a:ext cx="2472192" cy="4301321"/>
          </a:xfrm>
          <a:prstGeom prst="downArrowCallout">
            <a:avLst>
              <a:gd name="adj1" fmla="val 25000"/>
              <a:gd name="adj2" fmla="val 6698"/>
              <a:gd name="adj3" fmla="val 4369"/>
              <a:gd name="adj4" fmla="val 97489"/>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6" name="Down Arrow Callout 15"/>
          <p:cNvSpPr/>
          <p:nvPr userDrawn="1"/>
        </p:nvSpPr>
        <p:spPr>
          <a:xfrm>
            <a:off x="3539660" y="1662388"/>
            <a:ext cx="2472192" cy="4301321"/>
          </a:xfrm>
          <a:prstGeom prst="downArrowCallout">
            <a:avLst>
              <a:gd name="adj1" fmla="val 25000"/>
              <a:gd name="adj2" fmla="val 6698"/>
              <a:gd name="adj3" fmla="val 4369"/>
              <a:gd name="adj4" fmla="val 97489"/>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9" name="Down Arrow Callout 18"/>
          <p:cNvSpPr/>
          <p:nvPr userDrawn="1"/>
        </p:nvSpPr>
        <p:spPr>
          <a:xfrm>
            <a:off x="8846843" y="1662388"/>
            <a:ext cx="2472192" cy="4301321"/>
          </a:xfrm>
          <a:prstGeom prst="downArrowCallout">
            <a:avLst>
              <a:gd name="adj1" fmla="val 25000"/>
              <a:gd name="adj2" fmla="val 6698"/>
              <a:gd name="adj3" fmla="val 4369"/>
              <a:gd name="adj4" fmla="val 97489"/>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21" name="Picture Placeholder 6"/>
          <p:cNvSpPr>
            <a:spLocks noGrp="1"/>
          </p:cNvSpPr>
          <p:nvPr>
            <p:ph type="pic" sz="quarter" idx="15" hasCustomPrompt="1"/>
          </p:nvPr>
        </p:nvSpPr>
        <p:spPr>
          <a:xfrm>
            <a:off x="886069" y="1662386"/>
            <a:ext cx="2472192" cy="4301321"/>
          </a:xfrm>
          <a:prstGeom prst="downArrowCallout">
            <a:avLst>
              <a:gd name="adj1" fmla="val 26120"/>
              <a:gd name="adj2" fmla="val 6382"/>
              <a:gd name="adj3" fmla="val 5273"/>
              <a:gd name="adj4" fmla="val 96969"/>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835097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5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3">
                                            <p:txEl>
                                              <p:pRg st="0" end="0"/>
                                            </p:txEl>
                                          </p:spTgt>
                                        </p:tgtEl>
                                        <p:attrNameLst>
                                          <p:attrName>style.visibility</p:attrName>
                                        </p:attrNameLst>
                                      </p:cBhvr>
                                      <p:to>
                                        <p:strVal val="visible"/>
                                      </p:to>
                                    </p:set>
                                    <p:animEffect transition="in" filter="fade">
                                      <p:cBhvr>
                                        <p:cTn id="13" dur="500"/>
                                        <p:tgtEl>
                                          <p:spTgt spid="33">
                                            <p:txEl>
                                              <p:pRg st="0" end="0"/>
                                            </p:txEl>
                                          </p:spTgt>
                                        </p:tgtEl>
                                      </p:cBhvr>
                                    </p:animEffect>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14" grpId="0" animBg="1"/>
      <p:bldP spid="16" grpId="0" animBg="1"/>
      <p:bldP spid="19"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wo Culome With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8" name="Picture Placeholder 6"/>
          <p:cNvSpPr>
            <a:spLocks noGrp="1"/>
          </p:cNvSpPr>
          <p:nvPr>
            <p:ph type="pic" sz="quarter" idx="10" hasCustomPrompt="1"/>
          </p:nvPr>
        </p:nvSpPr>
        <p:spPr>
          <a:xfrm>
            <a:off x="896091" y="1448890"/>
            <a:ext cx="4913419" cy="3072372"/>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4" hasCustomPrompt="1"/>
          </p:nvPr>
        </p:nvSpPr>
        <p:spPr>
          <a:xfrm>
            <a:off x="6385667" y="1445657"/>
            <a:ext cx="4910243" cy="307560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54083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Free Blank With Footer">
    <p:spTree>
      <p:nvGrpSpPr>
        <p:cNvPr id="1" name=""/>
        <p:cNvGrpSpPr/>
        <p:nvPr/>
      </p:nvGrpSpPr>
      <p:grpSpPr>
        <a:xfrm>
          <a:off x="0" y="0"/>
          <a:ext cx="0" cy="0"/>
          <a:chOff x="0" y="0"/>
          <a:chExt cx="0" cy="0"/>
        </a:xfrm>
      </p:grpSpPr>
      <p:sp>
        <p:nvSpPr>
          <p:cNvPr id="5" name="Flowchart: Off-page Connector 4"/>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6"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Tree>
    <p:extLst>
      <p:ext uri="{BB962C8B-B14F-4D97-AF65-F5344CB8AC3E}">
        <p14:creationId xmlns:p14="http://schemas.microsoft.com/office/powerpoint/2010/main" val="139757574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1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256979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4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3791720" y="541356"/>
            <a:ext cx="7518400" cy="471365"/>
          </a:xfrm>
          <a:prstGeom prst="rect">
            <a:avLst/>
          </a:prstGeom>
        </p:spPr>
        <p:txBody>
          <a:bodyPr wrap="none" lIns="0" tIns="0" rIns="0" bIns="0" anchor="ctr">
            <a:noAutofit/>
          </a:bodyPr>
          <a:lstStyle>
            <a:lvl1pPr algn="r">
              <a:defRPr sz="2667"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5823720" y="1010678"/>
            <a:ext cx="5486400" cy="267661"/>
          </a:xfrm>
          <a:prstGeom prst="rect">
            <a:avLst/>
          </a:prstGeom>
        </p:spPr>
        <p:txBody>
          <a:bodyPr wrap="square" lIns="0" tIns="0" rIns="0" bIns="0" anchor="ctr">
            <a:noAutofit/>
          </a:bodyPr>
          <a:lstStyle>
            <a:lvl1pPr marL="0" indent="0" algn="r">
              <a:buNone/>
              <a:defRPr sz="14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3351517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2_Free Blank With Footer">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547503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Free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341129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FullScreen Picture">
    <p:spTree>
      <p:nvGrpSpPr>
        <p:cNvPr id="1" name=""/>
        <p:cNvGrpSpPr/>
        <p:nvPr/>
      </p:nvGrpSpPr>
      <p:grpSpPr>
        <a:xfrm>
          <a:off x="0" y="0"/>
          <a:ext cx="0" cy="0"/>
          <a:chOff x="0" y="0"/>
          <a:chExt cx="0" cy="0"/>
        </a:xfrm>
      </p:grpSpPr>
      <p:sp>
        <p:nvSpPr>
          <p:cNvPr id="2" name="Picture Placeholder 6"/>
          <p:cNvSpPr>
            <a:spLocks noGrp="1"/>
          </p:cNvSpPr>
          <p:nvPr>
            <p:ph type="pic" sz="quarter" idx="10" hasCustomPrompt="1"/>
          </p:nvPr>
        </p:nvSpPr>
        <p:spPr>
          <a:xfrm>
            <a:off x="0" y="0"/>
            <a:ext cx="12192000" cy="6858000"/>
          </a:xfrm>
          <a:prstGeom prst="rect">
            <a:avLst/>
          </a:prstGeom>
        </p:spPr>
        <p:txBody>
          <a:bodyPr anchor="b"/>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43165861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op Smal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hasCustomPrompt="1"/>
          </p:nvPr>
        </p:nvSpPr>
        <p:spPr>
          <a:xfrm>
            <a:off x="5188321" y="1676728"/>
            <a:ext cx="1815163" cy="1814739"/>
          </a:xfrm>
          <a:prstGeom prst="ellipse">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0" hasCustomPrompt="1"/>
          </p:nvPr>
        </p:nvSpPr>
        <p:spPr>
          <a:xfrm>
            <a:off x="0" y="1"/>
            <a:ext cx="12191997" cy="258409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64865254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139549251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eam Slide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roundRect">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roundRect">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roundRect">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roundRect">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124376387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eam Slide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Picture Placeholder 6"/>
          <p:cNvSpPr>
            <a:spLocks noGrp="1"/>
          </p:cNvSpPr>
          <p:nvPr>
            <p:ph type="pic" sz="quarter" idx="15"/>
          </p:nvPr>
        </p:nvSpPr>
        <p:spPr>
          <a:xfrm>
            <a:off x="900057" y="1777294"/>
            <a:ext cx="3244279" cy="3260313"/>
          </a:xfrm>
          <a:prstGeom prst="roundRect">
            <a:avLst>
              <a:gd name="adj" fmla="val 8446"/>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302585197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eam Slide 04">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p:nvPr>
        </p:nvSpPr>
        <p:spPr>
          <a:xfrm>
            <a:off x="499380" y="1488610"/>
            <a:ext cx="1806275" cy="1805853"/>
          </a:xfrm>
          <a:prstGeom prst="roundRect">
            <a:avLst>
              <a:gd name="adj" fmla="val 11041"/>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3" name="Picture Placeholder 6"/>
          <p:cNvSpPr>
            <a:spLocks noGrp="1"/>
          </p:cNvSpPr>
          <p:nvPr>
            <p:ph type="pic" sz="quarter" idx="15"/>
          </p:nvPr>
        </p:nvSpPr>
        <p:spPr>
          <a:xfrm>
            <a:off x="2557144" y="1488610"/>
            <a:ext cx="1806275" cy="1805853"/>
          </a:xfrm>
          <a:prstGeom prst="roundRect">
            <a:avLst>
              <a:gd name="adj" fmla="val 13151"/>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4" name="Picture Placeholder 6"/>
          <p:cNvSpPr>
            <a:spLocks noGrp="1"/>
          </p:cNvSpPr>
          <p:nvPr>
            <p:ph type="pic" sz="quarter" idx="16"/>
          </p:nvPr>
        </p:nvSpPr>
        <p:spPr>
          <a:xfrm>
            <a:off x="4614908" y="1488610"/>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6674923" y="1488610"/>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4087114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eam Slide 05">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0" name="Picture Placeholder 6"/>
          <p:cNvSpPr>
            <a:spLocks noGrp="1"/>
          </p:cNvSpPr>
          <p:nvPr>
            <p:ph type="pic" sz="quarter" idx="16"/>
          </p:nvPr>
        </p:nvSpPr>
        <p:spPr>
          <a:xfrm>
            <a:off x="4226225" y="1742904"/>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1" name="Picture Placeholder 6"/>
          <p:cNvSpPr>
            <a:spLocks noGrp="1"/>
          </p:cNvSpPr>
          <p:nvPr>
            <p:ph type="pic" sz="quarter" idx="17"/>
          </p:nvPr>
        </p:nvSpPr>
        <p:spPr>
          <a:xfrm>
            <a:off x="6173535" y="1742904"/>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6"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7"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898645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tmplLst>
          <p:tmpl lvl="1">
            <p:tnLst>
              <p:par>
                <p:cTn presetID="10" presetClass="entr" presetSubtype="0" fill="hold" nodeType="afterEffect">
                  <p:stCondLst>
                    <p:cond delay="0"/>
                  </p:stCondLst>
                  <p:childTnLst>
                    <p:set>
                      <p:cBhvr>
                        <p:cTn dur="1" fill="hold">
                          <p:stCondLst>
                            <p:cond delay="0"/>
                          </p:stCondLst>
                        </p:cTn>
                        <p:tgtEl>
                          <p:spTgt spid="7"/>
                        </p:tgtEl>
                        <p:attrNameLst>
                          <p:attrName>style.visibility</p:attrName>
                        </p:attrNameLst>
                      </p:cBhvr>
                      <p:to>
                        <p:strVal val="visible"/>
                      </p:to>
                    </p:set>
                    <p:animEffect transition="in" filter="fade">
                      <p:cBhvr>
                        <p:cTn dur="500"/>
                        <p:tgtEl>
                          <p:spTgt spid="7"/>
                        </p:tgtEl>
                      </p:cBhvr>
                    </p:animEffect>
                  </p:childTnLst>
                </p:cTn>
              </p:par>
            </p:tnLst>
          </p:tmpl>
        </p:tmplLst>
      </p:bldP>
    </p:bld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eam Slide 06">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6" name="Picture Placeholder 6"/>
          <p:cNvSpPr>
            <a:spLocks noGrp="1"/>
          </p:cNvSpPr>
          <p:nvPr>
            <p:ph type="pic" sz="quarter" idx="14"/>
          </p:nvPr>
        </p:nvSpPr>
        <p:spPr>
          <a:xfrm>
            <a:off x="3596691" y="3207051"/>
            <a:ext cx="1297573" cy="1297272"/>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5"/>
          </p:nvPr>
        </p:nvSpPr>
        <p:spPr>
          <a:xfrm>
            <a:off x="5391886" y="1377389"/>
            <a:ext cx="1297573" cy="1297272"/>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6"/>
          </p:nvPr>
        </p:nvSpPr>
        <p:spPr>
          <a:xfrm>
            <a:off x="7224747" y="3198356"/>
            <a:ext cx="1297573" cy="1297272"/>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5399164" y="5012383"/>
            <a:ext cx="1297573" cy="1297272"/>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404807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One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3" name="Picture Placeholder 6"/>
          <p:cNvSpPr>
            <a:spLocks noGrp="1"/>
          </p:cNvSpPr>
          <p:nvPr>
            <p:ph type="pic" sz="quarter" idx="10" hasCustomPrompt="1"/>
          </p:nvPr>
        </p:nvSpPr>
        <p:spPr>
          <a:xfrm>
            <a:off x="0" y="1272416"/>
            <a:ext cx="12191997" cy="4921720"/>
          </a:xfrm>
          <a:prstGeom prst="downArrowCallout">
            <a:avLst>
              <a:gd name="adj1" fmla="val 50000"/>
              <a:gd name="adj2" fmla="val 15352"/>
              <a:gd name="adj3" fmla="val 5443"/>
              <a:gd name="adj4" fmla="val 94557"/>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653142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Picture Placeholder 6"/>
          <p:cNvSpPr>
            <a:spLocks noGrp="1"/>
          </p:cNvSpPr>
          <p:nvPr>
            <p:ph type="pic" sz="quarter" idx="10" hasCustomPrompt="1"/>
          </p:nvPr>
        </p:nvSpPr>
        <p:spPr>
          <a:xfrm>
            <a:off x="0" y="3"/>
            <a:ext cx="12191997" cy="3966661"/>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82965843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2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7" name="Picture Placeholder 6"/>
          <p:cNvSpPr>
            <a:spLocks noGrp="1"/>
          </p:cNvSpPr>
          <p:nvPr>
            <p:ph type="pic" sz="quarter" idx="10" hasCustomPrompt="1"/>
          </p:nvPr>
        </p:nvSpPr>
        <p:spPr>
          <a:xfrm>
            <a:off x="880608" y="1639333"/>
            <a:ext cx="4908153"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3020413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One Left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4" name="Picture Placeholder 6"/>
          <p:cNvSpPr>
            <a:spLocks noGrp="1"/>
          </p:cNvSpPr>
          <p:nvPr>
            <p:ph type="pic" sz="quarter" idx="10" hasCustomPrompt="1"/>
          </p:nvPr>
        </p:nvSpPr>
        <p:spPr>
          <a:xfrm>
            <a:off x="0"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21407395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_One Right Picture">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6249619"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04212705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hree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1" name="Picture Placeholder 6"/>
          <p:cNvSpPr>
            <a:spLocks noGrp="1"/>
          </p:cNvSpPr>
          <p:nvPr>
            <p:ph type="pic" sz="quarter" idx="10" hasCustomPrompt="1"/>
          </p:nvPr>
        </p:nvSpPr>
        <p:spPr>
          <a:xfrm>
            <a:off x="18339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2" name="Picture Placeholder 6"/>
          <p:cNvSpPr>
            <a:spLocks noGrp="1"/>
          </p:cNvSpPr>
          <p:nvPr>
            <p:ph type="pic" sz="quarter" idx="14" hasCustomPrompt="1"/>
          </p:nvPr>
        </p:nvSpPr>
        <p:spPr>
          <a:xfrm>
            <a:off x="4297274"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502961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Three Pictures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0" name="Picture Placeholder 6"/>
          <p:cNvSpPr>
            <a:spLocks noGrp="1"/>
          </p:cNvSpPr>
          <p:nvPr>
            <p:ph type="pic" sz="quarter" idx="10" hasCustomPrompt="1"/>
          </p:nvPr>
        </p:nvSpPr>
        <p:spPr>
          <a:xfrm>
            <a:off x="4758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4361234"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82417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5570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Tow Left Right Picture">
    <p:spTree>
      <p:nvGrpSpPr>
        <p:cNvPr id="1" name=""/>
        <p:cNvGrpSpPr/>
        <p:nvPr/>
      </p:nvGrpSpPr>
      <p:grpSpPr>
        <a:xfrm>
          <a:off x="0" y="0"/>
          <a:ext cx="0" cy="0"/>
          <a:chOff x="0" y="0"/>
          <a:chExt cx="0" cy="0"/>
        </a:xfrm>
      </p:grpSpPr>
      <p:sp>
        <p:nvSpPr>
          <p:cNvPr id="21" name="Picture Placeholder 6"/>
          <p:cNvSpPr>
            <a:spLocks noGrp="1"/>
          </p:cNvSpPr>
          <p:nvPr>
            <p:ph type="pic" sz="quarter" idx="10" hasCustomPrompt="1"/>
          </p:nvPr>
        </p:nvSpPr>
        <p:spPr>
          <a:xfrm>
            <a:off x="183399" y="1575369"/>
            <a:ext cx="3597455" cy="3400024"/>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1"/>
            <a:ext cx="3597455" cy="3400023"/>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45432480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Middle Picture">
    <p:spTree>
      <p:nvGrpSpPr>
        <p:cNvPr id="1" name=""/>
        <p:cNvGrpSpPr/>
        <p:nvPr/>
      </p:nvGrpSpPr>
      <p:grpSpPr>
        <a:xfrm>
          <a:off x="0" y="0"/>
          <a:ext cx="0" cy="0"/>
          <a:chOff x="0" y="0"/>
          <a:chExt cx="0" cy="0"/>
        </a:xfrm>
      </p:grpSpPr>
      <p:sp>
        <p:nvSpPr>
          <p:cNvPr id="5" name="Picture Placeholder 6"/>
          <p:cNvSpPr>
            <a:spLocks noGrp="1"/>
          </p:cNvSpPr>
          <p:nvPr>
            <p:ph type="pic" sz="quarter" idx="10" hasCustomPrompt="1"/>
          </p:nvPr>
        </p:nvSpPr>
        <p:spPr>
          <a:xfrm>
            <a:off x="5020671" y="1382568"/>
            <a:ext cx="3360699" cy="4965187"/>
          </a:xfrm>
          <a:prstGeom prst="downArrowCallout">
            <a:avLst>
              <a:gd name="adj1" fmla="val 15820"/>
              <a:gd name="adj2" fmla="val 7910"/>
              <a:gd name="adj3" fmla="val 7060"/>
              <a:gd name="adj4" fmla="val 9522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6" name="Flowchart: Off-page Connector 5"/>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7"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Flowchart: Off-page Connector 7"/>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9"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0"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1"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017666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fade">
                                      <p:cBhvr>
                                        <p:cTn id="13"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tmplLst>
          <p:tmpl lvl="1">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hree Pictures">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1463041" y="1758206"/>
            <a:ext cx="3250392"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5" name="Picture Placeholder 6"/>
          <p:cNvSpPr>
            <a:spLocks noGrp="1"/>
          </p:cNvSpPr>
          <p:nvPr>
            <p:ph type="pic" sz="quarter" idx="11" hasCustomPrompt="1"/>
          </p:nvPr>
        </p:nvSpPr>
        <p:spPr>
          <a:xfrm>
            <a:off x="7478569" y="1758206"/>
            <a:ext cx="3250392" cy="4270188"/>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6" name="Picture Placeholder 6"/>
          <p:cNvSpPr>
            <a:spLocks noGrp="1"/>
          </p:cNvSpPr>
          <p:nvPr>
            <p:ph type="pic" sz="quarter" idx="12" hasCustomPrompt="1"/>
          </p:nvPr>
        </p:nvSpPr>
        <p:spPr>
          <a:xfrm>
            <a:off x="4344776" y="1438846"/>
            <a:ext cx="3647921" cy="4908909"/>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934983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Four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3" name="Picture Placeholder 6"/>
          <p:cNvSpPr>
            <a:spLocks noGrp="1"/>
          </p:cNvSpPr>
          <p:nvPr>
            <p:ph type="pic" sz="quarter" idx="10" hasCustomPrompt="1"/>
          </p:nvPr>
        </p:nvSpPr>
        <p:spPr>
          <a:xfrm>
            <a:off x="121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3169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6217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6" name="Picture Placeholder 6"/>
          <p:cNvSpPr>
            <a:spLocks noGrp="1"/>
          </p:cNvSpPr>
          <p:nvPr>
            <p:ph type="pic" sz="quarter" idx="16" hasCustomPrompt="1"/>
          </p:nvPr>
        </p:nvSpPr>
        <p:spPr>
          <a:xfrm>
            <a:off x="9265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1021770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Four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9" name="Picture Placeholder 6"/>
          <p:cNvSpPr>
            <a:spLocks noGrp="1"/>
          </p:cNvSpPr>
          <p:nvPr>
            <p:ph type="pic" sz="quarter" idx="10" hasCustomPrompt="1"/>
          </p:nvPr>
        </p:nvSpPr>
        <p:spPr>
          <a:xfrm>
            <a:off x="47589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0" name="Picture Placeholder 6"/>
          <p:cNvSpPr>
            <a:spLocks noGrp="1"/>
          </p:cNvSpPr>
          <p:nvPr>
            <p:ph type="pic" sz="quarter" idx="14" hasCustomPrompt="1"/>
          </p:nvPr>
        </p:nvSpPr>
        <p:spPr>
          <a:xfrm>
            <a:off x="436123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1" name="Picture Placeholder 6"/>
          <p:cNvSpPr>
            <a:spLocks noGrp="1"/>
          </p:cNvSpPr>
          <p:nvPr>
            <p:ph type="pic" sz="quarter" idx="15" hasCustomPrompt="1"/>
          </p:nvPr>
        </p:nvSpPr>
        <p:spPr>
          <a:xfrm>
            <a:off x="8241795"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2" name="Picture Placeholder 6"/>
          <p:cNvSpPr>
            <a:spLocks noGrp="1"/>
          </p:cNvSpPr>
          <p:nvPr>
            <p:ph type="pic" sz="quarter" idx="16" hasCustomPrompt="1"/>
          </p:nvPr>
        </p:nvSpPr>
        <p:spPr>
          <a:xfrm>
            <a:off x="47589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3" name="Picture Placeholder 6"/>
          <p:cNvSpPr>
            <a:spLocks noGrp="1"/>
          </p:cNvSpPr>
          <p:nvPr>
            <p:ph type="pic" sz="quarter" idx="17" hasCustomPrompt="1"/>
          </p:nvPr>
        </p:nvSpPr>
        <p:spPr>
          <a:xfrm>
            <a:off x="8241795"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4" name="Picture Placeholder 6"/>
          <p:cNvSpPr>
            <a:spLocks noGrp="1"/>
          </p:cNvSpPr>
          <p:nvPr>
            <p:ph type="pic" sz="quarter" idx="18" hasCustomPrompt="1"/>
          </p:nvPr>
        </p:nvSpPr>
        <p:spPr>
          <a:xfrm>
            <a:off x="436123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612744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3 Images">
    <p:spTree>
      <p:nvGrpSpPr>
        <p:cNvPr id="1" name=""/>
        <p:cNvGrpSpPr/>
        <p:nvPr/>
      </p:nvGrpSpPr>
      <p:grpSpPr>
        <a:xfrm>
          <a:off x="0" y="0"/>
          <a:ext cx="0" cy="0"/>
          <a:chOff x="0" y="0"/>
          <a:chExt cx="0" cy="0"/>
        </a:xfrm>
      </p:grpSpPr>
      <p:sp>
        <p:nvSpPr>
          <p:cNvPr id="12" name="Picture Placeholder 6"/>
          <p:cNvSpPr>
            <a:spLocks noGrp="1"/>
          </p:cNvSpPr>
          <p:nvPr>
            <p:ph type="pic" sz="quarter" idx="10" hasCustomPrompt="1"/>
          </p:nvPr>
        </p:nvSpPr>
        <p:spPr>
          <a:xfrm>
            <a:off x="296334" y="215900"/>
            <a:ext cx="5880100" cy="6426200"/>
          </a:xfrm>
          <a:prstGeom prst="round1Rect">
            <a:avLst>
              <a:gd name="adj" fmla="val 5318"/>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3" name="Picture Placeholder 6"/>
          <p:cNvSpPr>
            <a:spLocks noGrp="1"/>
          </p:cNvSpPr>
          <p:nvPr>
            <p:ph type="pic" sz="quarter" idx="11" hasCustomPrompt="1"/>
          </p:nvPr>
        </p:nvSpPr>
        <p:spPr>
          <a:xfrm>
            <a:off x="6406867" y="216720"/>
            <a:ext cx="5488240"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2" hasCustomPrompt="1"/>
          </p:nvPr>
        </p:nvSpPr>
        <p:spPr>
          <a:xfrm>
            <a:off x="6406865" y="4978885"/>
            <a:ext cx="5488240"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28236074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4 Images">
    <p:spTree>
      <p:nvGrpSpPr>
        <p:cNvPr id="1" name=""/>
        <p:cNvGrpSpPr/>
        <p:nvPr/>
      </p:nvGrpSpPr>
      <p:grpSpPr>
        <a:xfrm>
          <a:off x="0" y="0"/>
          <a:ext cx="0" cy="0"/>
          <a:chOff x="0" y="0"/>
          <a:chExt cx="0" cy="0"/>
        </a:xfrm>
      </p:grpSpPr>
      <p:sp>
        <p:nvSpPr>
          <p:cNvPr id="6" name="Picture Placeholder 6"/>
          <p:cNvSpPr>
            <a:spLocks noGrp="1"/>
          </p:cNvSpPr>
          <p:nvPr>
            <p:ph type="pic" sz="quarter" idx="13" hasCustomPrompt="1"/>
          </p:nvPr>
        </p:nvSpPr>
        <p:spPr>
          <a:xfrm>
            <a:off x="296333"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7" name="Picture Placeholder 6"/>
          <p:cNvSpPr>
            <a:spLocks noGrp="1"/>
          </p:cNvSpPr>
          <p:nvPr>
            <p:ph type="pic" sz="quarter" idx="14" hasCustomPrompt="1"/>
          </p:nvPr>
        </p:nvSpPr>
        <p:spPr>
          <a:xfrm>
            <a:off x="296333"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8" name="Picture Placeholder 6"/>
          <p:cNvSpPr>
            <a:spLocks noGrp="1"/>
          </p:cNvSpPr>
          <p:nvPr>
            <p:ph type="pic" sz="quarter" idx="15" hasCustomPrompt="1"/>
          </p:nvPr>
        </p:nvSpPr>
        <p:spPr>
          <a:xfrm>
            <a:off x="6249619"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Picture Placeholder 6"/>
          <p:cNvSpPr>
            <a:spLocks noGrp="1"/>
          </p:cNvSpPr>
          <p:nvPr>
            <p:ph type="pic" sz="quarter" idx="16" hasCustomPrompt="1"/>
          </p:nvPr>
        </p:nvSpPr>
        <p:spPr>
          <a:xfrm>
            <a:off x="6249619"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79859790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Portfolio">
    <p:spTree>
      <p:nvGrpSpPr>
        <p:cNvPr id="1" name=""/>
        <p:cNvGrpSpPr/>
        <p:nvPr/>
      </p:nvGrpSpPr>
      <p:grpSpPr>
        <a:xfrm>
          <a:off x="0" y="0"/>
          <a:ext cx="0" cy="0"/>
          <a:chOff x="0" y="0"/>
          <a:chExt cx="0" cy="0"/>
        </a:xfrm>
      </p:grpSpPr>
      <p:sp>
        <p:nvSpPr>
          <p:cNvPr id="26" name="Picture Placeholder 6"/>
          <p:cNvSpPr>
            <a:spLocks noGrp="1"/>
          </p:cNvSpPr>
          <p:nvPr>
            <p:ph type="pic" sz="quarter" idx="10" hasCustomPrompt="1"/>
          </p:nvPr>
        </p:nvSpPr>
        <p:spPr>
          <a:xfrm>
            <a:off x="487251"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7" name="Picture Placeholder 6"/>
          <p:cNvSpPr>
            <a:spLocks noGrp="1"/>
          </p:cNvSpPr>
          <p:nvPr>
            <p:ph type="pic" sz="quarter" idx="11" hasCustomPrompt="1"/>
          </p:nvPr>
        </p:nvSpPr>
        <p:spPr>
          <a:xfrm>
            <a:off x="3343837"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8" name="Picture Placeholder 6"/>
          <p:cNvSpPr>
            <a:spLocks noGrp="1"/>
          </p:cNvSpPr>
          <p:nvPr>
            <p:ph type="pic" sz="quarter" idx="12" hasCustomPrompt="1"/>
          </p:nvPr>
        </p:nvSpPr>
        <p:spPr>
          <a:xfrm>
            <a:off x="6171142"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3" hasCustomPrompt="1"/>
          </p:nvPr>
        </p:nvSpPr>
        <p:spPr>
          <a:xfrm>
            <a:off x="9013086"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2" name="Down Arrow Callout 11"/>
          <p:cNvSpPr/>
          <p:nvPr userDrawn="1"/>
        </p:nvSpPr>
        <p:spPr>
          <a:xfrm>
            <a:off x="487249" y="1423918"/>
            <a:ext cx="2677296" cy="2662500"/>
          </a:xfrm>
          <a:prstGeom prst="downArrowCallout">
            <a:avLst>
              <a:gd name="adj1" fmla="val 23554"/>
              <a:gd name="adj2" fmla="val 10346"/>
              <a:gd name="adj3" fmla="val 10003"/>
              <a:gd name="adj4" fmla="val 89997"/>
            </a:avLst>
          </a:prstGeom>
          <a:solidFill>
            <a:schemeClr val="accent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867" dirty="0">
              <a:solidFill>
                <a:prstClr val="white"/>
              </a:solidFill>
              <a:latin typeface="FontAwesome" pitchFamily="2" charset="0"/>
            </a:endParaRPr>
          </a:p>
          <a:p>
            <a:pPr algn="ctr">
              <a:spcBef>
                <a:spcPct val="20000"/>
              </a:spcBef>
              <a:defRPr/>
            </a:pPr>
            <a:endParaRPr lang="en-US" sz="1600" b="1" dirty="0">
              <a:solidFill>
                <a:prstClr val="white">
                  <a:lumMod val="95000"/>
                </a:prstClr>
              </a:solidFill>
            </a:endParaRPr>
          </a:p>
        </p:txBody>
      </p:sp>
      <p:sp>
        <p:nvSpPr>
          <p:cNvPr id="13" name="Up Arrow Callout 12"/>
          <p:cNvSpPr/>
          <p:nvPr userDrawn="1"/>
        </p:nvSpPr>
        <p:spPr>
          <a:xfrm>
            <a:off x="3343835" y="3318325"/>
            <a:ext cx="2677296" cy="2688327"/>
          </a:xfrm>
          <a:prstGeom prst="upArrowCallout">
            <a:avLst>
              <a:gd name="adj1" fmla="val 25000"/>
              <a:gd name="adj2" fmla="val 9346"/>
              <a:gd name="adj3" fmla="val 11156"/>
              <a:gd name="adj4" fmla="val 88844"/>
            </a:avLst>
          </a:prstGeom>
          <a:solidFill>
            <a:schemeClr val="accent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333" dirty="0">
              <a:solidFill>
                <a:prstClr val="white"/>
              </a:solidFill>
              <a:latin typeface="FontAwesome" pitchFamily="2" charset="0"/>
            </a:endParaRPr>
          </a:p>
        </p:txBody>
      </p:sp>
      <p:sp>
        <p:nvSpPr>
          <p:cNvPr id="15" name="Down Arrow Callout 14"/>
          <p:cNvSpPr/>
          <p:nvPr userDrawn="1"/>
        </p:nvSpPr>
        <p:spPr>
          <a:xfrm>
            <a:off x="6171140" y="1423918"/>
            <a:ext cx="2677296" cy="2662500"/>
          </a:xfrm>
          <a:prstGeom prst="downArrowCallout">
            <a:avLst>
              <a:gd name="adj1" fmla="val 23554"/>
              <a:gd name="adj2" fmla="val 10346"/>
              <a:gd name="adj3" fmla="val 10003"/>
              <a:gd name="adj4" fmla="val 89997"/>
            </a:avLst>
          </a:prstGeom>
          <a:solidFill>
            <a:schemeClr val="accent3"/>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r>
              <a:rPr lang="en-US" sz="1333" dirty="0">
                <a:solidFill>
                  <a:prstClr val="white"/>
                </a:solidFill>
              </a:rPr>
              <a:t> </a:t>
            </a:r>
          </a:p>
        </p:txBody>
      </p:sp>
      <p:sp>
        <p:nvSpPr>
          <p:cNvPr id="17" name="Up Arrow Callout 16"/>
          <p:cNvSpPr/>
          <p:nvPr userDrawn="1"/>
        </p:nvSpPr>
        <p:spPr>
          <a:xfrm>
            <a:off x="9013085" y="3318325"/>
            <a:ext cx="2677296" cy="2688327"/>
          </a:xfrm>
          <a:prstGeom prst="upArrowCallout">
            <a:avLst>
              <a:gd name="adj1" fmla="val 25000"/>
              <a:gd name="adj2" fmla="val 9346"/>
              <a:gd name="adj3" fmla="val 11156"/>
              <a:gd name="adj4" fmla="val 88844"/>
            </a:avLst>
          </a:prstGeom>
          <a:solidFill>
            <a:schemeClr val="accent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br>
              <a:rPr lang="en-US" sz="8000" dirty="0">
                <a:solidFill>
                  <a:prstClr val="white"/>
                </a:solidFill>
                <a:latin typeface="FontAwesome" pitchFamily="2" charset="0"/>
              </a:rPr>
            </a:br>
            <a:endParaRPr lang="en-US" sz="1600" b="1" dirty="0">
              <a:solidFill>
                <a:prstClr val="white">
                  <a:lumMod val="95000"/>
                </a:prstClr>
              </a:solidFill>
            </a:endParaRPr>
          </a:p>
        </p:txBody>
      </p:sp>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317487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accel="50000" decel="5000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0-#ppt_h/2"/>
                                          </p:val>
                                        </p:tav>
                                        <p:tav tm="100000">
                                          <p:val>
                                            <p:strVal val="#ppt_y"/>
                                          </p:val>
                                        </p:tav>
                                      </p:tavLst>
                                    </p:anim>
                                  </p:childTnLst>
                                </p:cTn>
                              </p:par>
                              <p:par>
                                <p:cTn id="18" presetID="2" presetClass="entr" presetSubtype="4" accel="50000" decel="5000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1+#ppt_h/2"/>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anim calcmode="lin" valueType="num">
                                      <p:cBhvr>
                                        <p:cTn id="25" dur="500" fill="hold"/>
                                        <p:tgtEl>
                                          <p:spTgt spid="32"/>
                                        </p:tgtEl>
                                        <p:attrNameLst>
                                          <p:attrName>ppt_x</p:attrName>
                                        </p:attrNameLst>
                                      </p:cBhvr>
                                      <p:tavLst>
                                        <p:tav tm="0">
                                          <p:val>
                                            <p:strVal val="#ppt_x"/>
                                          </p:val>
                                        </p:tav>
                                        <p:tav tm="100000">
                                          <p:val>
                                            <p:strVal val="#ppt_x"/>
                                          </p:val>
                                        </p:tav>
                                      </p:tavLst>
                                    </p:anim>
                                    <p:anim calcmode="lin" valueType="num">
                                      <p:cBhvr>
                                        <p:cTn id="26" dur="500" fill="hold"/>
                                        <p:tgtEl>
                                          <p:spTgt spid="32"/>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33">
                                            <p:txEl>
                                              <p:pRg st="0" end="0"/>
                                            </p:txEl>
                                          </p:spTgt>
                                        </p:tgtEl>
                                        <p:attrNameLst>
                                          <p:attrName>style.visibility</p:attrName>
                                        </p:attrNameLst>
                                      </p:cBhvr>
                                      <p:to>
                                        <p:strVal val="visible"/>
                                      </p:to>
                                    </p:set>
                                    <p:animEffect transition="in" filter="fade">
                                      <p:cBhvr>
                                        <p:cTn id="30"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animBg="1"/>
      <p:bldP spid="17" grpId="0" animBg="1"/>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One Picture with three Columes">
    <p:spTree>
      <p:nvGrpSpPr>
        <p:cNvPr id="1" name=""/>
        <p:cNvGrpSpPr/>
        <p:nvPr/>
      </p:nvGrpSpPr>
      <p:grpSpPr>
        <a:xfrm>
          <a:off x="0" y="0"/>
          <a:ext cx="0" cy="0"/>
          <a:chOff x="0" y="0"/>
          <a:chExt cx="0" cy="0"/>
        </a:xfrm>
      </p:grpSpPr>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4" name="Down Arrow Callout 13"/>
          <p:cNvSpPr/>
          <p:nvPr userDrawn="1"/>
        </p:nvSpPr>
        <p:spPr>
          <a:xfrm>
            <a:off x="6193251" y="1662388"/>
            <a:ext cx="2472192" cy="4301321"/>
          </a:xfrm>
          <a:prstGeom prst="downArrowCallout">
            <a:avLst>
              <a:gd name="adj1" fmla="val 25000"/>
              <a:gd name="adj2" fmla="val 6698"/>
              <a:gd name="adj3" fmla="val 4369"/>
              <a:gd name="adj4" fmla="val 97489"/>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6" name="Down Arrow Callout 15"/>
          <p:cNvSpPr/>
          <p:nvPr userDrawn="1"/>
        </p:nvSpPr>
        <p:spPr>
          <a:xfrm>
            <a:off x="3539660" y="1662388"/>
            <a:ext cx="2472192" cy="4301321"/>
          </a:xfrm>
          <a:prstGeom prst="downArrowCallout">
            <a:avLst>
              <a:gd name="adj1" fmla="val 25000"/>
              <a:gd name="adj2" fmla="val 6698"/>
              <a:gd name="adj3" fmla="val 4369"/>
              <a:gd name="adj4" fmla="val 97489"/>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9" name="Down Arrow Callout 18"/>
          <p:cNvSpPr/>
          <p:nvPr userDrawn="1"/>
        </p:nvSpPr>
        <p:spPr>
          <a:xfrm>
            <a:off x="8846843" y="1662388"/>
            <a:ext cx="2472192" cy="4301321"/>
          </a:xfrm>
          <a:prstGeom prst="downArrowCallout">
            <a:avLst>
              <a:gd name="adj1" fmla="val 25000"/>
              <a:gd name="adj2" fmla="val 6698"/>
              <a:gd name="adj3" fmla="val 4369"/>
              <a:gd name="adj4" fmla="val 97489"/>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21" name="Picture Placeholder 6"/>
          <p:cNvSpPr>
            <a:spLocks noGrp="1"/>
          </p:cNvSpPr>
          <p:nvPr>
            <p:ph type="pic" sz="quarter" idx="15" hasCustomPrompt="1"/>
          </p:nvPr>
        </p:nvSpPr>
        <p:spPr>
          <a:xfrm>
            <a:off x="886069" y="1662386"/>
            <a:ext cx="2472192" cy="4301321"/>
          </a:xfrm>
          <a:prstGeom prst="downArrowCallout">
            <a:avLst>
              <a:gd name="adj1" fmla="val 26120"/>
              <a:gd name="adj2" fmla="val 6382"/>
              <a:gd name="adj3" fmla="val 5273"/>
              <a:gd name="adj4" fmla="val 96969"/>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979057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5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3">
                                            <p:txEl>
                                              <p:pRg st="0" end="0"/>
                                            </p:txEl>
                                          </p:spTgt>
                                        </p:tgtEl>
                                        <p:attrNameLst>
                                          <p:attrName>style.visibility</p:attrName>
                                        </p:attrNameLst>
                                      </p:cBhvr>
                                      <p:to>
                                        <p:strVal val="visible"/>
                                      </p:to>
                                    </p:set>
                                    <p:animEffect transition="in" filter="fade">
                                      <p:cBhvr>
                                        <p:cTn id="13" dur="500"/>
                                        <p:tgtEl>
                                          <p:spTgt spid="33">
                                            <p:txEl>
                                              <p:pRg st="0" end="0"/>
                                            </p:txEl>
                                          </p:spTgt>
                                        </p:tgtEl>
                                      </p:cBhvr>
                                    </p:animEffect>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14" grpId="0" animBg="1"/>
      <p:bldP spid="16" grpId="0" animBg="1"/>
      <p:bldP spid="19" grpId="0" animBg="1"/>
    </p:bldLst>
  </p:timing>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Two Culome With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8" name="Picture Placeholder 6"/>
          <p:cNvSpPr>
            <a:spLocks noGrp="1"/>
          </p:cNvSpPr>
          <p:nvPr>
            <p:ph type="pic" sz="quarter" idx="10" hasCustomPrompt="1"/>
          </p:nvPr>
        </p:nvSpPr>
        <p:spPr>
          <a:xfrm>
            <a:off x="896091" y="1448890"/>
            <a:ext cx="4913419" cy="3072372"/>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4" hasCustomPrompt="1"/>
          </p:nvPr>
        </p:nvSpPr>
        <p:spPr>
          <a:xfrm>
            <a:off x="6385667" y="1445657"/>
            <a:ext cx="4910243" cy="307560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059484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Free Blank With Footer">
    <p:spTree>
      <p:nvGrpSpPr>
        <p:cNvPr id="1" name=""/>
        <p:cNvGrpSpPr/>
        <p:nvPr/>
      </p:nvGrpSpPr>
      <p:grpSpPr>
        <a:xfrm>
          <a:off x="0" y="0"/>
          <a:ext cx="0" cy="0"/>
          <a:chOff x="0" y="0"/>
          <a:chExt cx="0" cy="0"/>
        </a:xfrm>
      </p:grpSpPr>
      <p:sp>
        <p:nvSpPr>
          <p:cNvPr id="5" name="Flowchart: Off-page Connector 4"/>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6"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Tree>
    <p:extLst>
      <p:ext uri="{BB962C8B-B14F-4D97-AF65-F5344CB8AC3E}">
        <p14:creationId xmlns:p14="http://schemas.microsoft.com/office/powerpoint/2010/main" val="312441954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266603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4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3791720" y="541356"/>
            <a:ext cx="7518400" cy="471365"/>
          </a:xfrm>
          <a:prstGeom prst="rect">
            <a:avLst/>
          </a:prstGeom>
        </p:spPr>
        <p:txBody>
          <a:bodyPr wrap="none" lIns="0" tIns="0" rIns="0" bIns="0" anchor="ctr">
            <a:noAutofit/>
          </a:bodyPr>
          <a:lstStyle>
            <a:lvl1pPr algn="r">
              <a:defRPr sz="2667"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5823720" y="1010678"/>
            <a:ext cx="5486400" cy="267661"/>
          </a:xfrm>
          <a:prstGeom prst="rect">
            <a:avLst/>
          </a:prstGeom>
        </p:spPr>
        <p:txBody>
          <a:bodyPr wrap="square" lIns="0" tIns="0" rIns="0" bIns="0" anchor="ctr">
            <a:noAutofit/>
          </a:bodyPr>
          <a:lstStyle>
            <a:lvl1pPr marL="0" indent="0" algn="r">
              <a:buNone/>
              <a:defRPr sz="14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675335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2_Free Blank With Footer">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78120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slideLayout" Target="../slideLayouts/slideLayout48.xml"/><Relationship Id="rId26" Type="http://schemas.openxmlformats.org/officeDocument/2006/relationships/slideLayout" Target="../slideLayouts/slideLayout56.xml"/><Relationship Id="rId3" Type="http://schemas.openxmlformats.org/officeDocument/2006/relationships/slideLayout" Target="../slideLayouts/slideLayout33.xml"/><Relationship Id="rId21" Type="http://schemas.openxmlformats.org/officeDocument/2006/relationships/slideLayout" Target="../slideLayouts/slideLayout51.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5" Type="http://schemas.openxmlformats.org/officeDocument/2006/relationships/slideLayout" Target="../slideLayouts/slideLayout55.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slideLayout" Target="../slideLayouts/slideLayout50.xml"/><Relationship Id="rId29" Type="http://schemas.openxmlformats.org/officeDocument/2006/relationships/slideLayout" Target="../slideLayouts/slideLayout59.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24" Type="http://schemas.openxmlformats.org/officeDocument/2006/relationships/slideLayout" Target="../slideLayouts/slideLayout54.xml"/><Relationship Id="rId32" Type="http://schemas.openxmlformats.org/officeDocument/2006/relationships/image" Target="../media/image1.png"/><Relationship Id="rId5" Type="http://schemas.openxmlformats.org/officeDocument/2006/relationships/slideLayout" Target="../slideLayouts/slideLayout35.xml"/><Relationship Id="rId15" Type="http://schemas.openxmlformats.org/officeDocument/2006/relationships/slideLayout" Target="../slideLayouts/slideLayout45.xml"/><Relationship Id="rId23" Type="http://schemas.openxmlformats.org/officeDocument/2006/relationships/slideLayout" Target="../slideLayouts/slideLayout53.xml"/><Relationship Id="rId28" Type="http://schemas.openxmlformats.org/officeDocument/2006/relationships/slideLayout" Target="../slideLayouts/slideLayout58.xml"/><Relationship Id="rId10" Type="http://schemas.openxmlformats.org/officeDocument/2006/relationships/slideLayout" Target="../slideLayouts/slideLayout40.xml"/><Relationship Id="rId19" Type="http://schemas.openxmlformats.org/officeDocument/2006/relationships/slideLayout" Target="../slideLayouts/slideLayout49.xml"/><Relationship Id="rId31" Type="http://schemas.openxmlformats.org/officeDocument/2006/relationships/theme" Target="../theme/theme2.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 Id="rId22" Type="http://schemas.openxmlformats.org/officeDocument/2006/relationships/slideLayout" Target="../slideLayouts/slideLayout52.xml"/><Relationship Id="rId27" Type="http://schemas.openxmlformats.org/officeDocument/2006/relationships/slideLayout" Target="../slideLayouts/slideLayout57.xml"/><Relationship Id="rId30" Type="http://schemas.openxmlformats.org/officeDocument/2006/relationships/slideLayout" Target="../slideLayouts/slideLayout6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18" Type="http://schemas.openxmlformats.org/officeDocument/2006/relationships/slideLayout" Target="../slideLayouts/slideLayout78.xml"/><Relationship Id="rId26" Type="http://schemas.openxmlformats.org/officeDocument/2006/relationships/slideLayout" Target="../slideLayouts/slideLayout86.xml"/><Relationship Id="rId3" Type="http://schemas.openxmlformats.org/officeDocument/2006/relationships/slideLayout" Target="../slideLayouts/slideLayout63.xml"/><Relationship Id="rId21" Type="http://schemas.openxmlformats.org/officeDocument/2006/relationships/slideLayout" Target="../slideLayouts/slideLayout81.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slideLayout" Target="../slideLayouts/slideLayout77.xml"/><Relationship Id="rId25" Type="http://schemas.openxmlformats.org/officeDocument/2006/relationships/slideLayout" Target="../slideLayouts/slideLayout85.xml"/><Relationship Id="rId2" Type="http://schemas.openxmlformats.org/officeDocument/2006/relationships/slideLayout" Target="../slideLayouts/slideLayout62.xml"/><Relationship Id="rId16" Type="http://schemas.openxmlformats.org/officeDocument/2006/relationships/slideLayout" Target="../slideLayouts/slideLayout76.xml"/><Relationship Id="rId20" Type="http://schemas.openxmlformats.org/officeDocument/2006/relationships/slideLayout" Target="../slideLayouts/slideLayout80.xml"/><Relationship Id="rId29" Type="http://schemas.openxmlformats.org/officeDocument/2006/relationships/slideLayout" Target="../slideLayouts/slideLayout89.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24" Type="http://schemas.openxmlformats.org/officeDocument/2006/relationships/slideLayout" Target="../slideLayouts/slideLayout84.xml"/><Relationship Id="rId32" Type="http://schemas.openxmlformats.org/officeDocument/2006/relationships/image" Target="../media/image1.png"/><Relationship Id="rId5" Type="http://schemas.openxmlformats.org/officeDocument/2006/relationships/slideLayout" Target="../slideLayouts/slideLayout65.xml"/><Relationship Id="rId15" Type="http://schemas.openxmlformats.org/officeDocument/2006/relationships/slideLayout" Target="../slideLayouts/slideLayout75.xml"/><Relationship Id="rId23" Type="http://schemas.openxmlformats.org/officeDocument/2006/relationships/slideLayout" Target="../slideLayouts/slideLayout83.xml"/><Relationship Id="rId28" Type="http://schemas.openxmlformats.org/officeDocument/2006/relationships/slideLayout" Target="../slideLayouts/slideLayout88.xml"/><Relationship Id="rId10" Type="http://schemas.openxmlformats.org/officeDocument/2006/relationships/slideLayout" Target="../slideLayouts/slideLayout70.xml"/><Relationship Id="rId19" Type="http://schemas.openxmlformats.org/officeDocument/2006/relationships/slideLayout" Target="../slideLayouts/slideLayout79.xml"/><Relationship Id="rId31" Type="http://schemas.openxmlformats.org/officeDocument/2006/relationships/theme" Target="../theme/theme3.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 Id="rId22" Type="http://schemas.openxmlformats.org/officeDocument/2006/relationships/slideLayout" Target="../slideLayouts/slideLayout82.xml"/><Relationship Id="rId27" Type="http://schemas.openxmlformats.org/officeDocument/2006/relationships/slideLayout" Target="../slideLayouts/slideLayout87.xml"/><Relationship Id="rId30" Type="http://schemas.openxmlformats.org/officeDocument/2006/relationships/slideLayout" Target="../slideLayouts/slideLayout9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777734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3" r:id="rId22"/>
    <p:sldLayoutId id="2147483684" r:id="rId23"/>
    <p:sldLayoutId id="2147483685" r:id="rId24"/>
    <p:sldLayoutId id="2147483686" r:id="rId25"/>
    <p:sldLayoutId id="2147483687" r:id="rId26"/>
    <p:sldLayoutId id="2147483688" r:id="rId27"/>
    <p:sldLayoutId id="2147483689" r:id="rId28"/>
    <p:sldLayoutId id="2147483690" r:id="rId29"/>
    <p:sldLayoutId id="2147483692" r:id="rId30"/>
  </p:sldLayoutIdLst>
  <p:hf hdr="0" ftr="0" dt="0"/>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5512123"/>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 id="2147483713" r:id="rId19"/>
    <p:sldLayoutId id="2147483714" r:id="rId20"/>
    <p:sldLayoutId id="2147483715"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6" r:id="rId30"/>
  </p:sldLayoutIdLst>
  <p:hf hdr="0" ftr="0" dt="0"/>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8127412"/>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 id="2147483744" r:id="rId16"/>
    <p:sldLayoutId id="2147483745" r:id="rId17"/>
    <p:sldLayoutId id="2147483746" r:id="rId18"/>
    <p:sldLayoutId id="2147483747" r:id="rId19"/>
    <p:sldLayoutId id="2147483748" r:id="rId20"/>
    <p:sldLayoutId id="2147483749" r:id="rId21"/>
    <p:sldLayoutId id="2147483751" r:id="rId22"/>
    <p:sldLayoutId id="2147483752" r:id="rId23"/>
    <p:sldLayoutId id="2147483753" r:id="rId24"/>
    <p:sldLayoutId id="2147483754" r:id="rId25"/>
    <p:sldLayoutId id="2147483755" r:id="rId26"/>
    <p:sldLayoutId id="2147483756" r:id="rId27"/>
    <p:sldLayoutId id="2147483757" r:id="rId28"/>
    <p:sldLayoutId id="2147483758" r:id="rId29"/>
    <p:sldLayoutId id="2147483760" r:id="rId30"/>
  </p:sldLayoutIdLst>
  <p:hf hdr="0" ftr="0" dt="0"/>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8.xml"/><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7D2E83FE-D7F2-415B-8EC0-9456DAEBC271}"/>
              </a:ext>
            </a:extLst>
          </p:cNvPr>
          <p:cNvSpPr>
            <a:spLocks noGrp="1"/>
          </p:cNvSpPr>
          <p:nvPr>
            <p:ph type="title"/>
          </p:nvPr>
        </p:nvSpPr>
        <p:spPr/>
        <p:txBody>
          <a:bodyPr/>
          <a:lstStyle/>
          <a:p>
            <a:r>
              <a:rPr lang="zh-CN" altLang="en-US" dirty="0"/>
              <a:t>第五章 基于索引的相关排序</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6014852"/>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文本搜索与传统计算搜索</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文本搜索</a:t>
            </a:r>
            <a:r>
              <a:rPr lang="en-US" altLang="zh-CN" sz="2400" b="1" dirty="0">
                <a:solidFill>
                  <a:srgbClr val="0E5A8B"/>
                </a:solidFill>
                <a:latin typeface="Trebuchet MS" panose="020B0603020202020204" pitchFamily="34" charset="0"/>
              </a:rPr>
              <a:t>——</a:t>
            </a:r>
            <a:r>
              <a:rPr lang="zh-CN" altLang="en-US" sz="2400" b="1" dirty="0">
                <a:solidFill>
                  <a:srgbClr val="0E5A8B"/>
                </a:solidFill>
                <a:latin typeface="Trebuchet MS" panose="020B0603020202020204" pitchFamily="34" charset="0"/>
              </a:rPr>
              <a:t>倒排索引</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倒排索引是对许多不同种类数据结构的一个概括性词汇</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它们具有相同的原理</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网络搜索引擎需要高效的查询处理</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全世界每天都有几十亿次的搜索查询</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百亿以上网页构成的索引</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搜索引擎各部分有很强的依赖关系</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查询处理算法依赖于检索模型</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检索模型要适应查询处理算法</a:t>
            </a: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文本占位符 6">
            <a:extLst>
              <a:ext uri="{FF2B5EF4-FFF2-40B4-BE49-F238E27FC236}">
                <a16:creationId xmlns:a16="http://schemas.microsoft.com/office/drawing/2014/main" id="{304D7D7E-F7AA-45DB-88C7-02E68C6A4C35}"/>
              </a:ext>
            </a:extLst>
          </p:cNvPr>
          <p:cNvSpPr>
            <a:spLocks noGrp="1"/>
          </p:cNvSpPr>
          <p:nvPr>
            <p:ph type="body" sz="half" idx="2"/>
          </p:nvPr>
        </p:nvSpPr>
        <p:spPr/>
        <p:txBody>
          <a:bodyPr/>
          <a:lstStyle/>
          <a:p>
            <a:endParaRPr lang="zh-CN" altLang="en-US"/>
          </a:p>
        </p:txBody>
      </p:sp>
    </p:spTree>
    <p:extLst>
      <p:ext uri="{BB962C8B-B14F-4D97-AF65-F5344CB8AC3E}">
        <p14:creationId xmlns:p14="http://schemas.microsoft.com/office/powerpoint/2010/main" val="3237217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94F2E042-16D0-4CD1-B948-3B6B4F2E8361}"/>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C228EDE8-CB5D-4247-8C09-84F0E3BD5B08}"/>
              </a:ext>
            </a:extLst>
          </p:cNvPr>
          <p:cNvSpPr>
            <a:spLocks noGrp="1"/>
          </p:cNvSpPr>
          <p:nvPr>
            <p:ph type="title"/>
          </p:nvPr>
        </p:nvSpPr>
        <p:spPr/>
        <p:txBody>
          <a:bodyPr/>
          <a:lstStyle/>
          <a:p>
            <a:endParaRPr lang="zh-CN" altLang="en-US"/>
          </a:p>
        </p:txBody>
      </p:sp>
      <p:sp>
        <p:nvSpPr>
          <p:cNvPr id="4" name="文本占位符 3">
            <a:extLst>
              <a:ext uri="{FF2B5EF4-FFF2-40B4-BE49-F238E27FC236}">
                <a16:creationId xmlns:a16="http://schemas.microsoft.com/office/drawing/2014/main" id="{3E32AC2F-0A5F-4936-B44C-9C27F1D5F3C4}"/>
              </a:ext>
            </a:extLst>
          </p:cNvPr>
          <p:cNvSpPr>
            <a:spLocks noGrp="1"/>
          </p:cNvSpPr>
          <p:nvPr>
            <p:ph type="body" sz="half" idx="2"/>
          </p:nvPr>
        </p:nvSpPr>
        <p:spPr/>
        <p:txBody>
          <a:bodyPr/>
          <a:lstStyle/>
          <a:p>
            <a:endParaRPr lang="zh-CN" altLang="en-US"/>
          </a:p>
        </p:txBody>
      </p:sp>
      <p:sp>
        <p:nvSpPr>
          <p:cNvPr id="5" name="流程图: 多文档 4">
            <a:extLst>
              <a:ext uri="{FF2B5EF4-FFF2-40B4-BE49-F238E27FC236}">
                <a16:creationId xmlns:a16="http://schemas.microsoft.com/office/drawing/2014/main" id="{693339BF-B3D5-4B7B-85DB-579F625B76D0}"/>
              </a:ext>
            </a:extLst>
          </p:cNvPr>
          <p:cNvSpPr/>
          <p:nvPr/>
        </p:nvSpPr>
        <p:spPr>
          <a:xfrm>
            <a:off x="1682516" y="3316354"/>
            <a:ext cx="1606062" cy="1512277"/>
          </a:xfrm>
          <a:prstGeom prst="flowChartMultidocument">
            <a:avLst/>
          </a:prstGeom>
          <a:solidFill>
            <a:schemeClr val="bg1">
              <a:lumMod val="95000"/>
            </a:schemeClr>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n>
                  <a:solidFill>
                    <a:schemeClr val="tx1"/>
                  </a:solidFill>
                </a:ln>
                <a:solidFill>
                  <a:schemeClr val="tx1"/>
                </a:solidFill>
              </a:rPr>
              <a:t>文档</a:t>
            </a:r>
            <a:endParaRPr lang="en-US" altLang="zh-CN" dirty="0">
              <a:ln>
                <a:solidFill>
                  <a:schemeClr val="tx1"/>
                </a:solidFill>
              </a:ln>
              <a:solidFill>
                <a:schemeClr val="tx1"/>
              </a:solidFill>
            </a:endParaRPr>
          </a:p>
          <a:p>
            <a:pPr algn="ctr"/>
            <a:r>
              <a:rPr lang="zh-CN" altLang="en-US" dirty="0">
                <a:ln>
                  <a:solidFill>
                    <a:schemeClr val="tx1"/>
                  </a:solidFill>
                </a:ln>
                <a:solidFill>
                  <a:schemeClr val="tx1"/>
                </a:solidFill>
              </a:rPr>
              <a:t>网页</a:t>
            </a:r>
            <a:endParaRPr lang="en-US" altLang="zh-CN" dirty="0">
              <a:ln>
                <a:solidFill>
                  <a:schemeClr val="tx1"/>
                </a:solidFill>
              </a:ln>
              <a:solidFill>
                <a:schemeClr val="tx1"/>
              </a:solidFill>
            </a:endParaRPr>
          </a:p>
          <a:p>
            <a:pPr algn="ctr"/>
            <a:r>
              <a:rPr lang="zh-CN" altLang="en-US" dirty="0">
                <a:ln>
                  <a:solidFill>
                    <a:schemeClr val="tx1"/>
                  </a:solidFill>
                </a:ln>
                <a:solidFill>
                  <a:schemeClr val="tx1"/>
                </a:solidFill>
              </a:rPr>
              <a:t>新闻</a:t>
            </a:r>
            <a:endParaRPr lang="en-US" altLang="zh-CN" dirty="0">
              <a:ln>
                <a:solidFill>
                  <a:schemeClr val="tx1"/>
                </a:solidFill>
              </a:ln>
              <a:solidFill>
                <a:schemeClr val="tx1"/>
              </a:solidFill>
            </a:endParaRPr>
          </a:p>
          <a:p>
            <a:pPr algn="ctr"/>
            <a:r>
              <a:rPr lang="en-US" altLang="zh-CN" dirty="0">
                <a:ln>
                  <a:solidFill>
                    <a:schemeClr val="tx1"/>
                  </a:solidFill>
                </a:ln>
                <a:solidFill>
                  <a:schemeClr val="tx1"/>
                </a:solidFill>
              </a:rPr>
              <a:t>…</a:t>
            </a:r>
            <a:endParaRPr lang="zh-CN" altLang="en-US" dirty="0">
              <a:ln>
                <a:solidFill>
                  <a:schemeClr val="tx1"/>
                </a:solidFill>
              </a:ln>
              <a:solidFill>
                <a:schemeClr val="tx1"/>
              </a:solidFill>
            </a:endParaRPr>
          </a:p>
        </p:txBody>
      </p:sp>
      <p:sp>
        <p:nvSpPr>
          <p:cNvPr id="6" name="右箭头 5">
            <a:extLst>
              <a:ext uri="{FF2B5EF4-FFF2-40B4-BE49-F238E27FC236}">
                <a16:creationId xmlns:a16="http://schemas.microsoft.com/office/drawing/2014/main" id="{94F62C50-FC56-4293-893C-CC26C8AB1522}"/>
              </a:ext>
            </a:extLst>
          </p:cNvPr>
          <p:cNvSpPr/>
          <p:nvPr/>
        </p:nvSpPr>
        <p:spPr>
          <a:xfrm>
            <a:off x="3312023" y="3832170"/>
            <a:ext cx="668216" cy="152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id="{B789C290-9FD6-4514-8297-5D1767BB7335}"/>
              </a:ext>
            </a:extLst>
          </p:cNvPr>
          <p:cNvSpPr/>
          <p:nvPr/>
        </p:nvSpPr>
        <p:spPr>
          <a:xfrm>
            <a:off x="3991962" y="3679770"/>
            <a:ext cx="1699846" cy="492369"/>
          </a:xfrm>
          <a:prstGeom prst="rect">
            <a:avLst/>
          </a:prstGeom>
          <a:solidFill>
            <a:schemeClr val="bg1">
              <a:lumMod val="95000"/>
            </a:schemeClr>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n>
                  <a:solidFill>
                    <a:schemeClr val="tx1"/>
                  </a:solidFill>
                </a:ln>
                <a:solidFill>
                  <a:schemeClr val="tx1"/>
                </a:solidFill>
              </a:rPr>
              <a:t>文本采集</a:t>
            </a:r>
          </a:p>
        </p:txBody>
      </p:sp>
      <p:sp>
        <p:nvSpPr>
          <p:cNvPr id="8" name="矩形 7">
            <a:extLst>
              <a:ext uri="{FF2B5EF4-FFF2-40B4-BE49-F238E27FC236}">
                <a16:creationId xmlns:a16="http://schemas.microsoft.com/office/drawing/2014/main" id="{D6B7AC36-3FBD-43A0-9C42-F3ADDD454605}"/>
              </a:ext>
            </a:extLst>
          </p:cNvPr>
          <p:cNvSpPr/>
          <p:nvPr/>
        </p:nvSpPr>
        <p:spPr>
          <a:xfrm>
            <a:off x="6395194" y="3703216"/>
            <a:ext cx="1699846" cy="492369"/>
          </a:xfrm>
          <a:prstGeom prst="rect">
            <a:avLst/>
          </a:prstGeom>
          <a:solidFill>
            <a:srgbClr val="FFC000"/>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n>
                  <a:solidFill>
                    <a:schemeClr val="tx1"/>
                  </a:solidFill>
                </a:ln>
                <a:solidFill>
                  <a:schemeClr val="tx1"/>
                </a:solidFill>
              </a:rPr>
              <a:t>索引创建</a:t>
            </a:r>
          </a:p>
        </p:txBody>
      </p:sp>
      <p:sp>
        <p:nvSpPr>
          <p:cNvPr id="9" name="矩形 8">
            <a:extLst>
              <a:ext uri="{FF2B5EF4-FFF2-40B4-BE49-F238E27FC236}">
                <a16:creationId xmlns:a16="http://schemas.microsoft.com/office/drawing/2014/main" id="{2BB56FE1-471C-4BD2-90EE-7B7ABE434C0F}"/>
              </a:ext>
            </a:extLst>
          </p:cNvPr>
          <p:cNvSpPr/>
          <p:nvPr/>
        </p:nvSpPr>
        <p:spPr>
          <a:xfrm>
            <a:off x="5222885" y="4852078"/>
            <a:ext cx="1699846" cy="492369"/>
          </a:xfrm>
          <a:prstGeom prst="rect">
            <a:avLst/>
          </a:prstGeom>
          <a:solidFill>
            <a:schemeClr val="bg1">
              <a:lumMod val="95000"/>
            </a:schemeClr>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n>
                  <a:solidFill>
                    <a:schemeClr val="tx1"/>
                  </a:solidFill>
                </a:ln>
                <a:solidFill>
                  <a:schemeClr val="tx1"/>
                </a:solidFill>
              </a:rPr>
              <a:t>文本转换</a:t>
            </a:r>
          </a:p>
        </p:txBody>
      </p:sp>
      <p:sp>
        <p:nvSpPr>
          <p:cNvPr id="10" name="右箭头 10">
            <a:extLst>
              <a:ext uri="{FF2B5EF4-FFF2-40B4-BE49-F238E27FC236}">
                <a16:creationId xmlns:a16="http://schemas.microsoft.com/office/drawing/2014/main" id="{C76E10E7-6088-47B1-ABD9-F1C37A7BDED5}"/>
              </a:ext>
            </a:extLst>
          </p:cNvPr>
          <p:cNvSpPr/>
          <p:nvPr/>
        </p:nvSpPr>
        <p:spPr>
          <a:xfrm rot="2599579">
            <a:off x="4744958" y="4434992"/>
            <a:ext cx="831164" cy="152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1">
            <a:extLst>
              <a:ext uri="{FF2B5EF4-FFF2-40B4-BE49-F238E27FC236}">
                <a16:creationId xmlns:a16="http://schemas.microsoft.com/office/drawing/2014/main" id="{4AE25CAE-3A03-4319-97F2-8C4AFE97906D}"/>
              </a:ext>
            </a:extLst>
          </p:cNvPr>
          <p:cNvSpPr/>
          <p:nvPr/>
        </p:nvSpPr>
        <p:spPr>
          <a:xfrm rot="19415868">
            <a:off x="6433080" y="4481884"/>
            <a:ext cx="831164" cy="152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右箭头 12">
            <a:extLst>
              <a:ext uri="{FF2B5EF4-FFF2-40B4-BE49-F238E27FC236}">
                <a16:creationId xmlns:a16="http://schemas.microsoft.com/office/drawing/2014/main" id="{D5E9AF73-0D0C-495F-8E0E-5E5C7206C2E3}"/>
              </a:ext>
            </a:extLst>
          </p:cNvPr>
          <p:cNvSpPr/>
          <p:nvPr/>
        </p:nvSpPr>
        <p:spPr>
          <a:xfrm>
            <a:off x="8095039" y="3855616"/>
            <a:ext cx="668216" cy="152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流程图: 磁盘 12">
            <a:extLst>
              <a:ext uri="{FF2B5EF4-FFF2-40B4-BE49-F238E27FC236}">
                <a16:creationId xmlns:a16="http://schemas.microsoft.com/office/drawing/2014/main" id="{ED8EF239-2E7F-413A-B8E2-185B595711DC}"/>
              </a:ext>
            </a:extLst>
          </p:cNvPr>
          <p:cNvSpPr/>
          <p:nvPr/>
        </p:nvSpPr>
        <p:spPr>
          <a:xfrm>
            <a:off x="5281499" y="1862695"/>
            <a:ext cx="949569" cy="1160584"/>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4">
            <a:extLst>
              <a:ext uri="{FF2B5EF4-FFF2-40B4-BE49-F238E27FC236}">
                <a16:creationId xmlns:a16="http://schemas.microsoft.com/office/drawing/2014/main" id="{B1E703F1-C96E-4F4D-B9BF-1EB11AE8EBA6}"/>
              </a:ext>
            </a:extLst>
          </p:cNvPr>
          <p:cNvSpPr txBox="1"/>
          <p:nvPr/>
        </p:nvSpPr>
        <p:spPr>
          <a:xfrm>
            <a:off x="6488978" y="2366790"/>
            <a:ext cx="1346844" cy="369332"/>
          </a:xfrm>
          <a:prstGeom prst="rect">
            <a:avLst/>
          </a:prstGeom>
          <a:noFill/>
        </p:spPr>
        <p:txBody>
          <a:bodyPr wrap="none" rtlCol="0">
            <a:spAutoFit/>
          </a:bodyPr>
          <a:lstStyle/>
          <a:p>
            <a:r>
              <a:rPr lang="zh-CN" altLang="en-US" b="1" dirty="0"/>
              <a:t>文档数据库</a:t>
            </a:r>
          </a:p>
        </p:txBody>
      </p:sp>
      <p:sp>
        <p:nvSpPr>
          <p:cNvPr id="15" name="右箭头 15">
            <a:extLst>
              <a:ext uri="{FF2B5EF4-FFF2-40B4-BE49-F238E27FC236}">
                <a16:creationId xmlns:a16="http://schemas.microsoft.com/office/drawing/2014/main" id="{F308B861-A5DB-4E1B-9151-7B102274A71C}"/>
              </a:ext>
            </a:extLst>
          </p:cNvPr>
          <p:cNvSpPr/>
          <p:nvPr/>
        </p:nvSpPr>
        <p:spPr>
          <a:xfrm rot="19415868">
            <a:off x="4651173" y="3274408"/>
            <a:ext cx="831164" cy="152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流程图: 磁盘 15">
            <a:extLst>
              <a:ext uri="{FF2B5EF4-FFF2-40B4-BE49-F238E27FC236}">
                <a16:creationId xmlns:a16="http://schemas.microsoft.com/office/drawing/2014/main" id="{4CFACF19-A888-4A2A-8B0D-EB891C8586D1}"/>
              </a:ext>
            </a:extLst>
          </p:cNvPr>
          <p:cNvSpPr/>
          <p:nvPr/>
        </p:nvSpPr>
        <p:spPr>
          <a:xfrm>
            <a:off x="8845314" y="3304634"/>
            <a:ext cx="949569" cy="1160584"/>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7">
            <a:extLst>
              <a:ext uri="{FF2B5EF4-FFF2-40B4-BE49-F238E27FC236}">
                <a16:creationId xmlns:a16="http://schemas.microsoft.com/office/drawing/2014/main" id="{7FB634C9-566C-4B8C-A727-17FBD65880BD}"/>
              </a:ext>
            </a:extLst>
          </p:cNvPr>
          <p:cNvSpPr txBox="1"/>
          <p:nvPr/>
        </p:nvSpPr>
        <p:spPr>
          <a:xfrm>
            <a:off x="9044609" y="4652790"/>
            <a:ext cx="649537" cy="369332"/>
          </a:xfrm>
          <a:prstGeom prst="rect">
            <a:avLst/>
          </a:prstGeom>
          <a:noFill/>
        </p:spPr>
        <p:txBody>
          <a:bodyPr wrap="none" rtlCol="0">
            <a:spAutoFit/>
          </a:bodyPr>
          <a:lstStyle/>
          <a:p>
            <a:r>
              <a:rPr lang="zh-CN" altLang="en-US" b="1" dirty="0"/>
              <a:t>索引</a:t>
            </a:r>
          </a:p>
        </p:txBody>
      </p:sp>
    </p:spTree>
    <p:extLst>
      <p:ext uri="{BB962C8B-B14F-4D97-AF65-F5344CB8AC3E}">
        <p14:creationId xmlns:p14="http://schemas.microsoft.com/office/powerpoint/2010/main" val="37278230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主要内容</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539961"/>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1.</a:t>
            </a:r>
            <a:r>
              <a:rPr lang="zh-CN" altLang="en-US" sz="2800" b="1" dirty="0">
                <a:solidFill>
                  <a:schemeClr val="accent6">
                    <a:lumMod val="75000"/>
                  </a:schemeClr>
                </a:solidFill>
                <a:latin typeface="Trebuchet MS" panose="020B0603020202020204" pitchFamily="34" charset="0"/>
              </a:rPr>
              <a:t>索引</a:t>
            </a:r>
          </a:p>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2.</a:t>
            </a:r>
            <a:r>
              <a:rPr lang="zh-CN" altLang="en-US" sz="2800" b="1" dirty="0">
                <a:solidFill>
                  <a:schemeClr val="accent6">
                    <a:lumMod val="75000"/>
                  </a:schemeClr>
                </a:solidFill>
                <a:latin typeface="Trebuchet MS" panose="020B0603020202020204" pitchFamily="34" charset="0"/>
              </a:rPr>
              <a:t>排序模型</a:t>
            </a:r>
          </a:p>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3.</a:t>
            </a:r>
            <a:r>
              <a:rPr lang="zh-CN" altLang="en-US" sz="2800" b="1" dirty="0">
                <a:solidFill>
                  <a:schemeClr val="accent6">
                    <a:lumMod val="75000"/>
                  </a:schemeClr>
                </a:solidFill>
                <a:latin typeface="Trebuchet MS" panose="020B0603020202020204" pitchFamily="34" charset="0"/>
              </a:rPr>
              <a:t>倒排索引</a:t>
            </a:r>
          </a:p>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4.</a:t>
            </a:r>
            <a:r>
              <a:rPr lang="zh-CN" altLang="en-US" sz="2800" b="1" dirty="0">
                <a:solidFill>
                  <a:schemeClr val="accent6">
                    <a:lumMod val="75000"/>
                  </a:schemeClr>
                </a:solidFill>
                <a:latin typeface="Trebuchet MS" panose="020B0603020202020204" pitchFamily="34" charset="0"/>
              </a:rPr>
              <a:t>压缩</a:t>
            </a:r>
          </a:p>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5.</a:t>
            </a:r>
            <a:r>
              <a:rPr lang="zh-CN" altLang="en-US" sz="2800" b="1" dirty="0">
                <a:solidFill>
                  <a:schemeClr val="accent6">
                    <a:lumMod val="75000"/>
                  </a:schemeClr>
                </a:solidFill>
                <a:latin typeface="Trebuchet MS" panose="020B0603020202020204" pitchFamily="34" charset="0"/>
              </a:rPr>
              <a:t>辅助结构</a:t>
            </a:r>
          </a:p>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6.</a:t>
            </a:r>
            <a:r>
              <a:rPr lang="zh-CN" altLang="en-US" sz="2800" b="1" dirty="0">
                <a:solidFill>
                  <a:schemeClr val="accent6">
                    <a:lumMod val="75000"/>
                  </a:schemeClr>
                </a:solidFill>
                <a:latin typeface="Trebuchet MS" panose="020B0603020202020204" pitchFamily="34" charset="0"/>
              </a:rPr>
              <a:t>索引构建</a:t>
            </a:r>
          </a:p>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7.</a:t>
            </a:r>
            <a:r>
              <a:rPr lang="zh-CN" altLang="en-US" sz="2800" b="1" dirty="0">
                <a:solidFill>
                  <a:schemeClr val="accent6">
                    <a:lumMod val="75000"/>
                  </a:schemeClr>
                </a:solidFill>
                <a:latin typeface="Trebuchet MS" panose="020B0603020202020204" pitchFamily="34" charset="0"/>
              </a:rPr>
              <a:t>查询处理</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第五章 基于索引的相关排序</a:t>
            </a:r>
          </a:p>
        </p:txBody>
      </p:sp>
    </p:spTree>
    <p:extLst>
      <p:ext uri="{BB962C8B-B14F-4D97-AF65-F5344CB8AC3E}">
        <p14:creationId xmlns:p14="http://schemas.microsoft.com/office/powerpoint/2010/main" val="2084994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309017"/>
          </a:xfrm>
          <a:prstGeom prst="rect">
            <a:avLst/>
          </a:prstGeom>
          <a:noFill/>
        </p:spPr>
        <p:txBody>
          <a:bodyPr wrap="square">
            <a:spAutoFit/>
          </a:bodyPr>
          <a:lstStyle/>
          <a:p>
            <a:pPr marL="914400" lvl="1" indent="-457200">
              <a:lnSpc>
                <a:spcPct val="138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索引是为了提高检索速度而专门设计的数据结构</a:t>
            </a:r>
          </a:p>
          <a:p>
            <a:pPr marL="1371600" lvl="2" indent="-457200">
              <a:lnSpc>
                <a:spcPct val="138000"/>
              </a:lnSpc>
              <a:buFont typeface="Wingdings" panose="05000000000000000000" pitchFamily="2" charset="2"/>
              <a:buChar char="ü"/>
            </a:pPr>
            <a:r>
              <a:rPr lang="zh-CN" altLang="en-US" sz="2400" b="1" dirty="0">
                <a:solidFill>
                  <a:srgbClr val="0E5A8B"/>
                </a:solidFill>
                <a:latin typeface="Trebuchet MS" panose="020B0603020202020204" pitchFamily="34" charset="0"/>
              </a:rPr>
              <a:t>存储有助于最小化检索处理时间的一切所需</a:t>
            </a:r>
          </a:p>
          <a:p>
            <a:pPr marL="914400" lvl="1" indent="-457200">
              <a:lnSpc>
                <a:spcPct val="138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 文本搜索有自己的特征，需要专门的数据结构</a:t>
            </a:r>
          </a:p>
          <a:p>
            <a:pPr marL="1371600" lvl="2" indent="-457200">
              <a:lnSpc>
                <a:spcPct val="138000"/>
              </a:lnSpc>
              <a:buFont typeface="Wingdings" panose="05000000000000000000" pitchFamily="2" charset="2"/>
              <a:buChar char="ü"/>
            </a:pPr>
            <a:r>
              <a:rPr lang="zh-CN" altLang="en-US" sz="2400" b="1" dirty="0">
                <a:solidFill>
                  <a:srgbClr val="0E5A8B"/>
                </a:solidFill>
                <a:latin typeface="Trebuchet MS" panose="020B0603020202020204" pitchFamily="34" charset="0"/>
              </a:rPr>
              <a:t>构建文档本身的特征、查询词二者之间的某种关系，作为排序结果的依据</a:t>
            </a:r>
          </a:p>
          <a:p>
            <a:pPr marL="914400" lvl="1" indent="-457200">
              <a:lnSpc>
                <a:spcPct val="138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正排索引与倒排索引</a:t>
            </a:r>
          </a:p>
          <a:p>
            <a:pPr marL="1371600" lvl="2" indent="-457200">
              <a:lnSpc>
                <a:spcPct val="138000"/>
              </a:lnSpc>
              <a:buFont typeface="Wingdings" panose="05000000000000000000" pitchFamily="2" charset="2"/>
              <a:buChar char="ü"/>
            </a:pPr>
            <a:r>
              <a:rPr lang="zh-CN" altLang="en-US" sz="2400" b="1" dirty="0">
                <a:solidFill>
                  <a:srgbClr val="0E5A8B"/>
                </a:solidFill>
                <a:latin typeface="Trebuchet MS" panose="020B0603020202020204" pitchFamily="34" charset="0"/>
              </a:rPr>
              <a:t>正排索引</a:t>
            </a:r>
          </a:p>
          <a:p>
            <a:pPr marL="1828800" lvl="3" indent="-457200">
              <a:lnSpc>
                <a:spcPct val="138000"/>
              </a:lnSpc>
              <a:buFont typeface="Wingdings" panose="05000000000000000000" pitchFamily="2" charset="2"/>
              <a:buChar char="Ø"/>
            </a:pPr>
            <a:r>
              <a:rPr lang="zh-CN" altLang="en-US" sz="2200" b="1" dirty="0">
                <a:solidFill>
                  <a:srgbClr val="0D38F1"/>
                </a:solidFill>
                <a:latin typeface="Trebuchet MS" panose="020B0603020202020204" pitchFamily="34" charset="0"/>
              </a:rPr>
              <a:t>文档到词</a:t>
            </a:r>
          </a:p>
          <a:p>
            <a:pPr marL="1371600" lvl="2" indent="-457200">
              <a:lnSpc>
                <a:spcPct val="138000"/>
              </a:lnSpc>
              <a:buFont typeface="Wingdings" panose="05000000000000000000" pitchFamily="2" charset="2"/>
              <a:buChar char="ü"/>
            </a:pPr>
            <a:r>
              <a:rPr lang="zh-CN" altLang="en-US" sz="2400" b="1" dirty="0">
                <a:solidFill>
                  <a:srgbClr val="0E5A8B"/>
                </a:solidFill>
                <a:latin typeface="Trebuchet MS" panose="020B0603020202020204" pitchFamily="34" charset="0"/>
              </a:rPr>
              <a:t>倒排索引</a:t>
            </a:r>
          </a:p>
          <a:p>
            <a:pPr marL="1828800" lvl="3" indent="-457200">
              <a:lnSpc>
                <a:spcPct val="138000"/>
              </a:lnSpc>
              <a:buFont typeface="Wingdings" panose="05000000000000000000" pitchFamily="2" charset="2"/>
              <a:buChar char="Ø"/>
            </a:pPr>
            <a:r>
              <a:rPr lang="zh-CN" altLang="en-US" sz="2200" b="1" dirty="0">
                <a:solidFill>
                  <a:srgbClr val="0D38F1"/>
                </a:solidFill>
                <a:latin typeface="Trebuchet MS" panose="020B0603020202020204" pitchFamily="34" charset="0"/>
              </a:rPr>
              <a:t>词</a:t>
            </a:r>
            <a:r>
              <a:rPr lang="zh-CN" altLang="en-US" sz="2200" b="1">
                <a:solidFill>
                  <a:srgbClr val="0D38F1"/>
                </a:solidFill>
                <a:latin typeface="Trebuchet MS" panose="020B0603020202020204" pitchFamily="34" charset="0"/>
              </a:rPr>
              <a:t>到文档</a:t>
            </a:r>
            <a:endParaRPr lang="en-US" altLang="zh-CN"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索引</a:t>
            </a:r>
          </a:p>
        </p:txBody>
      </p:sp>
    </p:spTree>
    <p:extLst>
      <p:ext uri="{BB962C8B-B14F-4D97-AF65-F5344CB8AC3E}">
        <p14:creationId xmlns:p14="http://schemas.microsoft.com/office/powerpoint/2010/main" val="3219644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1305870"/>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一种检索排序框架，体现文本检索处理方式的核心思想</a:t>
            </a:r>
            <a:endParaRPr lang="zh-CN" altLang="en-US" sz="2200" b="1" dirty="0">
              <a:solidFill>
                <a:srgbClr val="0D38F1"/>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排序模型</a:t>
            </a:r>
          </a:p>
        </p:txBody>
      </p:sp>
      <p:pic>
        <p:nvPicPr>
          <p:cNvPr id="8" name="Picture 2">
            <a:extLst>
              <a:ext uri="{FF2B5EF4-FFF2-40B4-BE49-F238E27FC236}">
                <a16:creationId xmlns:a16="http://schemas.microsoft.com/office/drawing/2014/main" id="{27515B0C-86C1-40C9-88C5-00F280C90D2F}"/>
              </a:ext>
            </a:extLst>
          </p:cNvPr>
          <p:cNvPicPr>
            <a:picLocks noChangeAspect="1" noChangeArrowheads="1"/>
          </p:cNvPicPr>
          <p:nvPr/>
        </p:nvPicPr>
        <p:blipFill>
          <a:blip r:embed="rId2"/>
          <a:srcRect/>
          <a:stretch>
            <a:fillRect/>
          </a:stretch>
        </p:blipFill>
        <p:spPr bwMode="auto">
          <a:xfrm>
            <a:off x="1722866" y="2270761"/>
            <a:ext cx="8401050" cy="3263900"/>
          </a:xfrm>
          <a:prstGeom prst="rect">
            <a:avLst/>
          </a:prstGeom>
          <a:noFill/>
          <a:ln w="9525">
            <a:noFill/>
            <a:miter lim="800000"/>
            <a:headEnd/>
            <a:tailEnd/>
          </a:ln>
          <a:effectLst/>
        </p:spPr>
      </p:pic>
    </p:spTree>
    <p:extLst>
      <p:ext uri="{BB962C8B-B14F-4D97-AF65-F5344CB8AC3E}">
        <p14:creationId xmlns:p14="http://schemas.microsoft.com/office/powerpoint/2010/main" val="4428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1688539"/>
          </a:xfrm>
          <a:prstGeom prst="rect">
            <a:avLst/>
          </a:prstGeom>
          <a:noFill/>
        </p:spPr>
        <p:txBody>
          <a:bodyPr wrap="square">
            <a:spAutoFit/>
          </a:bodyPr>
          <a:lstStyle/>
          <a:p>
            <a:pPr marL="1371600" lvl="2" indent="-457200">
              <a:lnSpc>
                <a:spcPct val="150000"/>
              </a:lnSpc>
              <a:buFont typeface="Wingdings" panose="05000000000000000000" pitchFamily="2" charset="2"/>
              <a:buChar char="ü"/>
            </a:pP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endParaRPr lang="en-US" altLang="zh-CN" sz="2400" b="1" dirty="0">
              <a:solidFill>
                <a:srgbClr val="0E5A8B"/>
              </a:solidFill>
              <a:latin typeface="Trebuchet MS" panose="020B0603020202020204" pitchFamily="34" charset="0"/>
            </a:endParaRPr>
          </a:p>
          <a:p>
            <a:pPr lvl="2">
              <a:lnSpc>
                <a:spcPct val="150000"/>
              </a:lnSpc>
            </a:pPr>
            <a:r>
              <a:rPr lang="en-US" altLang="zh-CN" sz="2400" b="1" dirty="0">
                <a:solidFill>
                  <a:srgbClr val="0E5A8B"/>
                </a:solidFill>
                <a:latin typeface="Trebuchet MS" panose="020B0603020202020204" pitchFamily="34" charset="0"/>
              </a:rPr>
              <a:t>         fi </a:t>
            </a:r>
            <a:r>
              <a:rPr lang="zh-CN" altLang="en-US" sz="2400" b="1" dirty="0">
                <a:solidFill>
                  <a:srgbClr val="0E5A8B"/>
                </a:solidFill>
                <a:latin typeface="Trebuchet MS" panose="020B0603020202020204" pitchFamily="34" charset="0"/>
              </a:rPr>
              <a:t>文档特征函数、 </a:t>
            </a:r>
            <a:r>
              <a:rPr lang="en-US" altLang="zh-CN" sz="2400" b="1" dirty="0" err="1">
                <a:solidFill>
                  <a:srgbClr val="0E5A8B"/>
                </a:solidFill>
                <a:latin typeface="Trebuchet MS" panose="020B0603020202020204" pitchFamily="34" charset="0"/>
              </a:rPr>
              <a:t>gi</a:t>
            </a:r>
            <a:r>
              <a:rPr lang="en-US" altLang="zh-CN" sz="2400" b="1" dirty="0">
                <a:solidFill>
                  <a:srgbClr val="0E5A8B"/>
                </a:solidFill>
                <a:latin typeface="Trebuchet MS" panose="020B0603020202020204" pitchFamily="34" charset="0"/>
              </a:rPr>
              <a:t> </a:t>
            </a:r>
            <a:r>
              <a:rPr lang="zh-CN" altLang="en-US" sz="2400" b="1" dirty="0">
                <a:solidFill>
                  <a:srgbClr val="0E5A8B"/>
                </a:solidFill>
                <a:latin typeface="Trebuchet MS" panose="020B0603020202020204" pitchFamily="34" charset="0"/>
              </a:rPr>
              <a:t>查询相似特征函数</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排序函数</a:t>
            </a:r>
          </a:p>
        </p:txBody>
      </p:sp>
      <p:pic>
        <p:nvPicPr>
          <p:cNvPr id="8" name="Picture 2">
            <a:extLst>
              <a:ext uri="{FF2B5EF4-FFF2-40B4-BE49-F238E27FC236}">
                <a16:creationId xmlns:a16="http://schemas.microsoft.com/office/drawing/2014/main" id="{C1A330AF-1716-40E6-8720-551C8C41C57B}"/>
              </a:ext>
            </a:extLst>
          </p:cNvPr>
          <p:cNvPicPr>
            <a:picLocks noChangeAspect="1" noChangeArrowheads="1"/>
          </p:cNvPicPr>
          <p:nvPr/>
        </p:nvPicPr>
        <p:blipFill>
          <a:blip r:embed="rId2"/>
          <a:srcRect/>
          <a:stretch>
            <a:fillRect/>
          </a:stretch>
        </p:blipFill>
        <p:spPr bwMode="auto">
          <a:xfrm>
            <a:off x="3429000" y="1415437"/>
            <a:ext cx="4657725" cy="885825"/>
          </a:xfrm>
          <a:prstGeom prst="rect">
            <a:avLst/>
          </a:prstGeom>
          <a:noFill/>
          <a:ln w="9525">
            <a:noFill/>
            <a:miter lim="800000"/>
            <a:headEnd/>
            <a:tailEnd/>
          </a:ln>
          <a:effectLst/>
        </p:spPr>
      </p:pic>
      <p:pic>
        <p:nvPicPr>
          <p:cNvPr id="9" name="Picture 3">
            <a:extLst>
              <a:ext uri="{FF2B5EF4-FFF2-40B4-BE49-F238E27FC236}">
                <a16:creationId xmlns:a16="http://schemas.microsoft.com/office/drawing/2014/main" id="{30EA445B-14CC-423E-B06C-493A0FC433DB}"/>
              </a:ext>
            </a:extLst>
          </p:cNvPr>
          <p:cNvPicPr>
            <a:picLocks noChangeAspect="1" noChangeArrowheads="1"/>
          </p:cNvPicPr>
          <p:nvPr/>
        </p:nvPicPr>
        <p:blipFill>
          <a:blip r:embed="rId3"/>
          <a:srcRect/>
          <a:stretch>
            <a:fillRect/>
          </a:stretch>
        </p:blipFill>
        <p:spPr bwMode="auto">
          <a:xfrm>
            <a:off x="1657333" y="2895806"/>
            <a:ext cx="8201058" cy="3877876"/>
          </a:xfrm>
          <a:prstGeom prst="rect">
            <a:avLst/>
          </a:prstGeom>
          <a:noFill/>
          <a:ln w="9525">
            <a:noFill/>
            <a:miter lim="800000"/>
            <a:headEnd/>
            <a:tailEnd/>
          </a:ln>
          <a:effectLst/>
        </p:spPr>
      </p:pic>
    </p:spTree>
    <p:extLst>
      <p:ext uri="{BB962C8B-B14F-4D97-AF65-F5344CB8AC3E}">
        <p14:creationId xmlns:p14="http://schemas.microsoft.com/office/powerpoint/2010/main" val="34960671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7</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3996863"/>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每条索引项与特定的倒排列表关联</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倒排列表包含文档列表、词（索引项）在文档中出现的次数、位置等信息</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列表中的每个项成为</a:t>
            </a:r>
            <a:r>
              <a:rPr lang="en-US" altLang="zh-CN" sz="2400" b="1" dirty="0">
                <a:solidFill>
                  <a:srgbClr val="0E5A8B"/>
                </a:solidFill>
                <a:latin typeface="Trebuchet MS" panose="020B0603020202020204" pitchFamily="34" charset="0"/>
              </a:rPr>
              <a:t>posting</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Posting</a:t>
            </a:r>
            <a:r>
              <a:rPr lang="zh-CN" altLang="en-US" sz="2400" b="1" dirty="0">
                <a:solidFill>
                  <a:srgbClr val="0E5A8B"/>
                </a:solidFill>
                <a:latin typeface="Trebuchet MS" panose="020B0603020202020204" pitchFamily="34" charset="0"/>
              </a:rPr>
              <a:t>中指向文档或特定位置部分数据成为指针</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每个文档赋予一个唯一编号</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列表以文档编号排序</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倒排索引</a:t>
            </a:r>
          </a:p>
        </p:txBody>
      </p:sp>
    </p:spTree>
    <p:extLst>
      <p:ext uri="{BB962C8B-B14F-4D97-AF65-F5344CB8AC3E}">
        <p14:creationId xmlns:p14="http://schemas.microsoft.com/office/powerpoint/2010/main" val="19757586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AAB54A3-C3DB-4281-AFA9-7DB522C127E2}"/>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8</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794315DC-BCE6-44FC-B9C3-4B219EE35ED4}"/>
              </a:ext>
            </a:extLst>
          </p:cNvPr>
          <p:cNvSpPr>
            <a:spLocks noGrp="1"/>
          </p:cNvSpPr>
          <p:nvPr>
            <p:ph type="title"/>
          </p:nvPr>
        </p:nvSpPr>
        <p:spPr/>
        <p:txBody>
          <a:bodyPr/>
          <a:lstStyle/>
          <a:p>
            <a:r>
              <a:rPr lang="zh-CN" altLang="en-US" dirty="0"/>
              <a:t>倒排索引</a:t>
            </a:r>
          </a:p>
        </p:txBody>
      </p:sp>
      <p:sp>
        <p:nvSpPr>
          <p:cNvPr id="4" name="文本占位符 3">
            <a:extLst>
              <a:ext uri="{FF2B5EF4-FFF2-40B4-BE49-F238E27FC236}">
                <a16:creationId xmlns:a16="http://schemas.microsoft.com/office/drawing/2014/main" id="{403C1D37-5425-4C6D-859E-952B79A7C963}"/>
              </a:ext>
            </a:extLst>
          </p:cNvPr>
          <p:cNvSpPr>
            <a:spLocks noGrp="1"/>
          </p:cNvSpPr>
          <p:nvPr>
            <p:ph type="body" sz="half" idx="2"/>
          </p:nvPr>
        </p:nvSpPr>
        <p:spPr/>
        <p:txBody>
          <a:bodyPr/>
          <a:lstStyle/>
          <a:p>
            <a:r>
              <a:rPr lang="zh-CN" altLang="en-US" dirty="0"/>
              <a:t>文档</a:t>
            </a:r>
          </a:p>
        </p:txBody>
      </p:sp>
      <p:pic>
        <p:nvPicPr>
          <p:cNvPr id="5" name="Picture 2">
            <a:extLst>
              <a:ext uri="{FF2B5EF4-FFF2-40B4-BE49-F238E27FC236}">
                <a16:creationId xmlns:a16="http://schemas.microsoft.com/office/drawing/2014/main" id="{A4A5DED1-6AFF-4337-A6D2-0F8608EAAE25}"/>
              </a:ext>
            </a:extLst>
          </p:cNvPr>
          <p:cNvPicPr>
            <a:picLocks noChangeAspect="1" noChangeArrowheads="1"/>
          </p:cNvPicPr>
          <p:nvPr/>
        </p:nvPicPr>
        <p:blipFill>
          <a:blip r:embed="rId2"/>
          <a:srcRect/>
          <a:stretch>
            <a:fillRect/>
          </a:stretch>
        </p:blipFill>
        <p:spPr bwMode="auto">
          <a:xfrm>
            <a:off x="1777510" y="1534099"/>
            <a:ext cx="8783203" cy="3980876"/>
          </a:xfrm>
          <a:prstGeom prst="rect">
            <a:avLst/>
          </a:prstGeom>
          <a:noFill/>
          <a:ln w="9525">
            <a:noFill/>
            <a:miter lim="800000"/>
            <a:headEnd/>
            <a:tailEnd/>
          </a:ln>
          <a:effectLst/>
        </p:spPr>
      </p:pic>
    </p:spTree>
    <p:extLst>
      <p:ext uri="{BB962C8B-B14F-4D97-AF65-F5344CB8AC3E}">
        <p14:creationId xmlns:p14="http://schemas.microsoft.com/office/powerpoint/2010/main" val="35902955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9</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1224822"/>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只记录文档编号</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tropical fish</a:t>
            </a:r>
            <a:endParaRPr lang="zh-CN" altLang="en-US" sz="24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倒排索引一</a:t>
            </a:r>
          </a:p>
        </p:txBody>
      </p:sp>
      <p:pic>
        <p:nvPicPr>
          <p:cNvPr id="8" name="Picture 2">
            <a:extLst>
              <a:ext uri="{FF2B5EF4-FFF2-40B4-BE49-F238E27FC236}">
                <a16:creationId xmlns:a16="http://schemas.microsoft.com/office/drawing/2014/main" id="{591A04EE-DDD3-4E89-9EE6-3576EF233D6B}"/>
              </a:ext>
            </a:extLst>
          </p:cNvPr>
          <p:cNvPicPr>
            <a:picLocks noChangeAspect="1" noChangeArrowheads="1"/>
          </p:cNvPicPr>
          <p:nvPr/>
        </p:nvPicPr>
        <p:blipFill>
          <a:blip r:embed="rId2"/>
          <a:srcRect/>
          <a:stretch>
            <a:fillRect/>
          </a:stretch>
        </p:blipFill>
        <p:spPr bwMode="auto">
          <a:xfrm>
            <a:off x="4348189" y="45868"/>
            <a:ext cx="4700837" cy="6766264"/>
          </a:xfrm>
          <a:prstGeom prst="rect">
            <a:avLst/>
          </a:prstGeom>
          <a:noFill/>
          <a:ln w="9525">
            <a:noFill/>
            <a:miter lim="800000"/>
            <a:headEnd/>
            <a:tailEnd/>
          </a:ln>
          <a:effectLst/>
        </p:spPr>
      </p:pic>
    </p:spTree>
    <p:extLst>
      <p:ext uri="{BB962C8B-B14F-4D97-AF65-F5344CB8AC3E}">
        <p14:creationId xmlns:p14="http://schemas.microsoft.com/office/powerpoint/2010/main" val="2191578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10</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1224822"/>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增加计数</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tropical fish</a:t>
            </a:r>
            <a:endParaRPr lang="zh-CN" altLang="en-US" sz="24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倒排索引二</a:t>
            </a:r>
          </a:p>
        </p:txBody>
      </p:sp>
      <p:pic>
        <p:nvPicPr>
          <p:cNvPr id="9" name="Picture 2">
            <a:extLst>
              <a:ext uri="{FF2B5EF4-FFF2-40B4-BE49-F238E27FC236}">
                <a16:creationId xmlns:a16="http://schemas.microsoft.com/office/drawing/2014/main" id="{8DC805C6-D390-41B6-9E32-214890339677}"/>
              </a:ext>
            </a:extLst>
          </p:cNvPr>
          <p:cNvPicPr>
            <a:picLocks noChangeAspect="1" noChangeArrowheads="1"/>
          </p:cNvPicPr>
          <p:nvPr/>
        </p:nvPicPr>
        <p:blipFill>
          <a:blip r:embed="rId2"/>
          <a:srcRect/>
          <a:stretch>
            <a:fillRect/>
          </a:stretch>
        </p:blipFill>
        <p:spPr bwMode="auto">
          <a:xfrm>
            <a:off x="3745035" y="178588"/>
            <a:ext cx="5676900" cy="6496050"/>
          </a:xfrm>
          <a:prstGeom prst="rect">
            <a:avLst/>
          </a:prstGeom>
          <a:noFill/>
          <a:ln w="9525">
            <a:noFill/>
            <a:miter lim="800000"/>
            <a:headEnd/>
            <a:tailEnd/>
          </a:ln>
          <a:effectLst/>
        </p:spPr>
      </p:pic>
    </p:spTree>
    <p:extLst>
      <p:ext uri="{BB962C8B-B14F-4D97-AF65-F5344CB8AC3E}">
        <p14:creationId xmlns:p14="http://schemas.microsoft.com/office/powerpoint/2010/main" val="39786836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AAB54A3-C3DB-4281-AFA9-7DB522C127E2}"/>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11</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794315DC-BCE6-44FC-B9C3-4B219EE35ED4}"/>
              </a:ext>
            </a:extLst>
          </p:cNvPr>
          <p:cNvSpPr>
            <a:spLocks noGrp="1"/>
          </p:cNvSpPr>
          <p:nvPr>
            <p:ph type="title"/>
          </p:nvPr>
        </p:nvSpPr>
        <p:spPr/>
        <p:txBody>
          <a:bodyPr/>
          <a:lstStyle/>
          <a:p>
            <a:endParaRPr lang="zh-CN" altLang="en-US"/>
          </a:p>
        </p:txBody>
      </p:sp>
      <p:sp>
        <p:nvSpPr>
          <p:cNvPr id="4" name="文本占位符 3">
            <a:extLst>
              <a:ext uri="{FF2B5EF4-FFF2-40B4-BE49-F238E27FC236}">
                <a16:creationId xmlns:a16="http://schemas.microsoft.com/office/drawing/2014/main" id="{403C1D37-5425-4C6D-859E-952B79A7C963}"/>
              </a:ext>
            </a:extLst>
          </p:cNvPr>
          <p:cNvSpPr>
            <a:spLocks noGrp="1"/>
          </p:cNvSpPr>
          <p:nvPr>
            <p:ph type="body" sz="half" idx="2"/>
          </p:nvPr>
        </p:nvSpPr>
        <p:spPr/>
        <p:txBody>
          <a:bodyPr/>
          <a:lstStyle/>
          <a:p>
            <a:endParaRPr lang="zh-CN" altLang="en-US"/>
          </a:p>
        </p:txBody>
      </p:sp>
      <p:sp>
        <p:nvSpPr>
          <p:cNvPr id="5" name="内容占位符 2">
            <a:extLst>
              <a:ext uri="{FF2B5EF4-FFF2-40B4-BE49-F238E27FC236}">
                <a16:creationId xmlns:a16="http://schemas.microsoft.com/office/drawing/2014/main" id="{E40A0B24-020A-491A-8255-D16D84A7B9D0}"/>
              </a:ext>
            </a:extLst>
          </p:cNvPr>
          <p:cNvSpPr txBox="1">
            <a:spLocks/>
          </p:cNvSpPr>
          <p:nvPr/>
        </p:nvSpPr>
        <p:spPr>
          <a:xfrm>
            <a:off x="897988" y="856343"/>
            <a:ext cx="10341512" cy="5671457"/>
          </a:xfrm>
          <a:prstGeom prst="rect">
            <a:avLst/>
          </a:prstGeom>
        </p:spPr>
        <p:txBody>
          <a:bodyPr>
            <a:normAutofit/>
          </a:bodyPr>
          <a:lst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pPr marL="514350" indent="-514350" algn="just">
              <a:spcBef>
                <a:spcPts val="1800"/>
              </a:spcBef>
              <a:buFont typeface="+mj-lt"/>
              <a:buAutoNum type="arabicPeriod"/>
            </a:pPr>
            <a:r>
              <a:rPr lang="en-US" altLang="zh-CN" sz="2800" dirty="0"/>
              <a:t>The Natural Language Processing Group at Stanford University is a team of faculty, postdocs, programmers and students. </a:t>
            </a:r>
          </a:p>
          <a:p>
            <a:pPr marL="514350" indent="-514350" algn="just">
              <a:spcBef>
                <a:spcPts val="1800"/>
              </a:spcBef>
              <a:buFont typeface="+mj-lt"/>
              <a:buAutoNum type="arabicPeriod"/>
            </a:pPr>
            <a:r>
              <a:rPr lang="en-US" altLang="zh-CN" sz="2800" dirty="0"/>
              <a:t>Our work ranges from basic research in computational linguistics to key applications in human language technology.</a:t>
            </a:r>
          </a:p>
          <a:p>
            <a:pPr marL="514350" indent="-514350" algn="just">
              <a:spcBef>
                <a:spcPts val="1800"/>
              </a:spcBef>
              <a:buFont typeface="+mj-lt"/>
              <a:buAutoNum type="arabicPeriod"/>
            </a:pPr>
            <a:r>
              <a:rPr lang="en-US" altLang="zh-CN" sz="2800" dirty="0"/>
              <a:t>Covers areas such as sentence understanding, automatic question answering, machine translation, syntactic parsing and tagging, sentiment analysis, and models of text and visual scenes.</a:t>
            </a:r>
          </a:p>
          <a:p>
            <a:pPr marL="514350" indent="-514350" algn="just">
              <a:spcBef>
                <a:spcPts val="1800"/>
              </a:spcBef>
              <a:buFont typeface="+mj-lt"/>
              <a:buAutoNum type="arabicPeriod"/>
            </a:pPr>
            <a:r>
              <a:rPr lang="en-US" altLang="zh-CN" sz="2800" dirty="0"/>
              <a:t>as well as applications of natural language processing to the digital humanities and computational social sciences.</a:t>
            </a:r>
            <a:endParaRPr lang="zh-CN" altLang="en-US" sz="2800" dirty="0"/>
          </a:p>
        </p:txBody>
      </p:sp>
    </p:spTree>
    <p:extLst>
      <p:ext uri="{BB962C8B-B14F-4D97-AF65-F5344CB8AC3E}">
        <p14:creationId xmlns:p14="http://schemas.microsoft.com/office/powerpoint/2010/main" val="1533990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12</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1224822"/>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位置信息</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tropical fish</a:t>
            </a:r>
            <a:endParaRPr lang="zh-CN" altLang="en-US" sz="24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倒排索引三</a:t>
            </a:r>
          </a:p>
        </p:txBody>
      </p:sp>
      <p:pic>
        <p:nvPicPr>
          <p:cNvPr id="8" name="Picture 2">
            <a:extLst>
              <a:ext uri="{FF2B5EF4-FFF2-40B4-BE49-F238E27FC236}">
                <a16:creationId xmlns:a16="http://schemas.microsoft.com/office/drawing/2014/main" id="{205660D4-4CFF-4614-90D9-B2D1192A6138}"/>
              </a:ext>
            </a:extLst>
          </p:cNvPr>
          <p:cNvPicPr>
            <a:picLocks noChangeAspect="1" noChangeArrowheads="1"/>
          </p:cNvPicPr>
          <p:nvPr/>
        </p:nvPicPr>
        <p:blipFill>
          <a:blip r:embed="rId2"/>
          <a:srcRect/>
          <a:stretch>
            <a:fillRect/>
          </a:stretch>
        </p:blipFill>
        <p:spPr bwMode="auto">
          <a:xfrm>
            <a:off x="3738991" y="672156"/>
            <a:ext cx="7513209" cy="6034894"/>
          </a:xfrm>
          <a:prstGeom prst="rect">
            <a:avLst/>
          </a:prstGeom>
          <a:noFill/>
          <a:ln w="9525">
            <a:noFill/>
            <a:miter lim="800000"/>
            <a:headEnd/>
            <a:tailEnd/>
          </a:ln>
          <a:effectLst/>
        </p:spPr>
      </p:pic>
    </p:spTree>
    <p:extLst>
      <p:ext uri="{BB962C8B-B14F-4D97-AF65-F5344CB8AC3E}">
        <p14:creationId xmlns:p14="http://schemas.microsoft.com/office/powerpoint/2010/main" val="9447552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AAB54A3-C3DB-4281-AFA9-7DB522C127E2}"/>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13</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794315DC-BCE6-44FC-B9C3-4B219EE35ED4}"/>
              </a:ext>
            </a:extLst>
          </p:cNvPr>
          <p:cNvSpPr>
            <a:spLocks noGrp="1"/>
          </p:cNvSpPr>
          <p:nvPr>
            <p:ph type="title"/>
          </p:nvPr>
        </p:nvSpPr>
        <p:spPr/>
        <p:txBody>
          <a:bodyPr/>
          <a:lstStyle/>
          <a:p>
            <a:endParaRPr lang="zh-CN" altLang="en-US"/>
          </a:p>
        </p:txBody>
      </p:sp>
      <p:sp>
        <p:nvSpPr>
          <p:cNvPr id="4" name="文本占位符 3">
            <a:extLst>
              <a:ext uri="{FF2B5EF4-FFF2-40B4-BE49-F238E27FC236}">
                <a16:creationId xmlns:a16="http://schemas.microsoft.com/office/drawing/2014/main" id="{403C1D37-5425-4C6D-859E-952B79A7C963}"/>
              </a:ext>
            </a:extLst>
          </p:cNvPr>
          <p:cNvSpPr>
            <a:spLocks noGrp="1"/>
          </p:cNvSpPr>
          <p:nvPr>
            <p:ph type="body" sz="half" idx="2"/>
          </p:nvPr>
        </p:nvSpPr>
        <p:spPr/>
        <p:txBody>
          <a:bodyPr/>
          <a:lstStyle/>
          <a:p>
            <a:endParaRPr lang="zh-CN" altLang="en-US"/>
          </a:p>
        </p:txBody>
      </p:sp>
      <p:sp>
        <p:nvSpPr>
          <p:cNvPr id="5" name="内容占位符 2">
            <a:extLst>
              <a:ext uri="{FF2B5EF4-FFF2-40B4-BE49-F238E27FC236}">
                <a16:creationId xmlns:a16="http://schemas.microsoft.com/office/drawing/2014/main" id="{C2EAEF9B-8045-4F3D-9624-2B3D3E32507C}"/>
              </a:ext>
            </a:extLst>
          </p:cNvPr>
          <p:cNvSpPr>
            <a:spLocks noGrp="1"/>
          </p:cNvSpPr>
          <p:nvPr/>
        </p:nvSpPr>
        <p:spPr>
          <a:xfrm>
            <a:off x="952500" y="978216"/>
            <a:ext cx="10198100" cy="570119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Calibri" panose="020F050202020403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Calibri" panose="020F050202020403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spcBef>
                <a:spcPts val="1800"/>
              </a:spcBef>
              <a:buFont typeface="+mj-lt"/>
              <a:buAutoNum type="arabicPeriod"/>
            </a:pPr>
            <a:r>
              <a:rPr lang="en-US" altLang="zh-CN" dirty="0"/>
              <a:t>The Natural Language Processing Group at Stanford University is a team of faculty, postdocs, programmers and students. </a:t>
            </a:r>
          </a:p>
          <a:p>
            <a:pPr marL="514350" indent="-514350" algn="just">
              <a:spcBef>
                <a:spcPts val="1800"/>
              </a:spcBef>
              <a:buFont typeface="+mj-lt"/>
              <a:buAutoNum type="arabicPeriod"/>
            </a:pPr>
            <a:r>
              <a:rPr lang="en-US" altLang="zh-CN" dirty="0"/>
              <a:t>Our work ranges from basic research in computational linguistics to key applications in human language technology.</a:t>
            </a:r>
          </a:p>
          <a:p>
            <a:pPr marL="514350" indent="-514350" algn="just">
              <a:spcBef>
                <a:spcPts val="1800"/>
              </a:spcBef>
              <a:buFont typeface="+mj-lt"/>
              <a:buAutoNum type="arabicPeriod"/>
            </a:pPr>
            <a:r>
              <a:rPr lang="en-US" altLang="zh-CN" dirty="0"/>
              <a:t>Covers areas such as sentence understanding, automatic question answering, machine translation, syntactic parsing and tagging, sentiment analysis, and models of text and visual scenes.</a:t>
            </a:r>
          </a:p>
          <a:p>
            <a:pPr marL="514350" indent="-514350" algn="just">
              <a:spcBef>
                <a:spcPts val="1800"/>
              </a:spcBef>
              <a:buFont typeface="+mj-lt"/>
              <a:buAutoNum type="arabicPeriod"/>
            </a:pPr>
            <a:r>
              <a:rPr lang="en-US" altLang="zh-CN" dirty="0"/>
              <a:t>as well as applications of natural language processing to the digital humanities and computational social sciences.</a:t>
            </a:r>
            <a:endParaRPr lang="zh-CN" altLang="en-US" dirty="0"/>
          </a:p>
        </p:txBody>
      </p:sp>
    </p:spTree>
    <p:extLst>
      <p:ext uri="{BB962C8B-B14F-4D97-AF65-F5344CB8AC3E}">
        <p14:creationId xmlns:p14="http://schemas.microsoft.com/office/powerpoint/2010/main" val="150556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14</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短语匹配与近似检索</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3335677"/>
            <a:ext cx="11205056" cy="1134541"/>
          </a:xfrm>
          <a:prstGeom prst="rect">
            <a:avLst/>
          </a:prstGeom>
          <a:noFill/>
        </p:spPr>
        <p:txBody>
          <a:bodyPr wrap="square">
            <a:spAutoFit/>
          </a:bodyPr>
          <a:lstStyle/>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列对齐可判定短语</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在“窗口”中匹配短语或单词</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pic>
        <p:nvPicPr>
          <p:cNvPr id="8" name="Picture 2">
            <a:extLst>
              <a:ext uri="{FF2B5EF4-FFF2-40B4-BE49-F238E27FC236}">
                <a16:creationId xmlns:a16="http://schemas.microsoft.com/office/drawing/2014/main" id="{2F7947C4-2E4C-46A6-9D73-D3E46EB66A08}"/>
              </a:ext>
            </a:extLst>
          </p:cNvPr>
          <p:cNvPicPr>
            <a:picLocks noChangeAspect="1" noChangeArrowheads="1"/>
          </p:cNvPicPr>
          <p:nvPr/>
        </p:nvPicPr>
        <p:blipFill>
          <a:blip r:embed="rId2"/>
          <a:srcRect/>
          <a:stretch>
            <a:fillRect/>
          </a:stretch>
        </p:blipFill>
        <p:spPr bwMode="auto">
          <a:xfrm>
            <a:off x="1133254" y="1534099"/>
            <a:ext cx="9925491" cy="1104259"/>
          </a:xfrm>
          <a:prstGeom prst="rect">
            <a:avLst/>
          </a:prstGeom>
          <a:noFill/>
          <a:ln w="9525">
            <a:noFill/>
            <a:miter lim="800000"/>
            <a:headEnd/>
            <a:tailEnd/>
          </a:ln>
          <a:effectLst/>
        </p:spPr>
      </p:pic>
    </p:spTree>
    <p:extLst>
      <p:ext uri="{BB962C8B-B14F-4D97-AF65-F5344CB8AC3E}">
        <p14:creationId xmlns:p14="http://schemas.microsoft.com/office/powerpoint/2010/main" val="42823514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15</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域与范围</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545540"/>
          </a:xfrm>
          <a:prstGeom prst="rect">
            <a:avLst/>
          </a:prstGeom>
          <a:noFill/>
        </p:spPr>
        <p:txBody>
          <a:bodyPr wrap="square">
            <a:spAutoFit/>
          </a:bodyPr>
          <a:lstStyle/>
          <a:p>
            <a:pPr marL="914400" lvl="1" indent="-457200">
              <a:lnSpc>
                <a:spcPct val="128000"/>
              </a:lnSpc>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文档结构在查询中起重要作用</a:t>
            </a:r>
          </a:p>
          <a:p>
            <a:pPr marL="1371600" lvl="2" indent="-457200">
              <a:lnSpc>
                <a:spcPct val="128000"/>
              </a:lnSpc>
              <a:buFont typeface="Wingdings" panose="05000000000000000000" pitchFamily="2" charset="2"/>
              <a:buChar char="ü"/>
            </a:pPr>
            <a:r>
              <a:rPr lang="zh-CN" altLang="en-US" sz="2000" b="1" dirty="0">
                <a:solidFill>
                  <a:srgbClr val="0E5A8B"/>
                </a:solidFill>
                <a:latin typeface="Trebuchet MS" panose="020B0603020202020204" pitchFamily="34" charset="0"/>
              </a:rPr>
              <a:t>域</a:t>
            </a:r>
          </a:p>
          <a:p>
            <a:pPr marL="1828800" lvl="3" indent="-457200">
              <a:lnSpc>
                <a:spcPct val="128000"/>
              </a:lnSpc>
              <a:buFont typeface="Wingdings" panose="05000000000000000000" pitchFamily="2" charset="2"/>
              <a:buChar char="Ø"/>
            </a:pPr>
            <a:r>
              <a:rPr lang="zh-CN" altLang="en-US" sz="2000" b="1" dirty="0">
                <a:solidFill>
                  <a:srgbClr val="0D38F1"/>
                </a:solidFill>
                <a:latin typeface="Trebuchet MS" panose="020B0603020202020204" pitchFamily="34" charset="0"/>
              </a:rPr>
              <a:t>文档包含句子、段落等逻辑单元</a:t>
            </a:r>
          </a:p>
          <a:p>
            <a:pPr marL="1828800" lvl="3" indent="-457200">
              <a:lnSpc>
                <a:spcPct val="128000"/>
              </a:lnSpc>
              <a:buFont typeface="Wingdings" panose="05000000000000000000" pitchFamily="2" charset="2"/>
              <a:buChar char="Ø"/>
            </a:pPr>
            <a:r>
              <a:rPr lang="zh-CN" altLang="en-US" sz="2000" b="1" dirty="0">
                <a:solidFill>
                  <a:srgbClr val="0D38F1"/>
                </a:solidFill>
                <a:latin typeface="Trebuchet MS" panose="020B0603020202020204" pitchFamily="34" charset="0"/>
              </a:rPr>
              <a:t>标题、副标题、小标题</a:t>
            </a:r>
          </a:p>
          <a:p>
            <a:pPr marL="1828800" lvl="3" indent="-457200">
              <a:lnSpc>
                <a:spcPct val="128000"/>
              </a:lnSpc>
              <a:buFont typeface="Wingdings" panose="05000000000000000000" pitchFamily="2" charset="2"/>
              <a:buChar char="Ø"/>
            </a:pPr>
            <a:r>
              <a:rPr lang="zh-CN" altLang="en-US" sz="2000" b="1" dirty="0">
                <a:solidFill>
                  <a:srgbClr val="0D38F1"/>
                </a:solidFill>
                <a:latin typeface="Trebuchet MS" panose="020B0603020202020204" pitchFamily="34" charset="0"/>
              </a:rPr>
              <a:t>日期、作者、主题、标题等</a:t>
            </a:r>
            <a:endParaRPr lang="en-US" altLang="zh-CN" sz="2000" b="1" dirty="0">
              <a:solidFill>
                <a:srgbClr val="0D38F1"/>
              </a:solidFill>
              <a:latin typeface="Trebuchet MS" panose="020B0603020202020204" pitchFamily="34" charset="0"/>
            </a:endParaRPr>
          </a:p>
          <a:p>
            <a:pPr marL="914400" lvl="1" indent="-457200">
              <a:lnSpc>
                <a:spcPct val="128000"/>
              </a:lnSpc>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策略</a:t>
            </a:r>
          </a:p>
          <a:p>
            <a:pPr marL="1371600" lvl="2" indent="-457200">
              <a:lnSpc>
                <a:spcPct val="128000"/>
              </a:lnSpc>
              <a:buFont typeface="Wingdings" panose="05000000000000000000" pitchFamily="2" charset="2"/>
              <a:buChar char="ü"/>
            </a:pPr>
            <a:r>
              <a:rPr lang="zh-CN" altLang="en-US" sz="2000" b="1" dirty="0">
                <a:solidFill>
                  <a:srgbClr val="0E5A8B"/>
                </a:solidFill>
                <a:latin typeface="Trebuchet MS" panose="020B0603020202020204" pitchFamily="34" charset="0"/>
              </a:rPr>
              <a:t>为每种文档域建立倒排列表</a:t>
            </a:r>
          </a:p>
          <a:p>
            <a:pPr marL="1371600" lvl="2" indent="-457200">
              <a:lnSpc>
                <a:spcPct val="128000"/>
              </a:lnSpc>
              <a:buFont typeface="Wingdings" panose="05000000000000000000" pitchFamily="2" charset="2"/>
              <a:buChar char="ü"/>
            </a:pPr>
            <a:r>
              <a:rPr lang="zh-CN" altLang="en-US" sz="2000" b="1" dirty="0">
                <a:solidFill>
                  <a:srgbClr val="0E5A8B"/>
                </a:solidFill>
                <a:latin typeface="Trebuchet MS" panose="020B0603020202020204" pitchFamily="34" charset="0"/>
              </a:rPr>
              <a:t>将域信息存贮到</a:t>
            </a:r>
            <a:r>
              <a:rPr lang="en-US" altLang="zh-CN" sz="2000" b="1" dirty="0">
                <a:solidFill>
                  <a:srgbClr val="0E5A8B"/>
                </a:solidFill>
                <a:latin typeface="Trebuchet MS" panose="020B0603020202020204" pitchFamily="34" charset="0"/>
              </a:rPr>
              <a:t>posting</a:t>
            </a:r>
            <a:r>
              <a:rPr lang="zh-CN" altLang="en-US" sz="2000" b="1" dirty="0">
                <a:solidFill>
                  <a:srgbClr val="0E5A8B"/>
                </a:solidFill>
                <a:latin typeface="Trebuchet MS" panose="020B0603020202020204" pitchFamily="34" charset="0"/>
              </a:rPr>
              <a:t>中</a:t>
            </a:r>
          </a:p>
          <a:p>
            <a:pPr marL="1828800" lvl="3" indent="-457200">
              <a:lnSpc>
                <a:spcPct val="128000"/>
              </a:lnSpc>
              <a:buFont typeface="Wingdings" panose="05000000000000000000" pitchFamily="2" charset="2"/>
              <a:buChar char="Ø"/>
            </a:pPr>
            <a:r>
              <a:rPr lang="zh-CN" altLang="en-US" sz="2000" b="1" dirty="0">
                <a:solidFill>
                  <a:srgbClr val="0D38F1"/>
                </a:solidFill>
                <a:latin typeface="Trebuchet MS" panose="020B0603020202020204" pitchFamily="34" charset="0"/>
              </a:rPr>
              <a:t>增加标记区分词的位置（如，</a:t>
            </a:r>
            <a:r>
              <a:rPr lang="en-US" altLang="zh-CN" sz="2000" b="1" dirty="0">
                <a:solidFill>
                  <a:srgbClr val="0D38F1"/>
                </a:solidFill>
                <a:latin typeface="Trebuchet MS" panose="020B0603020202020204" pitchFamily="34" charset="0"/>
              </a:rPr>
              <a:t>0</a:t>
            </a:r>
            <a:r>
              <a:rPr lang="zh-CN" altLang="en-US" sz="2000" b="1" dirty="0">
                <a:solidFill>
                  <a:srgbClr val="0D38F1"/>
                </a:solidFill>
                <a:latin typeface="Trebuchet MS" panose="020B0603020202020204" pitchFamily="34" charset="0"/>
              </a:rPr>
              <a:t>代表标题，</a:t>
            </a:r>
            <a:r>
              <a:rPr lang="en-US" altLang="zh-CN" sz="2000" b="1" dirty="0">
                <a:solidFill>
                  <a:srgbClr val="0D38F1"/>
                </a:solidFill>
                <a:latin typeface="Trebuchet MS" panose="020B0603020202020204" pitchFamily="34" charset="0"/>
              </a:rPr>
              <a:t>1</a:t>
            </a:r>
            <a:r>
              <a:rPr lang="zh-CN" altLang="en-US" sz="2000" b="1" dirty="0">
                <a:solidFill>
                  <a:srgbClr val="0D38F1"/>
                </a:solidFill>
                <a:latin typeface="Trebuchet MS" panose="020B0603020202020204" pitchFamily="34" charset="0"/>
              </a:rPr>
              <a:t>代表正文）</a:t>
            </a:r>
          </a:p>
          <a:p>
            <a:pPr marL="1371600" lvl="2" indent="-457200">
              <a:lnSpc>
                <a:spcPct val="128000"/>
              </a:lnSpc>
              <a:buFont typeface="Wingdings" panose="05000000000000000000" pitchFamily="2" charset="2"/>
              <a:buChar char="ü"/>
            </a:pPr>
            <a:r>
              <a:rPr lang="zh-CN" altLang="en-US" sz="2000" b="1" dirty="0">
                <a:solidFill>
                  <a:srgbClr val="0E5A8B"/>
                </a:solidFill>
                <a:latin typeface="Trebuchet MS" panose="020B0603020202020204" pitchFamily="34" charset="0"/>
              </a:rPr>
              <a:t>采用范围列表</a:t>
            </a:r>
          </a:p>
          <a:p>
            <a:pPr marL="1828800" lvl="3" indent="-457200">
              <a:lnSpc>
                <a:spcPct val="128000"/>
              </a:lnSpc>
              <a:buFont typeface="Wingdings" panose="05000000000000000000" pitchFamily="2" charset="2"/>
              <a:buChar char="Ø"/>
            </a:pPr>
            <a:r>
              <a:rPr lang="zh-CN" altLang="en-US" sz="2000" b="1" dirty="0">
                <a:solidFill>
                  <a:srgbClr val="0D38F1"/>
                </a:solidFill>
                <a:latin typeface="Trebuchet MS" panose="020B0603020202020204" pitchFamily="34" charset="0"/>
              </a:rPr>
              <a:t>文档中的一段连续区域</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pic>
        <p:nvPicPr>
          <p:cNvPr id="8" name="Picture 3">
            <a:extLst>
              <a:ext uri="{FF2B5EF4-FFF2-40B4-BE49-F238E27FC236}">
                <a16:creationId xmlns:a16="http://schemas.microsoft.com/office/drawing/2014/main" id="{BC99A4E1-6763-4F39-8FFC-3CC05F62DDF3}"/>
              </a:ext>
            </a:extLst>
          </p:cNvPr>
          <p:cNvPicPr>
            <a:picLocks noChangeAspect="1" noChangeArrowheads="1"/>
          </p:cNvPicPr>
          <p:nvPr/>
        </p:nvPicPr>
        <p:blipFill>
          <a:blip r:embed="rId2"/>
          <a:srcRect/>
          <a:stretch>
            <a:fillRect/>
          </a:stretch>
        </p:blipFill>
        <p:spPr bwMode="auto">
          <a:xfrm>
            <a:off x="1947061" y="5708839"/>
            <a:ext cx="8945578" cy="848683"/>
          </a:xfrm>
          <a:prstGeom prst="rect">
            <a:avLst/>
          </a:prstGeom>
          <a:noFill/>
          <a:ln w="9525">
            <a:noFill/>
            <a:miter lim="800000"/>
            <a:headEnd/>
            <a:tailEnd/>
          </a:ln>
          <a:effectLst/>
        </p:spPr>
      </p:pic>
    </p:spTree>
    <p:extLst>
      <p:ext uri="{BB962C8B-B14F-4D97-AF65-F5344CB8AC3E}">
        <p14:creationId xmlns:p14="http://schemas.microsoft.com/office/powerpoint/2010/main" val="32296646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16</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分值</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300490"/>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在倒排列表中存储预先计算好的特征分值</a:t>
            </a:r>
          </a:p>
          <a:p>
            <a:pPr marL="1371600" lvl="2" indent="-457200">
              <a:lnSpc>
                <a:spcPct val="150000"/>
              </a:lnSpc>
              <a:buFont typeface="Wingdings" panose="05000000000000000000" pitchFamily="2" charset="2"/>
              <a:buChar char="ü"/>
            </a:pPr>
            <a:r>
              <a:rPr lang="zh-CN" altLang="en-US" sz="2000" b="1" dirty="0">
                <a:solidFill>
                  <a:srgbClr val="0E5A8B"/>
                </a:solidFill>
                <a:latin typeface="Trebuchet MS" panose="020B0603020202020204" pitchFamily="34" charset="0"/>
              </a:rPr>
              <a:t>“</a:t>
            </a:r>
            <a:r>
              <a:rPr lang="en-US" altLang="zh-CN" sz="2000" b="1" dirty="0">
                <a:solidFill>
                  <a:srgbClr val="0E5A8B"/>
                </a:solidFill>
                <a:latin typeface="Trebuchet MS" panose="020B0603020202020204" pitchFamily="34" charset="0"/>
              </a:rPr>
              <a:t>fish” [(1:3.6), (3:2.2)]</a:t>
            </a:r>
          </a:p>
          <a:p>
            <a:pPr marL="1371600" lvl="2" indent="-457200">
              <a:lnSpc>
                <a:spcPct val="150000"/>
              </a:lnSpc>
              <a:buFont typeface="Wingdings" panose="05000000000000000000" pitchFamily="2" charset="2"/>
              <a:buChar char="ü"/>
            </a:pPr>
            <a:r>
              <a:rPr lang="zh-CN" altLang="en-US" sz="2000" b="1" dirty="0">
                <a:solidFill>
                  <a:srgbClr val="0E5A8B"/>
                </a:solidFill>
                <a:latin typeface="Trebuchet MS" panose="020B0603020202020204" pitchFamily="34" charset="0"/>
              </a:rPr>
              <a:t>提升处理速度</a:t>
            </a:r>
          </a:p>
          <a:p>
            <a:pPr marL="1371600" lvl="2" indent="-457200">
              <a:lnSpc>
                <a:spcPct val="150000"/>
              </a:lnSpc>
              <a:buFont typeface="Wingdings" panose="05000000000000000000" pitchFamily="2" charset="2"/>
              <a:buChar char="ü"/>
            </a:pPr>
            <a:r>
              <a:rPr lang="zh-CN" altLang="en-US" sz="2000" b="1" dirty="0">
                <a:solidFill>
                  <a:srgbClr val="0E5A8B"/>
                </a:solidFill>
                <a:latin typeface="Trebuchet MS" panose="020B0603020202020204" pitchFamily="34" charset="0"/>
              </a:rPr>
              <a:t>提升或降低灵活性</a:t>
            </a:r>
          </a:p>
          <a:p>
            <a:pPr marL="1828800" lvl="3" indent="-457200">
              <a:lnSpc>
                <a:spcPct val="150000"/>
              </a:lnSpc>
              <a:buFont typeface="Wingdings" panose="05000000000000000000" pitchFamily="2" charset="2"/>
              <a:buChar char="Ø"/>
            </a:pPr>
            <a:r>
              <a:rPr lang="zh-CN" altLang="en-US" sz="2000" b="1" dirty="0">
                <a:solidFill>
                  <a:srgbClr val="0D38F1"/>
                </a:solidFill>
                <a:latin typeface="Trebuchet MS" panose="020B0603020202020204" pitchFamily="34" charset="0"/>
              </a:rPr>
              <a:t>提升：计算需要繁重计算的分值成为可能</a:t>
            </a:r>
          </a:p>
          <a:p>
            <a:pPr marL="1828800" lvl="3" indent="-457200">
              <a:lnSpc>
                <a:spcPct val="150000"/>
              </a:lnSpc>
              <a:buFont typeface="Wingdings" panose="05000000000000000000" pitchFamily="2" charset="2"/>
              <a:buChar char="Ø"/>
            </a:pPr>
            <a:r>
              <a:rPr lang="zh-CN" altLang="en-US" sz="2000" b="1" dirty="0">
                <a:solidFill>
                  <a:srgbClr val="0D38F1"/>
                </a:solidFill>
                <a:latin typeface="Trebuchet MS" panose="020B0603020202020204" pitchFamily="34" charset="0"/>
              </a:rPr>
              <a:t>降低：一旦索引建好，改变评分机制就困难了</a:t>
            </a:r>
          </a:p>
          <a:p>
            <a:pPr marL="1828800" lvl="3" indent="-457200">
              <a:lnSpc>
                <a:spcPct val="150000"/>
              </a:lnSpc>
              <a:buFont typeface="Wingdings" panose="05000000000000000000" pitchFamily="2" charset="2"/>
              <a:buChar char="Ø"/>
            </a:pPr>
            <a:r>
              <a:rPr lang="zh-CN" altLang="en-US" sz="2000" b="1" dirty="0">
                <a:solidFill>
                  <a:srgbClr val="0D38F1"/>
                </a:solidFill>
                <a:latin typeface="Trebuchet MS" panose="020B0603020202020204" pitchFamily="34" charset="0"/>
              </a:rPr>
              <a:t>另外，对短语等单词邻近信息无法包含</a:t>
            </a:r>
          </a:p>
          <a:p>
            <a:pPr marL="914400" lvl="1" indent="-457200">
              <a:lnSpc>
                <a:spcPct val="150000"/>
              </a:lnSpc>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特征值（分值）排序</a:t>
            </a:r>
          </a:p>
          <a:p>
            <a:pPr marL="1371600" lvl="2" indent="-457200">
              <a:lnSpc>
                <a:spcPct val="150000"/>
              </a:lnSpc>
              <a:buFont typeface="Wingdings" panose="05000000000000000000" pitchFamily="2" charset="2"/>
              <a:buChar char="ü"/>
            </a:pPr>
            <a:r>
              <a:rPr lang="zh-CN" altLang="en-US" sz="2000" b="1" dirty="0">
                <a:solidFill>
                  <a:srgbClr val="0E5A8B"/>
                </a:solidFill>
                <a:latin typeface="Trebuchet MS" panose="020B0603020202020204" pitchFamily="34" charset="0"/>
              </a:rPr>
              <a:t>查询处理可以只关注倒排列表前面分数较高的文档</a:t>
            </a:r>
          </a:p>
          <a:p>
            <a:pPr marL="1371600" lvl="2" indent="-457200">
              <a:lnSpc>
                <a:spcPct val="150000"/>
              </a:lnSpc>
              <a:buFont typeface="Wingdings" panose="05000000000000000000" pitchFamily="2" charset="2"/>
              <a:buChar char="ü"/>
            </a:pPr>
            <a:r>
              <a:rPr lang="zh-CN" altLang="en-US" sz="2000" b="1" dirty="0">
                <a:solidFill>
                  <a:srgbClr val="0E5A8B"/>
                </a:solidFill>
                <a:latin typeface="Trebuchet MS" panose="020B0603020202020204" pitchFamily="34" charset="0"/>
              </a:rPr>
              <a:t>对于只有一种分值计算方法时有意义</a:t>
            </a:r>
          </a:p>
          <a:p>
            <a:pPr marL="1371600" lvl="2" indent="-457200">
              <a:lnSpc>
                <a:spcPct val="150000"/>
              </a:lnSpc>
              <a:buFont typeface="Wingdings" panose="05000000000000000000" pitchFamily="2" charset="2"/>
              <a:buChar char="ü"/>
            </a:pPr>
            <a:r>
              <a:rPr lang="zh-CN" altLang="en-US" sz="2000" b="1" dirty="0">
                <a:solidFill>
                  <a:srgbClr val="0E5A8B"/>
                </a:solidFill>
                <a:latin typeface="Trebuchet MS" panose="020B0603020202020204" pitchFamily="34" charset="0"/>
              </a:rPr>
              <a:t>对单个词构成的查询非常高效</a:t>
            </a:r>
            <a:endParaRPr lang="zh-CN" altLang="en-US" sz="20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069953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17</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索引压缩</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816960"/>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倒排列表非常庞大</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对</a:t>
            </a:r>
            <a:r>
              <a:rPr lang="en-US" altLang="zh-CN" sz="2400" b="1" dirty="0">
                <a:solidFill>
                  <a:srgbClr val="0E5A8B"/>
                </a:solidFill>
                <a:latin typeface="Trebuchet MS" panose="020B0603020202020204" pitchFamily="34" charset="0"/>
              </a:rPr>
              <a:t>TREC</a:t>
            </a:r>
            <a:r>
              <a:rPr lang="zh-CN" altLang="en-US" sz="2400" b="1" dirty="0">
                <a:solidFill>
                  <a:srgbClr val="0E5A8B"/>
                </a:solidFill>
                <a:latin typeface="Trebuchet MS" panose="020B0603020202020204" pitchFamily="34" charset="0"/>
              </a:rPr>
              <a:t>语料库构建的索引，其大小是语料库本身的</a:t>
            </a:r>
            <a:r>
              <a:rPr lang="en-US" altLang="zh-CN" sz="2400" b="1" dirty="0">
                <a:solidFill>
                  <a:srgbClr val="0E5A8B"/>
                </a:solidFill>
                <a:latin typeface="Trebuchet MS" panose="020B0603020202020204" pitchFamily="34" charset="0"/>
              </a:rPr>
              <a:t>25%~50%</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对</a:t>
            </a:r>
            <a:r>
              <a:rPr lang="en-US" altLang="zh-CN" sz="2400" b="1" dirty="0">
                <a:solidFill>
                  <a:srgbClr val="0E5A8B"/>
                </a:solidFill>
                <a:latin typeface="Trebuchet MS" panose="020B0603020202020204" pitchFamily="34" charset="0"/>
              </a:rPr>
              <a:t>n-gram</a:t>
            </a:r>
            <a:r>
              <a:rPr lang="zh-CN" altLang="en-US" sz="2400" b="1" dirty="0">
                <a:solidFill>
                  <a:srgbClr val="0E5A8B"/>
                </a:solidFill>
                <a:latin typeface="Trebuchet MS" panose="020B0603020202020204" pitchFamily="34" charset="0"/>
              </a:rPr>
              <a:t>也建立索引时，会更加庞大</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索引压缩可节省存储空间</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降低寻道时间，共享存储带宽</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解压也需要高效</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综合考虑压缩比和解压效率的</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无损压缩</a:t>
            </a:r>
            <a:endParaRPr lang="en-US" altLang="zh-CN" sz="2800" b="1" dirty="0">
              <a:solidFill>
                <a:schemeClr val="accent6">
                  <a:lumMod val="75000"/>
                </a:schemeClr>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dirty="0"/>
          </a:p>
        </p:txBody>
      </p:sp>
    </p:spTree>
    <p:extLst>
      <p:ext uri="{BB962C8B-B14F-4D97-AF65-F5344CB8AC3E}">
        <p14:creationId xmlns:p14="http://schemas.microsoft.com/office/powerpoint/2010/main" val="8735926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18</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212307"/>
          </a:xfrm>
          <a:prstGeom prst="rect">
            <a:avLst/>
          </a:prstGeom>
          <a:noFill/>
        </p:spPr>
        <p:txBody>
          <a:bodyPr wrap="square">
            <a:spAutoFit/>
          </a:bodyPr>
          <a:lstStyle/>
          <a:p>
            <a:pPr marL="914400" lvl="1" indent="-457200">
              <a:lnSpc>
                <a:spcPct val="150000"/>
              </a:lnSpc>
              <a:spcBef>
                <a:spcPts val="12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基本思想</a:t>
            </a:r>
          </a:p>
          <a:p>
            <a:pPr marL="1371600" lvl="2" indent="-457200">
              <a:lnSpc>
                <a:spcPct val="15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常见数字采用较短代码编码，不常见数字采用较长代码编码</a:t>
            </a:r>
          </a:p>
          <a:p>
            <a:pPr marL="1371600" lvl="2" indent="-457200">
              <a:lnSpc>
                <a:spcPct val="15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数字序列： </a:t>
            </a:r>
            <a:r>
              <a:rPr lang="en-US" altLang="zh-CN" sz="2400" b="1" dirty="0">
                <a:solidFill>
                  <a:srgbClr val="0E5A8B"/>
                </a:solidFill>
                <a:latin typeface="Trebuchet MS" panose="020B0603020202020204" pitchFamily="34" charset="0"/>
              </a:rPr>
              <a:t>0, 1, 0, 3, 0, 2, 0</a:t>
            </a:r>
          </a:p>
          <a:p>
            <a:pPr marL="1371600" lvl="2" indent="-457200">
              <a:lnSpc>
                <a:spcPct val="15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可能编码： </a:t>
            </a:r>
            <a:r>
              <a:rPr lang="en-US" altLang="zh-CN" sz="2400" b="1" dirty="0">
                <a:solidFill>
                  <a:srgbClr val="0E5A8B"/>
                </a:solidFill>
                <a:latin typeface="Trebuchet MS" panose="020B0603020202020204" pitchFamily="34" charset="0"/>
              </a:rPr>
              <a:t>00 01 00 11 00 10 00</a:t>
            </a:r>
          </a:p>
          <a:p>
            <a:pPr marL="1371600" lvl="2" indent="-457200">
              <a:lnSpc>
                <a:spcPct val="15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将‘</a:t>
            </a:r>
            <a:r>
              <a:rPr lang="en-US" altLang="zh-CN" sz="2400" b="1" dirty="0">
                <a:solidFill>
                  <a:srgbClr val="0E5A8B"/>
                </a:solidFill>
                <a:latin typeface="Trebuchet MS" panose="020B0603020202020204" pitchFamily="34" charset="0"/>
              </a:rPr>
              <a:t>0’</a:t>
            </a:r>
            <a:r>
              <a:rPr lang="zh-CN" altLang="en-US" sz="2400" b="1" dirty="0">
                <a:solidFill>
                  <a:srgbClr val="0E5A8B"/>
                </a:solidFill>
                <a:latin typeface="Trebuchet MS" panose="020B0603020202020204" pitchFamily="34" charset="0"/>
              </a:rPr>
              <a:t>编码为一位： </a:t>
            </a:r>
            <a:r>
              <a:rPr lang="en-US" altLang="zh-CN" sz="2400" b="1" dirty="0">
                <a:solidFill>
                  <a:srgbClr val="0E5A8B"/>
                </a:solidFill>
                <a:latin typeface="Trebuchet MS" panose="020B0603020202020204" pitchFamily="34" charset="0"/>
              </a:rPr>
              <a:t>0 01 0 11 0 10 0</a:t>
            </a:r>
          </a:p>
          <a:p>
            <a:pPr marL="1371600" lvl="2" indent="-457200">
              <a:lnSpc>
                <a:spcPct val="15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由</a:t>
            </a:r>
            <a:r>
              <a:rPr lang="en-US" altLang="zh-CN" sz="2400" b="1" dirty="0">
                <a:solidFill>
                  <a:srgbClr val="0E5A8B"/>
                </a:solidFill>
                <a:latin typeface="Trebuchet MS" panose="020B0603020202020204" pitchFamily="34" charset="0"/>
              </a:rPr>
              <a:t>14</a:t>
            </a:r>
            <a:r>
              <a:rPr lang="zh-CN" altLang="en-US" sz="2400" b="1" dirty="0">
                <a:solidFill>
                  <a:srgbClr val="0E5A8B"/>
                </a:solidFill>
                <a:latin typeface="Trebuchet MS" panose="020B0603020202020204" pitchFamily="34" charset="0"/>
              </a:rPr>
              <a:t>位缩短为</a:t>
            </a:r>
            <a:r>
              <a:rPr lang="en-US" altLang="zh-CN" sz="2400" b="1" dirty="0">
                <a:solidFill>
                  <a:srgbClr val="0E5A8B"/>
                </a:solidFill>
                <a:latin typeface="Trebuchet MS" panose="020B0603020202020204" pitchFamily="34" charset="0"/>
              </a:rPr>
              <a:t>10</a:t>
            </a:r>
            <a:r>
              <a:rPr lang="zh-CN" altLang="en-US" sz="2400" b="1" dirty="0">
                <a:solidFill>
                  <a:srgbClr val="0E5A8B"/>
                </a:solidFill>
                <a:latin typeface="Trebuchet MS" panose="020B0603020202020204" pitchFamily="34" charset="0"/>
              </a:rPr>
              <a:t>位</a:t>
            </a:r>
            <a:endParaRPr lang="zh-CN" altLang="en-US"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压缩</a:t>
            </a:r>
          </a:p>
        </p:txBody>
      </p:sp>
    </p:spTree>
    <p:extLst>
      <p:ext uri="{BB962C8B-B14F-4D97-AF65-F5344CB8AC3E}">
        <p14:creationId xmlns:p14="http://schemas.microsoft.com/office/powerpoint/2010/main" val="6467295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19</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154681"/>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歧义</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0 01 0 11 0 10 0</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0, 1, 0, 3, 0, 2, 0</a:t>
            </a:r>
          </a:p>
          <a:p>
            <a:pPr marL="1371600" lvl="2" indent="-457200">
              <a:lnSpc>
                <a:spcPct val="150000"/>
              </a:lnSpc>
              <a:buFont typeface="Wingdings" panose="05000000000000000000" pitchFamily="2" charset="2"/>
              <a:buChar char="ü"/>
            </a:pP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0 0 10 11 0  10 0</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0, 0, 2, 3, 0, 2, 0</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采用无歧义编码（前缀码）</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0 101 0 111 0 110 0</a:t>
            </a:r>
          </a:p>
          <a:p>
            <a:pPr marL="1371600" lvl="2" indent="-457200">
              <a:lnSpc>
                <a:spcPct val="150000"/>
              </a:lnSpc>
              <a:buFont typeface="Wingdings" panose="05000000000000000000" pitchFamily="2" charset="2"/>
              <a:buChar char="ü"/>
            </a:pPr>
            <a:endParaRPr lang="zh-CN" altLang="en-US"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压缩</a:t>
            </a:r>
          </a:p>
        </p:txBody>
      </p:sp>
      <p:pic>
        <p:nvPicPr>
          <p:cNvPr id="8" name="Picture 2">
            <a:extLst>
              <a:ext uri="{FF2B5EF4-FFF2-40B4-BE49-F238E27FC236}">
                <a16:creationId xmlns:a16="http://schemas.microsoft.com/office/drawing/2014/main" id="{EC019F4E-9DCF-4670-A736-F93C5668D354}"/>
              </a:ext>
            </a:extLst>
          </p:cNvPr>
          <p:cNvPicPr>
            <a:picLocks noChangeAspect="1" noChangeArrowheads="1"/>
          </p:cNvPicPr>
          <p:nvPr/>
        </p:nvPicPr>
        <p:blipFill>
          <a:blip r:embed="rId2"/>
          <a:srcRect/>
          <a:stretch>
            <a:fillRect/>
          </a:stretch>
        </p:blipFill>
        <p:spPr bwMode="auto">
          <a:xfrm>
            <a:off x="6645762" y="3102463"/>
            <a:ext cx="2824529" cy="2327909"/>
          </a:xfrm>
          <a:prstGeom prst="rect">
            <a:avLst/>
          </a:prstGeom>
          <a:noFill/>
          <a:ln w="9525">
            <a:noFill/>
            <a:miter lim="800000"/>
            <a:headEnd/>
            <a:tailEnd/>
          </a:ln>
          <a:effectLst/>
        </p:spPr>
      </p:pic>
    </p:spTree>
    <p:extLst>
      <p:ext uri="{BB962C8B-B14F-4D97-AF65-F5344CB8AC3E}">
        <p14:creationId xmlns:p14="http://schemas.microsoft.com/office/powerpoint/2010/main" val="39541719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20</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熵</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3893630"/>
          </a:xfrm>
          <a:prstGeom prst="rect">
            <a:avLst/>
          </a:prstGeom>
          <a:noFill/>
        </p:spPr>
        <p:txBody>
          <a:bodyPr wrap="square">
            <a:spAutoFit/>
          </a:bodyPr>
          <a:lstStyle/>
          <a:p>
            <a:pPr marL="914400" lvl="1" indent="-457200">
              <a:lnSpc>
                <a:spcPct val="128000"/>
              </a:lnSpc>
              <a:spcBef>
                <a:spcPts val="12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熵用来衡量输入的可预见性</a:t>
            </a:r>
          </a:p>
          <a:p>
            <a:pPr marL="914400" lvl="1" indent="-457200">
              <a:lnSpc>
                <a:spcPct val="128000"/>
              </a:lnSpc>
              <a:spcBef>
                <a:spcPts val="18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任何信息都存在冗余，冗余大小与信息中每个符号（数字、字母或单词）的出现概率或者说不确定性有关</a:t>
            </a:r>
          </a:p>
          <a:p>
            <a:pPr marL="914400" lvl="1" indent="-457200">
              <a:lnSpc>
                <a:spcPct val="128000"/>
              </a:lnSpc>
              <a:spcBef>
                <a:spcPts val="12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一个信源发送出什么符号是不确定的，衡量它可以根据其出现的概率来度量。概率大，出现机会多，不确定性小；反之就大。</a:t>
            </a:r>
          </a:p>
          <a:p>
            <a:pPr marL="914400" lvl="1" indent="-457200">
              <a:lnSpc>
                <a:spcPct val="128000"/>
              </a:lnSpc>
              <a:spcBef>
                <a:spcPts val="12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信息中排除了冗余后的平均信息量称为“信息熵”</a:t>
            </a: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5116603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21</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a:t>Delta</a:t>
            </a:r>
            <a:r>
              <a:rPr lang="zh-CN" altLang="en-US" dirty="0"/>
              <a:t>编码</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258940"/>
          </a:xfrm>
          <a:prstGeom prst="rect">
            <a:avLst/>
          </a:prstGeom>
          <a:noFill/>
        </p:spPr>
        <p:txBody>
          <a:bodyPr wrap="square">
            <a:spAutoFit/>
          </a:bodyPr>
          <a:lstStyle/>
          <a:p>
            <a:pPr marL="914400" lvl="1" indent="-457200">
              <a:lnSpc>
                <a:spcPct val="120000"/>
              </a:lnSpc>
              <a:spcBef>
                <a:spcPts val="6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对词频编码</a:t>
            </a:r>
          </a:p>
          <a:p>
            <a:pPr marL="1371600" lvl="2" indent="-457200">
              <a:lnSpc>
                <a:spcPct val="120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较多的小数字，较少的大数字</a:t>
            </a:r>
          </a:p>
          <a:p>
            <a:pPr marL="1371600" lvl="2" indent="-457200">
              <a:lnSpc>
                <a:spcPct val="120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小编码用于小数字，大编码用于大数字</a:t>
            </a:r>
          </a:p>
          <a:p>
            <a:pPr marL="914400" lvl="1" indent="-457200">
              <a:lnSpc>
                <a:spcPct val="120000"/>
              </a:lnSpc>
              <a:spcBef>
                <a:spcPts val="6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文档编号分布性质与词频不同</a:t>
            </a:r>
          </a:p>
          <a:p>
            <a:pPr marL="1371600" lvl="2" indent="-457200">
              <a:lnSpc>
                <a:spcPct val="120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文档编号通常依据爬行过程编号，其中包含某个词的概率可以认为近似符合齐普夫法则，文档编号列表分布本身的熵很小</a:t>
            </a:r>
          </a:p>
          <a:p>
            <a:pPr marL="1371600" lvl="2" indent="-457200">
              <a:lnSpc>
                <a:spcPct val="120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有序的文档编号之间的差值通常较小，含有更多的冗余</a:t>
            </a:r>
          </a:p>
          <a:p>
            <a:pPr marL="914400" lvl="1" indent="-457200">
              <a:lnSpc>
                <a:spcPct val="120000"/>
              </a:lnSpc>
              <a:spcBef>
                <a:spcPts val="600"/>
              </a:spcBef>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Delta</a:t>
            </a:r>
            <a:r>
              <a:rPr lang="zh-CN" altLang="en-US" sz="2800" b="1" dirty="0">
                <a:solidFill>
                  <a:schemeClr val="accent6">
                    <a:lumMod val="75000"/>
                  </a:schemeClr>
                </a:solidFill>
                <a:latin typeface="Trebuchet MS" panose="020B0603020202020204" pitchFamily="34" charset="0"/>
              </a:rPr>
              <a:t>编码</a:t>
            </a:r>
          </a:p>
          <a:p>
            <a:pPr marL="1371600" lvl="2" indent="-457200">
              <a:lnSpc>
                <a:spcPct val="120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对文档编号差值编码（差额经常被称作 </a:t>
            </a:r>
            <a:r>
              <a:rPr lang="en-US" altLang="zh-CN" sz="2000" b="1" dirty="0">
                <a:solidFill>
                  <a:srgbClr val="0E5A8B"/>
                </a:solidFill>
                <a:latin typeface="Trebuchet MS" panose="020B0603020202020204" pitchFamily="34" charset="0"/>
              </a:rPr>
              <a:t>d-gaps</a:t>
            </a:r>
            <a:r>
              <a:rPr lang="zh-CN" altLang="en-US" sz="2000" b="1" dirty="0">
                <a:solidFill>
                  <a:srgbClr val="0E5A8B"/>
                </a:solidFill>
                <a:latin typeface="Trebuchet MS" panose="020B0603020202020204" pitchFamily="34" charset="0"/>
              </a:rPr>
              <a:t>）</a:t>
            </a:r>
          </a:p>
          <a:p>
            <a:pPr marL="1371600" lvl="2" indent="-457200">
              <a:lnSpc>
                <a:spcPct val="120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本身没有定义存储数据的比特模式，自身不节省任何空间</a:t>
            </a:r>
          </a:p>
          <a:p>
            <a:pPr marL="1371600" lvl="2" indent="-457200">
              <a:lnSpc>
                <a:spcPct val="120000"/>
              </a:lnSpc>
              <a:spcBef>
                <a:spcPts val="600"/>
              </a:spcBef>
              <a:buFont typeface="Wingdings" panose="05000000000000000000" pitchFamily="2" charset="2"/>
              <a:buChar char="ü"/>
            </a:pPr>
            <a:r>
              <a:rPr lang="zh-CN" altLang="en-US" sz="2000" b="1" dirty="0">
                <a:solidFill>
                  <a:srgbClr val="0E5A8B"/>
                </a:solidFill>
                <a:latin typeface="Trebuchet MS" panose="020B0603020202020204" pitchFamily="34" charset="0"/>
              </a:rPr>
              <a:t>可以将一个数字列表变换成一个小数字列表</a:t>
            </a:r>
            <a:endParaRPr lang="en-US" altLang="zh-CN" sz="20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2200289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22</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a:t>Delta</a:t>
            </a:r>
            <a:r>
              <a:rPr lang="zh-CN" altLang="en-US" dirty="0"/>
              <a:t>编码</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021631"/>
          </a:xfrm>
          <a:prstGeom prst="rect">
            <a:avLst/>
          </a:prstGeom>
          <a:noFill/>
        </p:spPr>
        <p:txBody>
          <a:bodyPr wrap="square">
            <a:spAutoFit/>
          </a:bodyPr>
          <a:lstStyle/>
          <a:p>
            <a:pPr marL="914400" lvl="1" indent="-457200">
              <a:lnSpc>
                <a:spcPct val="120000"/>
              </a:lnSpc>
              <a:spcBef>
                <a:spcPts val="6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倒排文档编号列表</a:t>
            </a:r>
          </a:p>
          <a:p>
            <a:pPr marL="1371600" lvl="2" indent="-457200">
              <a:lnSpc>
                <a:spcPct val="120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  </a:t>
            </a:r>
            <a:r>
              <a:rPr lang="en-US" altLang="zh-CN" sz="2400" b="1" dirty="0">
                <a:solidFill>
                  <a:srgbClr val="0E5A8B"/>
                </a:solidFill>
                <a:latin typeface="Trebuchet MS" panose="020B0603020202020204" pitchFamily="34" charset="0"/>
              </a:rPr>
              <a:t>1, 5, 9, 18, 23, 24, 30, 44, 45, 48</a:t>
            </a:r>
            <a:endParaRPr lang="en-US" altLang="zh-CN" sz="2000" b="1" dirty="0">
              <a:solidFill>
                <a:srgbClr val="0E5A8B"/>
              </a:solidFill>
              <a:latin typeface="Trebuchet MS" panose="020B0603020202020204" pitchFamily="34" charset="0"/>
            </a:endParaRPr>
          </a:p>
          <a:p>
            <a:pPr marL="914400" lvl="1" indent="-457200">
              <a:lnSpc>
                <a:spcPct val="120000"/>
              </a:lnSpc>
              <a:spcBef>
                <a:spcPts val="6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相邻编号间的差值</a:t>
            </a:r>
          </a:p>
          <a:p>
            <a:pPr marL="1371600" lvl="2" indent="-457200">
              <a:lnSpc>
                <a:spcPct val="120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  </a:t>
            </a:r>
            <a:r>
              <a:rPr lang="en-US" altLang="zh-CN" sz="2400" b="1" dirty="0">
                <a:solidFill>
                  <a:srgbClr val="0E5A8B"/>
                </a:solidFill>
                <a:latin typeface="Trebuchet MS" panose="020B0603020202020204" pitchFamily="34" charset="0"/>
              </a:rPr>
              <a:t>1, 4, 4, 9, 5, 1, 6, 14, 1, 3</a:t>
            </a:r>
          </a:p>
          <a:p>
            <a:pPr marL="914400" lvl="1" indent="-457200">
              <a:lnSpc>
                <a:spcPct val="120000"/>
              </a:lnSpc>
              <a:spcBef>
                <a:spcPts val="6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高频词差值较小，易于压缩</a:t>
            </a:r>
          </a:p>
          <a:p>
            <a:pPr marL="1371600" lvl="2" indent="-457200">
              <a:lnSpc>
                <a:spcPct val="120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  </a:t>
            </a:r>
            <a:r>
              <a:rPr lang="en-US" altLang="zh-CN" sz="2400" b="1" dirty="0">
                <a:solidFill>
                  <a:srgbClr val="0E5A8B"/>
                </a:solidFill>
                <a:latin typeface="Trebuchet MS" panose="020B0603020202020204" pitchFamily="34" charset="0"/>
              </a:rPr>
              <a:t>1, 1, 2, 1, 5, 1, 4, 1, 1, 3, ...</a:t>
            </a:r>
          </a:p>
          <a:p>
            <a:pPr marL="914400" lvl="1" indent="-457200">
              <a:lnSpc>
                <a:spcPct val="120000"/>
              </a:lnSpc>
              <a:spcBef>
                <a:spcPts val="6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低频词差值较大，但列表不会很长</a:t>
            </a:r>
          </a:p>
          <a:p>
            <a:pPr marL="1371600" lvl="2" indent="-457200">
              <a:lnSpc>
                <a:spcPct val="120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  </a:t>
            </a:r>
            <a:r>
              <a:rPr lang="en-US" altLang="zh-CN" sz="2400" b="1" dirty="0">
                <a:solidFill>
                  <a:srgbClr val="0E5A8B"/>
                </a:solidFill>
                <a:latin typeface="Trebuchet MS" panose="020B0603020202020204" pitchFamily="34" charset="0"/>
              </a:rPr>
              <a:t>109, 3766, 453, 1867, 992, ...</a:t>
            </a:r>
          </a:p>
          <a:p>
            <a:pPr marL="914400" lvl="1" indent="-457200">
              <a:lnSpc>
                <a:spcPct val="120000"/>
              </a:lnSpc>
              <a:spcBef>
                <a:spcPts val="6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因此，常见项的倒排表压缩的好，不常见的项压缩得不是很好</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2830990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23</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位对齐码</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550861"/>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编码之间的分隔（如空格）可以出现在任意比特位后面</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一进制码</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用</a:t>
            </a:r>
            <a:r>
              <a:rPr lang="en-US" altLang="zh-CN" sz="2400" b="1" dirty="0">
                <a:solidFill>
                  <a:srgbClr val="0E5A8B"/>
                </a:solidFill>
                <a:latin typeface="Trebuchet MS" panose="020B0603020202020204" pitchFamily="34" charset="0"/>
              </a:rPr>
              <a:t>k</a:t>
            </a:r>
            <a:r>
              <a:rPr lang="zh-CN" altLang="en-US" sz="2400" b="1" dirty="0">
                <a:solidFill>
                  <a:srgbClr val="0E5A8B"/>
                </a:solidFill>
                <a:latin typeface="Trebuchet MS" panose="020B0603020202020204" pitchFamily="34" charset="0"/>
              </a:rPr>
              <a:t>个</a:t>
            </a:r>
            <a:r>
              <a:rPr lang="en-US" altLang="zh-CN" sz="2400" b="1" dirty="0">
                <a:solidFill>
                  <a:srgbClr val="0E5A8B"/>
                </a:solidFill>
                <a:latin typeface="Trebuchet MS" panose="020B0603020202020204" pitchFamily="34" charset="0"/>
              </a:rPr>
              <a:t>1</a:t>
            </a:r>
            <a:r>
              <a:rPr lang="zh-CN" altLang="en-US" sz="2400" b="1" dirty="0">
                <a:solidFill>
                  <a:srgbClr val="0E5A8B"/>
                </a:solidFill>
                <a:latin typeface="Trebuchet MS" panose="020B0603020202020204" pitchFamily="34" charset="0"/>
              </a:rPr>
              <a:t>对数字</a:t>
            </a:r>
            <a:r>
              <a:rPr lang="en-US" altLang="zh-CN" sz="2400" b="1" dirty="0">
                <a:solidFill>
                  <a:srgbClr val="0E5A8B"/>
                </a:solidFill>
                <a:latin typeface="Trebuchet MS" panose="020B0603020202020204" pitchFamily="34" charset="0"/>
              </a:rPr>
              <a:t>k</a:t>
            </a:r>
            <a:r>
              <a:rPr lang="zh-CN" altLang="en-US" sz="2400" b="1" dirty="0">
                <a:solidFill>
                  <a:srgbClr val="0E5A8B"/>
                </a:solidFill>
                <a:latin typeface="Trebuchet MS" panose="020B0603020202020204" pitchFamily="34" charset="0"/>
              </a:rPr>
              <a:t>编码，后面跟一个</a:t>
            </a:r>
            <a:r>
              <a:rPr lang="en-US" altLang="zh-CN" sz="2400" b="1" dirty="0">
                <a:solidFill>
                  <a:srgbClr val="0E5A8B"/>
                </a:solidFill>
                <a:latin typeface="Trebuchet MS" panose="020B0603020202020204" pitchFamily="34" charset="0"/>
              </a:rPr>
              <a:t>0</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结尾的</a:t>
            </a:r>
            <a:r>
              <a:rPr lang="en-US" altLang="zh-CN" sz="2400" b="1" dirty="0">
                <a:solidFill>
                  <a:srgbClr val="0E5A8B"/>
                </a:solidFill>
                <a:latin typeface="Trebuchet MS" panose="020B0603020202020204" pitchFamily="34" charset="0"/>
              </a:rPr>
              <a:t>0</a:t>
            </a:r>
            <a:r>
              <a:rPr lang="zh-CN" altLang="en-US" sz="2400" b="1" dirty="0">
                <a:solidFill>
                  <a:srgbClr val="0E5A8B"/>
                </a:solidFill>
                <a:latin typeface="Trebuchet MS" panose="020B0603020202020204" pitchFamily="34" charset="0"/>
              </a:rPr>
              <a:t>使得编码无歧义</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对小数字非常有效</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数字越大，浪费越严重</a:t>
            </a:r>
          </a:p>
          <a:p>
            <a:pPr marL="1828800" lvl="3" indent="-457200">
              <a:lnSpc>
                <a:spcPct val="150000"/>
              </a:lnSpc>
              <a:buFont typeface="Wingdings" panose="05000000000000000000" pitchFamily="2" charset="2"/>
              <a:buChar char="Ø"/>
            </a:pPr>
            <a:r>
              <a:rPr lang="en-US" altLang="zh-CN" sz="2000" b="1" dirty="0">
                <a:solidFill>
                  <a:srgbClr val="0D38F1"/>
                </a:solidFill>
                <a:latin typeface="Trebuchet MS" panose="020B0603020202020204" pitchFamily="34" charset="0"/>
              </a:rPr>
              <a:t>1023</a:t>
            </a:r>
            <a:r>
              <a:rPr lang="zh-CN" altLang="en-US" sz="2000" b="1" dirty="0">
                <a:solidFill>
                  <a:srgbClr val="0D38F1"/>
                </a:solidFill>
                <a:latin typeface="Trebuchet MS" panose="020B0603020202020204" pitchFamily="34" charset="0"/>
              </a:rPr>
              <a:t>用二进制编码只需</a:t>
            </a:r>
            <a:r>
              <a:rPr lang="en-US" altLang="zh-CN" sz="2000" b="1" dirty="0">
                <a:solidFill>
                  <a:srgbClr val="0D38F1"/>
                </a:solidFill>
                <a:latin typeface="Trebuchet MS" panose="020B0603020202020204" pitchFamily="34" charset="0"/>
              </a:rPr>
              <a:t>10</a:t>
            </a:r>
            <a:r>
              <a:rPr lang="zh-CN" altLang="en-US" sz="2000" b="1" dirty="0">
                <a:solidFill>
                  <a:srgbClr val="0D38F1"/>
                </a:solidFill>
                <a:latin typeface="Trebuchet MS" panose="020B0603020202020204" pitchFamily="34" charset="0"/>
              </a:rPr>
              <a:t>位，一进制编码则需要</a:t>
            </a:r>
            <a:r>
              <a:rPr lang="en-US" altLang="zh-CN" sz="2000" b="1" dirty="0">
                <a:solidFill>
                  <a:srgbClr val="0D38F1"/>
                </a:solidFill>
                <a:latin typeface="Trebuchet MS" panose="020B0603020202020204" pitchFamily="34" charset="0"/>
              </a:rPr>
              <a:t>1024</a:t>
            </a:r>
            <a:r>
              <a:rPr lang="zh-CN" altLang="en-US" sz="2000" b="1" dirty="0">
                <a:solidFill>
                  <a:srgbClr val="0D38F1"/>
                </a:solidFill>
                <a:latin typeface="Trebuchet MS" panose="020B0603020202020204" pitchFamily="34" charset="0"/>
              </a:rPr>
              <a:t>位</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二进制编码对大数字更加有效，但存在歧义</a:t>
            </a:r>
            <a:endParaRPr lang="en-US" altLang="zh-CN" sz="24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pic>
        <p:nvPicPr>
          <p:cNvPr id="8" name="Picture 2">
            <a:extLst>
              <a:ext uri="{FF2B5EF4-FFF2-40B4-BE49-F238E27FC236}">
                <a16:creationId xmlns:a16="http://schemas.microsoft.com/office/drawing/2014/main" id="{361B8675-FECB-4780-B6EC-65051AA5746A}"/>
              </a:ext>
            </a:extLst>
          </p:cNvPr>
          <p:cNvPicPr>
            <a:picLocks noChangeAspect="1" noChangeArrowheads="1"/>
          </p:cNvPicPr>
          <p:nvPr/>
        </p:nvPicPr>
        <p:blipFill>
          <a:blip r:embed="rId2"/>
          <a:srcRect/>
          <a:stretch>
            <a:fillRect/>
          </a:stretch>
        </p:blipFill>
        <p:spPr bwMode="auto">
          <a:xfrm>
            <a:off x="8857539" y="2865886"/>
            <a:ext cx="3090787" cy="2836252"/>
          </a:xfrm>
          <a:prstGeom prst="rect">
            <a:avLst/>
          </a:prstGeom>
          <a:noFill/>
          <a:ln w="9525">
            <a:noFill/>
            <a:miter lim="800000"/>
            <a:headEnd/>
            <a:tailEnd/>
          </a:ln>
          <a:effectLst/>
        </p:spPr>
      </p:pic>
    </p:spTree>
    <p:extLst>
      <p:ext uri="{BB962C8B-B14F-4D97-AF65-F5344CB8AC3E}">
        <p14:creationId xmlns:p14="http://schemas.microsoft.com/office/powerpoint/2010/main" val="26352750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24</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a:latin typeface="Calibri Light (标题)"/>
              </a:rPr>
              <a:t>Elias-</a:t>
            </a:r>
            <a:r>
              <a:rPr lang="el-GR" altLang="zh-CN" dirty="0">
                <a:latin typeface="Calibri Light (标题)"/>
              </a:rPr>
              <a:t>γ</a:t>
            </a:r>
            <a:r>
              <a:rPr lang="el-GR" altLang="zh-CN" dirty="0"/>
              <a:t> </a:t>
            </a:r>
            <a:r>
              <a:rPr lang="zh-CN" altLang="en-US" dirty="0"/>
              <a:t>编码</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3719864"/>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结合了一进制、二进制编码的长处</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对</a:t>
            </a:r>
            <a:r>
              <a:rPr lang="en-US" altLang="zh-CN" sz="2800" b="1" dirty="0">
                <a:solidFill>
                  <a:schemeClr val="accent6">
                    <a:lumMod val="75000"/>
                  </a:schemeClr>
                </a:solidFill>
                <a:latin typeface="Trebuchet MS" panose="020B0603020202020204" pitchFamily="34" charset="0"/>
              </a:rPr>
              <a:t>k</a:t>
            </a:r>
            <a:r>
              <a:rPr lang="zh-CN" altLang="en-US" sz="2800" b="1" dirty="0">
                <a:solidFill>
                  <a:schemeClr val="accent6">
                    <a:lumMod val="75000"/>
                  </a:schemeClr>
                </a:solidFill>
                <a:latin typeface="Trebuchet MS" panose="020B0603020202020204" pitchFamily="34" charset="0"/>
              </a:rPr>
              <a:t>进行编码</a:t>
            </a:r>
            <a:endParaRPr lang="en-US" altLang="zh-CN" sz="2800" b="1" dirty="0">
              <a:solidFill>
                <a:schemeClr val="accent6">
                  <a:lumMod val="75000"/>
                </a:schemeClr>
              </a:solidFill>
              <a:latin typeface="Trebuchet MS" panose="020B0603020202020204" pitchFamily="34" charset="0"/>
            </a:endParaRPr>
          </a:p>
          <a:p>
            <a:pPr marL="914400" lvl="1" indent="-457200">
              <a:lnSpc>
                <a:spcPct val="150000"/>
              </a:lnSpc>
              <a:buFont typeface="Wingdings" panose="05000000000000000000" pitchFamily="2" charset="2"/>
              <a:buChar char="l"/>
            </a:pPr>
            <a:endParaRPr lang="en-US" altLang="zh-CN" sz="2800" b="1" dirty="0">
              <a:solidFill>
                <a:schemeClr val="accent6">
                  <a:lumMod val="75000"/>
                </a:schemeClr>
              </a:solidFill>
              <a:latin typeface="Trebuchet MS" panose="020B0603020202020204" pitchFamily="34" charset="0"/>
            </a:endParaRPr>
          </a:p>
          <a:p>
            <a:pPr marL="914400" lvl="1" indent="-457200">
              <a:lnSpc>
                <a:spcPct val="150000"/>
              </a:lnSpc>
              <a:buFont typeface="Wingdings" panose="05000000000000000000" pitchFamily="2" charset="2"/>
              <a:buChar char="l"/>
            </a:pPr>
            <a:endParaRPr lang="zh-CN" altLang="en-US" sz="2800" b="1" dirty="0">
              <a:solidFill>
                <a:schemeClr val="accent6">
                  <a:lumMod val="75000"/>
                </a:schemeClr>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K</a:t>
            </a:r>
            <a:r>
              <a:rPr lang="en-US" altLang="zh-CN" sz="2400" b="1" baseline="-25000" dirty="0">
                <a:solidFill>
                  <a:srgbClr val="0E5A8B"/>
                </a:solidFill>
                <a:latin typeface="Trebuchet MS" panose="020B0603020202020204" pitchFamily="34" charset="0"/>
              </a:rPr>
              <a:t>d</a:t>
            </a:r>
            <a:r>
              <a:rPr lang="zh-CN" altLang="en-US" sz="2400" b="1" dirty="0">
                <a:solidFill>
                  <a:srgbClr val="0E5A8B"/>
                </a:solidFill>
                <a:latin typeface="Trebuchet MS" panose="020B0603020202020204" pitchFamily="34" charset="0"/>
              </a:rPr>
              <a:t>用一进制编码</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K</a:t>
            </a:r>
            <a:r>
              <a:rPr lang="en-US" altLang="zh-CN" sz="2400" b="1" baseline="-25000" dirty="0">
                <a:solidFill>
                  <a:srgbClr val="0E5A8B"/>
                </a:solidFill>
                <a:latin typeface="Trebuchet MS" panose="020B0603020202020204" pitchFamily="34" charset="0"/>
              </a:rPr>
              <a:t>r</a:t>
            </a:r>
            <a:r>
              <a:rPr lang="zh-CN" altLang="en-US" sz="2400" b="1" dirty="0">
                <a:solidFill>
                  <a:srgbClr val="0E5A8B"/>
                </a:solidFill>
                <a:latin typeface="Trebuchet MS" panose="020B0603020202020204" pitchFamily="34" charset="0"/>
              </a:rPr>
              <a:t>用二进制编码</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pic>
        <p:nvPicPr>
          <p:cNvPr id="8" name="Picture 2">
            <a:extLst>
              <a:ext uri="{FF2B5EF4-FFF2-40B4-BE49-F238E27FC236}">
                <a16:creationId xmlns:a16="http://schemas.microsoft.com/office/drawing/2014/main" id="{6AECFC16-EDBB-4C38-B683-2FA913EA8255}"/>
              </a:ext>
            </a:extLst>
          </p:cNvPr>
          <p:cNvPicPr>
            <a:picLocks noChangeAspect="1" noChangeArrowheads="1"/>
          </p:cNvPicPr>
          <p:nvPr/>
        </p:nvPicPr>
        <p:blipFill>
          <a:blip r:embed="rId2"/>
          <a:srcRect/>
          <a:stretch>
            <a:fillRect/>
          </a:stretch>
        </p:blipFill>
        <p:spPr bwMode="auto">
          <a:xfrm>
            <a:off x="2735873" y="2539268"/>
            <a:ext cx="2053004" cy="490936"/>
          </a:xfrm>
          <a:prstGeom prst="rect">
            <a:avLst/>
          </a:prstGeom>
          <a:noFill/>
          <a:ln w="9525">
            <a:noFill/>
            <a:miter lim="800000"/>
            <a:headEnd/>
            <a:tailEnd/>
          </a:ln>
          <a:effectLst/>
        </p:spPr>
      </p:pic>
      <p:pic>
        <p:nvPicPr>
          <p:cNvPr id="9" name="Picture 3">
            <a:extLst>
              <a:ext uri="{FF2B5EF4-FFF2-40B4-BE49-F238E27FC236}">
                <a16:creationId xmlns:a16="http://schemas.microsoft.com/office/drawing/2014/main" id="{3270529A-74A3-42E2-A286-0AA89C6C2089}"/>
              </a:ext>
            </a:extLst>
          </p:cNvPr>
          <p:cNvPicPr>
            <a:picLocks noChangeAspect="1" noChangeArrowheads="1"/>
          </p:cNvPicPr>
          <p:nvPr/>
        </p:nvPicPr>
        <p:blipFill>
          <a:blip r:embed="rId3"/>
          <a:srcRect/>
          <a:stretch>
            <a:fillRect/>
          </a:stretch>
        </p:blipFill>
        <p:spPr bwMode="auto">
          <a:xfrm>
            <a:off x="2689713" y="3088421"/>
            <a:ext cx="3013564" cy="491161"/>
          </a:xfrm>
          <a:prstGeom prst="rect">
            <a:avLst/>
          </a:prstGeom>
          <a:noFill/>
          <a:ln w="9525">
            <a:noFill/>
            <a:miter lim="800000"/>
            <a:headEnd/>
            <a:tailEnd/>
          </a:ln>
          <a:effectLst/>
        </p:spPr>
      </p:pic>
      <p:pic>
        <p:nvPicPr>
          <p:cNvPr id="10" name="Picture 4">
            <a:extLst>
              <a:ext uri="{FF2B5EF4-FFF2-40B4-BE49-F238E27FC236}">
                <a16:creationId xmlns:a16="http://schemas.microsoft.com/office/drawing/2014/main" id="{10C900A1-E80E-4772-AC78-CE4694CA3549}"/>
              </a:ext>
            </a:extLst>
          </p:cNvPr>
          <p:cNvPicPr>
            <a:picLocks noChangeAspect="1" noChangeArrowheads="1"/>
          </p:cNvPicPr>
          <p:nvPr/>
        </p:nvPicPr>
        <p:blipFill>
          <a:blip r:embed="rId4"/>
          <a:srcRect/>
          <a:stretch>
            <a:fillRect/>
          </a:stretch>
        </p:blipFill>
        <p:spPr bwMode="auto">
          <a:xfrm>
            <a:off x="5412521" y="3818028"/>
            <a:ext cx="5254503" cy="2522839"/>
          </a:xfrm>
          <a:prstGeom prst="rect">
            <a:avLst/>
          </a:prstGeom>
          <a:noFill/>
          <a:ln w="9525">
            <a:noFill/>
            <a:miter lim="800000"/>
            <a:headEnd/>
            <a:tailEnd/>
          </a:ln>
          <a:effectLst/>
        </p:spPr>
      </p:pic>
    </p:spTree>
    <p:extLst>
      <p:ext uri="{BB962C8B-B14F-4D97-AF65-F5344CB8AC3E}">
        <p14:creationId xmlns:p14="http://schemas.microsoft.com/office/powerpoint/2010/main" val="22693198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25</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a:latin typeface="Calibri Light (标题)"/>
              </a:rPr>
              <a:t>Elias-</a:t>
            </a:r>
            <a:r>
              <a:rPr lang="el-GR" altLang="zh-CN" dirty="0">
                <a:latin typeface="Calibri Light (标题)"/>
              </a:rPr>
              <a:t>γ</a:t>
            </a:r>
            <a:r>
              <a:rPr lang="el-GR" altLang="zh-CN" dirty="0"/>
              <a:t> </a:t>
            </a:r>
            <a:r>
              <a:rPr lang="zh-CN" altLang="en-US" dirty="0"/>
              <a:t>编码</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161349"/>
          </a:xfrm>
          <a:prstGeom prst="rect">
            <a:avLst/>
          </a:prstGeom>
          <a:noFill/>
        </p:spPr>
        <p:txBody>
          <a:bodyPr wrap="square">
            <a:spAutoFit/>
          </a:bodyPr>
          <a:lstStyle/>
          <a:p>
            <a:pPr marL="914400" lvl="1" indent="-457200">
              <a:lnSpc>
                <a:spcPct val="128000"/>
              </a:lnSpc>
              <a:spcBef>
                <a:spcPts val="600"/>
              </a:spcBef>
              <a:buFont typeface="Wingdings" panose="05000000000000000000" pitchFamily="2" charset="2"/>
              <a:buChar char="l"/>
            </a:pPr>
            <a:r>
              <a:rPr lang="en-US" altLang="zh-CN" sz="2400" b="1" dirty="0">
                <a:solidFill>
                  <a:schemeClr val="accent6">
                    <a:lumMod val="75000"/>
                  </a:schemeClr>
                </a:solidFill>
                <a:latin typeface="Trebuchet MS" panose="020B0603020202020204" pitchFamily="34" charset="0"/>
              </a:rPr>
              <a:t>Elias-γ</a:t>
            </a:r>
            <a:r>
              <a:rPr lang="zh-CN" altLang="en-US" sz="2400" b="1" dirty="0">
                <a:solidFill>
                  <a:schemeClr val="accent6">
                    <a:lumMod val="75000"/>
                  </a:schemeClr>
                </a:solidFill>
                <a:latin typeface="Trebuchet MS" panose="020B0603020202020204" pitchFamily="34" charset="0"/>
              </a:rPr>
              <a:t>编码位数不大于一进制编码，当</a:t>
            </a:r>
            <a:r>
              <a:rPr lang="en-US" altLang="zh-CN" sz="2400" b="1" dirty="0">
                <a:solidFill>
                  <a:schemeClr val="accent6">
                    <a:lumMod val="75000"/>
                  </a:schemeClr>
                </a:solidFill>
                <a:latin typeface="Trebuchet MS" panose="020B0603020202020204" pitchFamily="34" charset="0"/>
              </a:rPr>
              <a:t>k</a:t>
            </a:r>
            <a:r>
              <a:rPr lang="zh-CN" altLang="en-US" sz="2400" b="1" dirty="0">
                <a:solidFill>
                  <a:schemeClr val="accent6">
                    <a:lumMod val="75000"/>
                  </a:schemeClr>
                </a:solidFill>
                <a:latin typeface="Trebuchet MS" panose="020B0603020202020204" pitchFamily="34" charset="0"/>
              </a:rPr>
              <a:t>大于</a:t>
            </a:r>
            <a:r>
              <a:rPr lang="en-US" altLang="zh-CN" sz="2400" b="1" dirty="0">
                <a:solidFill>
                  <a:schemeClr val="accent6">
                    <a:lumMod val="75000"/>
                  </a:schemeClr>
                </a:solidFill>
                <a:latin typeface="Trebuchet MS" panose="020B0603020202020204" pitchFamily="34" charset="0"/>
              </a:rPr>
              <a:t>2</a:t>
            </a:r>
            <a:r>
              <a:rPr lang="zh-CN" altLang="en-US" sz="2400" b="1" dirty="0">
                <a:solidFill>
                  <a:schemeClr val="accent6">
                    <a:lumMod val="75000"/>
                  </a:schemeClr>
                </a:solidFill>
                <a:latin typeface="Trebuchet MS" panose="020B0603020202020204" pitchFamily="34" charset="0"/>
              </a:rPr>
              <a:t>时，效率越来越高</a:t>
            </a:r>
          </a:p>
          <a:p>
            <a:pPr marL="1371600" lvl="2" indent="-457200">
              <a:lnSpc>
                <a:spcPct val="128000"/>
              </a:lnSpc>
              <a:spcBef>
                <a:spcPts val="600"/>
              </a:spcBef>
              <a:buFont typeface="Wingdings" panose="05000000000000000000" pitchFamily="2" charset="2"/>
              <a:buChar char="ü"/>
            </a:pPr>
            <a:r>
              <a:rPr lang="en-US" altLang="zh-CN" sz="2000" b="1" dirty="0">
                <a:solidFill>
                  <a:srgbClr val="0E5A8B"/>
                </a:solidFill>
                <a:latin typeface="Trebuchet MS" panose="020B0603020202020204" pitchFamily="34" charset="0"/>
              </a:rPr>
              <a:t>1023</a:t>
            </a:r>
            <a:r>
              <a:rPr lang="zh-CN" altLang="en-US" sz="2000" b="1" dirty="0">
                <a:solidFill>
                  <a:srgbClr val="0E5A8B"/>
                </a:solidFill>
                <a:latin typeface="Trebuchet MS" panose="020B0603020202020204" pitchFamily="34" charset="0"/>
              </a:rPr>
              <a:t>对应</a:t>
            </a:r>
            <a:r>
              <a:rPr lang="en-US" altLang="zh-CN" sz="2000" b="1" dirty="0">
                <a:solidFill>
                  <a:srgbClr val="0E5A8B"/>
                </a:solidFill>
                <a:latin typeface="Trebuchet MS" panose="020B0603020202020204" pitchFamily="34" charset="0"/>
              </a:rPr>
              <a:t>Elias-γ</a:t>
            </a:r>
            <a:r>
              <a:rPr lang="zh-CN" altLang="en-US" sz="2000" b="1" dirty="0">
                <a:solidFill>
                  <a:srgbClr val="0E5A8B"/>
                </a:solidFill>
                <a:latin typeface="Trebuchet MS" panose="020B0603020202020204" pitchFamily="34" charset="0"/>
              </a:rPr>
              <a:t>编码为</a:t>
            </a:r>
            <a:r>
              <a:rPr lang="en-US" altLang="zh-CN" sz="2000" b="1" dirty="0">
                <a:solidFill>
                  <a:srgbClr val="0E5A8B"/>
                </a:solidFill>
                <a:latin typeface="Trebuchet MS" panose="020B0603020202020204" pitchFamily="34" charset="0"/>
              </a:rPr>
              <a:t>19</a:t>
            </a:r>
            <a:r>
              <a:rPr lang="zh-CN" altLang="en-US" sz="2000" b="1" dirty="0">
                <a:solidFill>
                  <a:srgbClr val="0E5A8B"/>
                </a:solidFill>
                <a:latin typeface="Trebuchet MS" panose="020B0603020202020204" pitchFamily="34" charset="0"/>
              </a:rPr>
              <a:t>位，对应一进制编码为</a:t>
            </a:r>
            <a:r>
              <a:rPr lang="en-US" altLang="zh-CN" sz="2000" b="1" dirty="0">
                <a:solidFill>
                  <a:srgbClr val="0E5A8B"/>
                </a:solidFill>
                <a:latin typeface="Trebuchet MS" panose="020B0603020202020204" pitchFamily="34" charset="0"/>
              </a:rPr>
              <a:t>1024</a:t>
            </a:r>
            <a:r>
              <a:rPr lang="zh-CN" altLang="en-US" sz="2000" b="1" dirty="0">
                <a:solidFill>
                  <a:srgbClr val="0E5A8B"/>
                </a:solidFill>
                <a:latin typeface="Trebuchet MS" panose="020B0603020202020204" pitchFamily="34" charset="0"/>
              </a:rPr>
              <a:t>位</a:t>
            </a:r>
          </a:p>
          <a:p>
            <a:pPr marL="914400" lvl="1" indent="-457200">
              <a:lnSpc>
                <a:spcPct val="128000"/>
              </a:lnSpc>
              <a:spcBef>
                <a:spcPts val="600"/>
              </a:spcBef>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对于</a:t>
            </a:r>
            <a:r>
              <a:rPr lang="en-US" altLang="zh-CN" sz="2400" b="1" dirty="0">
                <a:solidFill>
                  <a:schemeClr val="accent6">
                    <a:lumMod val="75000"/>
                  </a:schemeClr>
                </a:solidFill>
                <a:latin typeface="Trebuchet MS" panose="020B0603020202020204" pitchFamily="34" charset="0"/>
              </a:rPr>
              <a:t>k</a:t>
            </a:r>
            <a:r>
              <a:rPr lang="zh-CN" altLang="en-US" sz="2400" b="1" dirty="0">
                <a:solidFill>
                  <a:schemeClr val="accent6">
                    <a:lumMod val="75000"/>
                  </a:schemeClr>
                </a:solidFill>
                <a:latin typeface="Trebuchet MS" panose="020B0603020202020204" pitchFamily="34" charset="0"/>
              </a:rPr>
              <a:t>，</a:t>
            </a:r>
            <a:r>
              <a:rPr lang="en-US" altLang="zh-CN" sz="2400" b="1" dirty="0">
                <a:solidFill>
                  <a:schemeClr val="accent6">
                    <a:lumMod val="75000"/>
                  </a:schemeClr>
                </a:solidFill>
                <a:latin typeface="Trebuchet MS" panose="020B0603020202020204" pitchFamily="34" charset="0"/>
              </a:rPr>
              <a:t>Elias-γ</a:t>
            </a:r>
            <a:r>
              <a:rPr lang="zh-CN" altLang="en-US" sz="2400" b="1" dirty="0">
                <a:solidFill>
                  <a:schemeClr val="accent6">
                    <a:lumMod val="75000"/>
                  </a:schemeClr>
                </a:solidFill>
                <a:latin typeface="Trebuchet MS" panose="020B0603020202020204" pitchFamily="34" charset="0"/>
              </a:rPr>
              <a:t>编码需要</a:t>
            </a:r>
            <a:r>
              <a:rPr lang="en-US" altLang="zh-CN" sz="2400" b="1" dirty="0">
                <a:solidFill>
                  <a:schemeClr val="accent6">
                    <a:lumMod val="75000"/>
                  </a:schemeClr>
                </a:solidFill>
                <a:latin typeface="Trebuchet MS" panose="020B0603020202020204" pitchFamily="34" charset="0"/>
              </a:rPr>
              <a:t>2⌊log</a:t>
            </a:r>
            <a:r>
              <a:rPr lang="en-US" altLang="zh-CN" sz="2000" b="1" baseline="-25000" dirty="0">
                <a:solidFill>
                  <a:schemeClr val="accent6">
                    <a:lumMod val="75000"/>
                  </a:schemeClr>
                </a:solidFill>
                <a:latin typeface="Trebuchet MS" panose="020B0603020202020204" pitchFamily="34" charset="0"/>
              </a:rPr>
              <a:t>2</a:t>
            </a:r>
            <a:r>
              <a:rPr lang="en-US" altLang="zh-CN" sz="2400" b="1" dirty="0">
                <a:solidFill>
                  <a:schemeClr val="accent6">
                    <a:lumMod val="75000"/>
                  </a:schemeClr>
                </a:solidFill>
                <a:latin typeface="Trebuchet MS" panose="020B0603020202020204" pitchFamily="34" charset="0"/>
              </a:rPr>
              <a:t>k⌋+1</a:t>
            </a:r>
            <a:r>
              <a:rPr lang="zh-CN" altLang="en-US" sz="2400" b="1" dirty="0">
                <a:solidFill>
                  <a:schemeClr val="accent6">
                    <a:lumMod val="75000"/>
                  </a:schemeClr>
                </a:solidFill>
                <a:latin typeface="Trebuchet MS" panose="020B0603020202020204" pitchFamily="34" charset="0"/>
              </a:rPr>
              <a:t>个比特位</a:t>
            </a:r>
          </a:p>
          <a:p>
            <a:pPr marL="914400" lvl="1" indent="-457200">
              <a:lnSpc>
                <a:spcPct val="128000"/>
              </a:lnSpc>
              <a:spcBef>
                <a:spcPts val="600"/>
              </a:spcBef>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对于大数字，二进制编码仅需</a:t>
            </a:r>
            <a:r>
              <a:rPr lang="en-US" altLang="zh-CN" sz="2400" b="1" dirty="0">
                <a:solidFill>
                  <a:schemeClr val="accent6">
                    <a:lumMod val="75000"/>
                  </a:schemeClr>
                </a:solidFill>
                <a:latin typeface="Trebuchet MS" panose="020B0603020202020204" pitchFamily="34" charset="0"/>
              </a:rPr>
              <a:t>log</a:t>
            </a:r>
            <a:r>
              <a:rPr lang="en-US" altLang="zh-CN" sz="2000" b="1" baseline="-25000" dirty="0">
                <a:solidFill>
                  <a:schemeClr val="accent6">
                    <a:lumMod val="75000"/>
                  </a:schemeClr>
                </a:solidFill>
                <a:latin typeface="Trebuchet MS" panose="020B0603020202020204" pitchFamily="34" charset="0"/>
              </a:rPr>
              <a:t>2</a:t>
            </a:r>
            <a:r>
              <a:rPr lang="en-US" altLang="zh-CN" sz="2400" b="1" dirty="0">
                <a:solidFill>
                  <a:schemeClr val="accent6">
                    <a:lumMod val="75000"/>
                  </a:schemeClr>
                </a:solidFill>
                <a:latin typeface="Trebuchet MS" panose="020B0603020202020204" pitchFamily="34" charset="0"/>
              </a:rPr>
              <a:t>k</a:t>
            </a:r>
            <a:r>
              <a:rPr lang="zh-CN" altLang="en-US" sz="2400" b="1" dirty="0">
                <a:solidFill>
                  <a:schemeClr val="accent6">
                    <a:lumMod val="75000"/>
                  </a:schemeClr>
                </a:solidFill>
                <a:latin typeface="Trebuchet MS" panose="020B0603020202020204" pitchFamily="34" charset="0"/>
              </a:rPr>
              <a:t>个比特位， </a:t>
            </a:r>
            <a:r>
              <a:rPr lang="en-US" altLang="zh-CN" sz="2400" b="1" dirty="0">
                <a:solidFill>
                  <a:schemeClr val="accent6">
                    <a:lumMod val="75000"/>
                  </a:schemeClr>
                </a:solidFill>
                <a:latin typeface="Trebuchet MS" panose="020B0603020202020204" pitchFamily="34" charset="0"/>
              </a:rPr>
              <a:t>Elias-γ</a:t>
            </a:r>
            <a:r>
              <a:rPr lang="zh-CN" altLang="en-US" sz="2400" b="1" dirty="0">
                <a:solidFill>
                  <a:schemeClr val="accent6">
                    <a:lumMod val="75000"/>
                  </a:schemeClr>
                </a:solidFill>
                <a:latin typeface="Trebuchet MS" panose="020B0603020202020204" pitchFamily="34" charset="0"/>
              </a:rPr>
              <a:t>编码需要两倍的位数，不够理想</a:t>
            </a:r>
          </a:p>
          <a:p>
            <a:pPr marL="914400" lvl="1" indent="-457200">
              <a:lnSpc>
                <a:spcPct val="128000"/>
              </a:lnSpc>
              <a:spcBef>
                <a:spcPts val="600"/>
              </a:spcBef>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对</a:t>
            </a:r>
            <a:r>
              <a:rPr lang="en-US" altLang="zh-CN" sz="2400" b="1" dirty="0" err="1">
                <a:solidFill>
                  <a:schemeClr val="accent6">
                    <a:lumMod val="75000"/>
                  </a:schemeClr>
                </a:solidFill>
                <a:latin typeface="Trebuchet MS" panose="020B0603020202020204" pitchFamily="34" charset="0"/>
              </a:rPr>
              <a:t>k</a:t>
            </a:r>
            <a:r>
              <a:rPr lang="en-US" altLang="zh-CN" sz="2000" b="1" baseline="-25000" dirty="0" err="1">
                <a:solidFill>
                  <a:schemeClr val="accent6">
                    <a:lumMod val="75000"/>
                  </a:schemeClr>
                </a:solidFill>
                <a:latin typeface="Trebuchet MS" panose="020B0603020202020204" pitchFamily="34" charset="0"/>
              </a:rPr>
              <a:t>d</a:t>
            </a:r>
            <a:r>
              <a:rPr lang="en-US" altLang="zh-CN" sz="2400" b="1" dirty="0">
                <a:solidFill>
                  <a:schemeClr val="accent6">
                    <a:lumMod val="75000"/>
                  </a:schemeClr>
                </a:solidFill>
                <a:latin typeface="Trebuchet MS" panose="020B0603020202020204" pitchFamily="34" charset="0"/>
              </a:rPr>
              <a:t> + 1</a:t>
            </a:r>
            <a:r>
              <a:rPr lang="zh-CN" altLang="en-US" sz="2400" b="1" dirty="0">
                <a:solidFill>
                  <a:schemeClr val="accent6">
                    <a:lumMod val="75000"/>
                  </a:schemeClr>
                </a:solidFill>
                <a:latin typeface="Trebuchet MS" panose="020B0603020202020204" pitchFamily="34" charset="0"/>
              </a:rPr>
              <a:t>进一步用</a:t>
            </a:r>
            <a:r>
              <a:rPr lang="en-US" altLang="zh-CN" sz="2400" b="1" dirty="0">
                <a:solidFill>
                  <a:schemeClr val="accent6">
                    <a:lumMod val="75000"/>
                  </a:schemeClr>
                </a:solidFill>
                <a:latin typeface="Trebuchet MS" panose="020B0603020202020204" pitchFamily="34" charset="0"/>
              </a:rPr>
              <a:t>Elias-γ</a:t>
            </a:r>
            <a:r>
              <a:rPr lang="zh-CN" altLang="en-US" sz="2400" b="1" dirty="0">
                <a:solidFill>
                  <a:schemeClr val="accent6">
                    <a:lumMod val="75000"/>
                  </a:schemeClr>
                </a:solidFill>
                <a:latin typeface="Trebuchet MS" panose="020B0603020202020204" pitchFamily="34" charset="0"/>
              </a:rPr>
              <a:t>编码</a:t>
            </a:r>
          </a:p>
          <a:p>
            <a:pPr marL="914400" lvl="1" indent="-457200" algn="just">
              <a:lnSpc>
                <a:spcPct val="128000"/>
              </a:lnSpc>
              <a:spcBef>
                <a:spcPts val="600"/>
              </a:spcBef>
              <a:buFont typeface="Wingdings" panose="05000000000000000000" pitchFamily="2" charset="2"/>
              <a:buChar char="l"/>
            </a:pPr>
            <a:r>
              <a:rPr lang="en-US" altLang="zh-CN" sz="2400" b="1" dirty="0">
                <a:solidFill>
                  <a:schemeClr val="accent6">
                    <a:lumMod val="75000"/>
                  </a:schemeClr>
                </a:solidFill>
                <a:latin typeface="Trebuchet MS" panose="020B0603020202020204" pitchFamily="34" charset="0"/>
              </a:rPr>
              <a:t>Elias-δ</a:t>
            </a:r>
            <a:r>
              <a:rPr lang="zh-CN" altLang="en-US" sz="2400" b="1" dirty="0">
                <a:solidFill>
                  <a:schemeClr val="accent6">
                    <a:lumMod val="75000"/>
                  </a:schemeClr>
                </a:solidFill>
                <a:latin typeface="Trebuchet MS" panose="020B0603020202020204" pitchFamily="34" charset="0"/>
              </a:rPr>
              <a:t>编码牺牲了小数字的功效，对于大于</a:t>
            </a:r>
            <a:r>
              <a:rPr lang="en-US" altLang="zh-CN" sz="2400" b="1" dirty="0">
                <a:solidFill>
                  <a:schemeClr val="accent6">
                    <a:lumMod val="75000"/>
                  </a:schemeClr>
                </a:solidFill>
                <a:latin typeface="Trebuchet MS" panose="020B0603020202020204" pitchFamily="34" charset="0"/>
              </a:rPr>
              <a:t>16</a:t>
            </a:r>
            <a:r>
              <a:rPr lang="zh-CN" altLang="en-US" sz="2400" b="1" dirty="0">
                <a:solidFill>
                  <a:schemeClr val="accent6">
                    <a:lumMod val="75000"/>
                  </a:schemeClr>
                </a:solidFill>
                <a:latin typeface="Trebuchet MS" panose="020B0603020202020204" pitchFamily="34" charset="0"/>
              </a:rPr>
              <a:t>的数字，</a:t>
            </a:r>
            <a:r>
              <a:rPr lang="en-US" altLang="zh-CN" sz="2400" b="1" dirty="0">
                <a:solidFill>
                  <a:schemeClr val="accent6">
                    <a:lumMod val="75000"/>
                  </a:schemeClr>
                </a:solidFill>
                <a:latin typeface="Trebuchet MS" panose="020B0603020202020204" pitchFamily="34" charset="0"/>
              </a:rPr>
              <a:t>Elias-δ</a:t>
            </a:r>
            <a:r>
              <a:rPr lang="zh-CN" altLang="en-US" sz="2400" b="1" dirty="0">
                <a:solidFill>
                  <a:schemeClr val="accent6">
                    <a:lumMod val="75000"/>
                  </a:schemeClr>
                </a:solidFill>
                <a:latin typeface="Trebuchet MS" panose="020B0603020202020204" pitchFamily="34" charset="0"/>
              </a:rPr>
              <a:t>编码大小不会超过</a:t>
            </a:r>
            <a:r>
              <a:rPr lang="en-US" altLang="zh-CN" sz="2400" b="1" dirty="0">
                <a:solidFill>
                  <a:schemeClr val="accent6">
                    <a:lumMod val="75000"/>
                  </a:schemeClr>
                </a:solidFill>
                <a:latin typeface="Trebuchet MS" panose="020B0603020202020204" pitchFamily="34" charset="0"/>
              </a:rPr>
              <a:t>Elias-γ</a:t>
            </a:r>
            <a:r>
              <a:rPr lang="zh-CN" altLang="en-US" sz="2400" b="1" dirty="0">
                <a:solidFill>
                  <a:schemeClr val="accent6">
                    <a:lumMod val="75000"/>
                  </a:schemeClr>
                </a:solidFill>
                <a:latin typeface="Trebuchet MS" panose="020B0603020202020204" pitchFamily="34" charset="0"/>
              </a:rPr>
              <a:t>，大于</a:t>
            </a:r>
            <a:r>
              <a:rPr lang="en-US" altLang="zh-CN" sz="2400" b="1" dirty="0">
                <a:solidFill>
                  <a:schemeClr val="accent6">
                    <a:lumMod val="75000"/>
                  </a:schemeClr>
                </a:solidFill>
                <a:latin typeface="Trebuchet MS" panose="020B0603020202020204" pitchFamily="34" charset="0"/>
              </a:rPr>
              <a:t>32</a:t>
            </a:r>
            <a:r>
              <a:rPr lang="zh-CN" altLang="en-US" sz="2400" b="1" dirty="0">
                <a:solidFill>
                  <a:schemeClr val="accent6">
                    <a:lumMod val="75000"/>
                  </a:schemeClr>
                </a:solidFill>
                <a:latin typeface="Trebuchet MS" panose="020B0603020202020204" pitchFamily="34" charset="0"/>
              </a:rPr>
              <a:t>的数， </a:t>
            </a:r>
            <a:r>
              <a:rPr lang="en-US" altLang="zh-CN" sz="2400" b="1" dirty="0">
                <a:solidFill>
                  <a:schemeClr val="accent6">
                    <a:lumMod val="75000"/>
                  </a:schemeClr>
                </a:solidFill>
                <a:latin typeface="Trebuchet MS" panose="020B0603020202020204" pitchFamily="34" charset="0"/>
              </a:rPr>
              <a:t>Elias- δ</a:t>
            </a:r>
            <a:r>
              <a:rPr lang="zh-CN" altLang="en-US" sz="2400" b="1" dirty="0">
                <a:solidFill>
                  <a:schemeClr val="accent6">
                    <a:lumMod val="75000"/>
                  </a:schemeClr>
                </a:solidFill>
                <a:latin typeface="Trebuchet MS" panose="020B0603020202020204" pitchFamily="34" charset="0"/>
              </a:rPr>
              <a:t>需要更少的空间</a:t>
            </a:r>
          </a:p>
          <a:p>
            <a:pPr marL="914400" lvl="1" indent="-457200">
              <a:lnSpc>
                <a:spcPct val="128000"/>
              </a:lnSpc>
              <a:spcBef>
                <a:spcPts val="600"/>
              </a:spcBef>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对任意</a:t>
            </a:r>
            <a:r>
              <a:rPr lang="en-US" altLang="zh-CN" sz="2400" b="1" dirty="0">
                <a:solidFill>
                  <a:schemeClr val="accent6">
                    <a:lumMod val="75000"/>
                  </a:schemeClr>
                </a:solidFill>
                <a:latin typeface="Trebuchet MS" panose="020B0603020202020204" pitchFamily="34" charset="0"/>
              </a:rPr>
              <a:t>k</a:t>
            </a:r>
            <a:r>
              <a:rPr lang="zh-CN" altLang="en-US" sz="2400" b="1" dirty="0">
                <a:solidFill>
                  <a:schemeClr val="accent6">
                    <a:lumMod val="75000"/>
                  </a:schemeClr>
                </a:solidFill>
                <a:latin typeface="Trebuchet MS" panose="020B0603020202020204" pitchFamily="34" charset="0"/>
              </a:rPr>
              <a:t>，编码数量约为</a:t>
            </a:r>
          </a:p>
          <a:p>
            <a:pPr marL="1371600" lvl="2" indent="-457200">
              <a:lnSpc>
                <a:spcPct val="128000"/>
              </a:lnSpc>
              <a:spcBef>
                <a:spcPts val="600"/>
              </a:spcBef>
              <a:buFont typeface="Wingdings" panose="05000000000000000000" pitchFamily="2" charset="2"/>
              <a:buChar char="ü"/>
            </a:pPr>
            <a:r>
              <a:rPr lang="en-US" altLang="zh-CN" sz="2000" b="1" dirty="0">
                <a:solidFill>
                  <a:srgbClr val="0E5A8B"/>
                </a:solidFill>
                <a:latin typeface="Trebuchet MS" panose="020B0603020202020204" pitchFamily="34" charset="0"/>
              </a:rPr>
              <a:t>2 log</a:t>
            </a:r>
            <a:r>
              <a:rPr lang="en-US" altLang="zh-CN" sz="2000" b="1" baseline="-25000" dirty="0">
                <a:solidFill>
                  <a:schemeClr val="accent6">
                    <a:lumMod val="75000"/>
                  </a:schemeClr>
                </a:solidFill>
                <a:latin typeface="Trebuchet MS" panose="020B0603020202020204" pitchFamily="34" charset="0"/>
              </a:rPr>
              <a:t>2 </a:t>
            </a:r>
            <a:r>
              <a:rPr lang="en-US" altLang="zh-CN" sz="2000" b="1" dirty="0" err="1">
                <a:solidFill>
                  <a:srgbClr val="0E5A8B"/>
                </a:solidFill>
                <a:latin typeface="Trebuchet MS" panose="020B0603020202020204" pitchFamily="34" charset="0"/>
              </a:rPr>
              <a:t>log</a:t>
            </a:r>
            <a:r>
              <a:rPr lang="en-US" altLang="zh-CN" sz="2000" b="1" baseline="-25000" dirty="0" err="1">
                <a:solidFill>
                  <a:schemeClr val="accent6">
                    <a:lumMod val="75000"/>
                  </a:schemeClr>
                </a:solidFill>
                <a:latin typeface="Trebuchet MS" panose="020B0603020202020204" pitchFamily="34" charset="0"/>
              </a:rPr>
              <a:t>2</a:t>
            </a:r>
            <a:r>
              <a:rPr lang="en-US" altLang="zh-CN" sz="2000" b="1" dirty="0">
                <a:solidFill>
                  <a:srgbClr val="0E5A8B"/>
                </a:solidFill>
                <a:latin typeface="Trebuchet MS" panose="020B0603020202020204" pitchFamily="34" charset="0"/>
              </a:rPr>
              <a:t> k + log</a:t>
            </a:r>
            <a:r>
              <a:rPr lang="en-US" altLang="zh-CN" sz="2000" b="1" baseline="-25000" dirty="0">
                <a:solidFill>
                  <a:schemeClr val="accent6">
                    <a:lumMod val="75000"/>
                  </a:schemeClr>
                </a:solidFill>
                <a:latin typeface="Trebuchet MS" panose="020B0603020202020204" pitchFamily="34" charset="0"/>
              </a:rPr>
              <a:t>2</a:t>
            </a:r>
            <a:r>
              <a:rPr lang="en-US" altLang="zh-CN" sz="2000" b="1" dirty="0">
                <a:solidFill>
                  <a:srgbClr val="0E5A8B"/>
                </a:solidFill>
                <a:latin typeface="Trebuchet MS" panose="020B0603020202020204" pitchFamily="34" charset="0"/>
              </a:rPr>
              <a:t> k </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3132711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26</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a:latin typeface="Calibri Light (标题)"/>
              </a:rPr>
              <a:t>Elias-</a:t>
            </a:r>
            <a:r>
              <a:rPr lang="el-GR" altLang="zh-CN" dirty="0">
                <a:latin typeface="Calibri Light (标题)"/>
              </a:rPr>
              <a:t>γ</a:t>
            </a:r>
            <a:r>
              <a:rPr lang="el-GR" altLang="zh-CN" dirty="0"/>
              <a:t> </a:t>
            </a:r>
            <a:r>
              <a:rPr lang="zh-CN" altLang="en-US" dirty="0"/>
              <a:t>编码</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2516073"/>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K</a:t>
            </a:r>
            <a:r>
              <a:rPr lang="en-US" altLang="zh-CN" sz="2800" b="1" baseline="-25000" dirty="0">
                <a:solidFill>
                  <a:schemeClr val="accent6">
                    <a:lumMod val="75000"/>
                  </a:schemeClr>
                </a:solidFill>
                <a:latin typeface="Trebuchet MS" panose="020B0603020202020204" pitchFamily="34" charset="0"/>
              </a:rPr>
              <a:t>d</a:t>
            </a:r>
            <a:r>
              <a:rPr lang="zh-CN" altLang="en-US" sz="2800" b="1" dirty="0">
                <a:solidFill>
                  <a:schemeClr val="accent6">
                    <a:lumMod val="75000"/>
                  </a:schemeClr>
                </a:solidFill>
                <a:latin typeface="Trebuchet MS" panose="020B0603020202020204" pitchFamily="34" charset="0"/>
              </a:rPr>
              <a:t>分解为</a:t>
            </a:r>
            <a:endParaRPr lang="en-US" altLang="zh-CN" sz="2800" b="1" dirty="0">
              <a:solidFill>
                <a:schemeClr val="accent6">
                  <a:lumMod val="75000"/>
                </a:schemeClr>
              </a:solidFill>
              <a:latin typeface="Trebuchet MS" panose="020B0603020202020204" pitchFamily="34" charset="0"/>
            </a:endParaRPr>
          </a:p>
          <a:p>
            <a:pPr marL="914400" lvl="1" indent="-457200">
              <a:lnSpc>
                <a:spcPct val="150000"/>
              </a:lnSpc>
              <a:buFont typeface="Wingdings" panose="05000000000000000000" pitchFamily="2" charset="2"/>
              <a:buChar char="l"/>
            </a:pPr>
            <a:endParaRPr lang="en-US" altLang="zh-CN" sz="2800" b="1" dirty="0">
              <a:solidFill>
                <a:schemeClr val="accent6">
                  <a:lumMod val="75000"/>
                </a:schemeClr>
              </a:solidFill>
              <a:latin typeface="Trebuchet MS" panose="020B0603020202020204" pitchFamily="34" charset="0"/>
            </a:endParaRPr>
          </a:p>
          <a:p>
            <a:pPr marL="914400" lvl="1" indent="-457200">
              <a:lnSpc>
                <a:spcPct val="150000"/>
              </a:lnSpc>
              <a:buFont typeface="Wingdings" panose="05000000000000000000" pitchFamily="2" charset="2"/>
              <a:buChar char="l"/>
            </a:pPr>
            <a:endParaRPr lang="zh-CN" altLang="en-US" sz="2800" b="1" dirty="0">
              <a:solidFill>
                <a:schemeClr val="accent6">
                  <a:lumMod val="75000"/>
                </a:schemeClr>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en-US" altLang="zh-CN" sz="2400" b="1" dirty="0" err="1">
                <a:solidFill>
                  <a:srgbClr val="0E5A8B"/>
                </a:solidFill>
                <a:latin typeface="Trebuchet MS" panose="020B0603020202020204" pitchFamily="34" charset="0"/>
              </a:rPr>
              <a:t>K</a:t>
            </a:r>
            <a:r>
              <a:rPr lang="en-US" altLang="zh-CN" sz="2400" b="1" baseline="-25000" dirty="0" err="1">
                <a:solidFill>
                  <a:srgbClr val="0E5A8B"/>
                </a:solidFill>
                <a:latin typeface="Trebuchet MS" panose="020B0603020202020204" pitchFamily="34" charset="0"/>
              </a:rPr>
              <a:t>dd</a:t>
            </a:r>
            <a:r>
              <a:rPr lang="zh-CN" altLang="en-US" sz="2400" b="1" dirty="0">
                <a:solidFill>
                  <a:srgbClr val="0E5A8B"/>
                </a:solidFill>
                <a:latin typeface="Trebuchet MS" panose="020B0603020202020204" pitchFamily="34" charset="0"/>
              </a:rPr>
              <a:t>用一进制编码，</a:t>
            </a:r>
            <a:r>
              <a:rPr lang="en-US" altLang="zh-CN" sz="2400" b="1" dirty="0" err="1">
                <a:solidFill>
                  <a:srgbClr val="0E5A8B"/>
                </a:solidFill>
                <a:latin typeface="Trebuchet MS" panose="020B0603020202020204" pitchFamily="34" charset="0"/>
              </a:rPr>
              <a:t>K</a:t>
            </a:r>
            <a:r>
              <a:rPr lang="en-US" altLang="zh-CN" sz="2400" b="1" baseline="-25000" dirty="0" err="1">
                <a:solidFill>
                  <a:srgbClr val="0E5A8B"/>
                </a:solidFill>
                <a:latin typeface="Trebuchet MS" panose="020B0603020202020204" pitchFamily="34" charset="0"/>
              </a:rPr>
              <a:t>dr</a:t>
            </a:r>
            <a:r>
              <a:rPr lang="zh-CN" altLang="en-US" sz="2400" b="1" dirty="0">
                <a:solidFill>
                  <a:srgbClr val="0E5A8B"/>
                </a:solidFill>
                <a:latin typeface="仿宋" panose="02010609060101010101" pitchFamily="49" charset="-122"/>
                <a:ea typeface="仿宋" panose="02010609060101010101" pitchFamily="49" charset="-122"/>
              </a:rPr>
              <a:t>、</a:t>
            </a:r>
            <a:r>
              <a:rPr lang="en-US" altLang="zh-CN" sz="2400" b="1" dirty="0">
                <a:solidFill>
                  <a:srgbClr val="0E5A8B"/>
                </a:solidFill>
                <a:latin typeface="Trebuchet MS" panose="020B0603020202020204" pitchFamily="34" charset="0"/>
              </a:rPr>
              <a:t>K</a:t>
            </a:r>
            <a:r>
              <a:rPr lang="en-US" altLang="zh-CN" sz="2400" b="1" baseline="-25000" dirty="0">
                <a:solidFill>
                  <a:srgbClr val="0E5A8B"/>
                </a:solidFill>
                <a:latin typeface="Trebuchet MS" panose="020B0603020202020204" pitchFamily="34" charset="0"/>
              </a:rPr>
              <a:t>r</a:t>
            </a:r>
            <a:r>
              <a:rPr lang="zh-CN" altLang="en-US" sz="2400" b="1" dirty="0">
                <a:solidFill>
                  <a:srgbClr val="0E5A8B"/>
                </a:solidFill>
                <a:latin typeface="Trebuchet MS" panose="020B0603020202020204" pitchFamily="34" charset="0"/>
              </a:rPr>
              <a:t>用二进制编码</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pic>
        <p:nvPicPr>
          <p:cNvPr id="11" name="Picture 2">
            <a:extLst>
              <a:ext uri="{FF2B5EF4-FFF2-40B4-BE49-F238E27FC236}">
                <a16:creationId xmlns:a16="http://schemas.microsoft.com/office/drawing/2014/main" id="{A4A19FD3-1C3A-461D-A72C-9A026D55D267}"/>
              </a:ext>
            </a:extLst>
          </p:cNvPr>
          <p:cNvPicPr>
            <a:picLocks noChangeAspect="1" noChangeArrowheads="1"/>
          </p:cNvPicPr>
          <p:nvPr/>
        </p:nvPicPr>
        <p:blipFill>
          <a:blip r:embed="rId2"/>
          <a:srcRect/>
          <a:stretch>
            <a:fillRect/>
          </a:stretch>
        </p:blipFill>
        <p:spPr bwMode="auto">
          <a:xfrm>
            <a:off x="2946644" y="1938827"/>
            <a:ext cx="3799010" cy="1014299"/>
          </a:xfrm>
          <a:prstGeom prst="rect">
            <a:avLst/>
          </a:prstGeom>
          <a:noFill/>
          <a:ln w="9525">
            <a:noFill/>
            <a:miter lim="800000"/>
            <a:headEnd/>
            <a:tailEnd/>
          </a:ln>
          <a:effectLst/>
        </p:spPr>
      </p:pic>
      <p:pic>
        <p:nvPicPr>
          <p:cNvPr id="12" name="Picture 3">
            <a:extLst>
              <a:ext uri="{FF2B5EF4-FFF2-40B4-BE49-F238E27FC236}">
                <a16:creationId xmlns:a16="http://schemas.microsoft.com/office/drawing/2014/main" id="{1DA70F41-BD39-4478-97F2-414F91D89533}"/>
              </a:ext>
            </a:extLst>
          </p:cNvPr>
          <p:cNvPicPr>
            <a:picLocks noChangeAspect="1" noChangeArrowheads="1"/>
          </p:cNvPicPr>
          <p:nvPr/>
        </p:nvPicPr>
        <p:blipFill>
          <a:blip r:embed="rId3"/>
          <a:srcRect/>
          <a:stretch>
            <a:fillRect/>
          </a:stretch>
        </p:blipFill>
        <p:spPr bwMode="auto">
          <a:xfrm>
            <a:off x="2619375" y="3755893"/>
            <a:ext cx="6953250" cy="2863850"/>
          </a:xfrm>
          <a:prstGeom prst="rect">
            <a:avLst/>
          </a:prstGeom>
          <a:noFill/>
          <a:ln w="9525">
            <a:noFill/>
            <a:miter lim="800000"/>
            <a:headEnd/>
            <a:tailEnd/>
          </a:ln>
          <a:effectLst/>
        </p:spPr>
      </p:pic>
    </p:spTree>
    <p:extLst>
      <p:ext uri="{BB962C8B-B14F-4D97-AF65-F5344CB8AC3E}">
        <p14:creationId xmlns:p14="http://schemas.microsoft.com/office/powerpoint/2010/main" val="2132826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27</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字节对齐码（</a:t>
            </a:r>
            <a:r>
              <a:rPr lang="en-US" altLang="zh-CN" dirty="0"/>
              <a:t>v-byte</a:t>
            </a:r>
            <a:r>
              <a:rPr lang="zh-CN" altLang="en-US" dirty="0"/>
              <a:t>）</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3258200"/>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现代处理器处理数据的最小单位是字节</a:t>
            </a:r>
          </a:p>
          <a:p>
            <a:pPr marL="914400" lvl="1" indent="-457200">
              <a:lnSpc>
                <a:spcPct val="150000"/>
              </a:lnSpc>
              <a:buFont typeface="Wingdings" panose="05000000000000000000" pitchFamily="2" charset="2"/>
              <a:buChar char="l"/>
            </a:pPr>
            <a:r>
              <a:rPr lang="en-US" altLang="zh-CN" sz="2400" b="1" dirty="0">
                <a:solidFill>
                  <a:schemeClr val="accent6">
                    <a:lumMod val="75000"/>
                  </a:schemeClr>
                </a:solidFill>
                <a:latin typeface="Trebuchet MS" panose="020B0603020202020204" pitchFamily="34" charset="0"/>
              </a:rPr>
              <a:t>v-byte</a:t>
            </a:r>
            <a:r>
              <a:rPr lang="zh-CN" altLang="en-US" sz="2400" b="1" dirty="0">
                <a:solidFill>
                  <a:schemeClr val="accent6">
                    <a:lumMod val="75000"/>
                  </a:schemeClr>
                </a:solidFill>
                <a:latin typeface="Trebuchet MS" panose="020B0603020202020204" pitchFamily="34" charset="0"/>
              </a:rPr>
              <a:t>码（变长字节）是一种较流行的字节对齐编码，与</a:t>
            </a:r>
            <a:r>
              <a:rPr lang="en-US" altLang="zh-CN" sz="2400" b="1" dirty="0">
                <a:solidFill>
                  <a:schemeClr val="accent6">
                    <a:lumMod val="75000"/>
                  </a:schemeClr>
                </a:solidFill>
                <a:latin typeface="Trebuchet MS" panose="020B0603020202020204" pitchFamily="34" charset="0"/>
              </a:rPr>
              <a:t>UTF-8</a:t>
            </a:r>
            <a:r>
              <a:rPr lang="zh-CN" altLang="en-US" sz="2400" b="1" dirty="0">
                <a:solidFill>
                  <a:schemeClr val="accent6">
                    <a:lumMod val="75000"/>
                  </a:schemeClr>
                </a:solidFill>
                <a:latin typeface="Trebuchet MS" panose="020B0603020202020204" pitchFamily="34" charset="0"/>
              </a:rPr>
              <a:t>类似，是表示文本很常见的方法</a:t>
            </a:r>
          </a:p>
          <a:p>
            <a:pPr marL="914400" lvl="1" indent="-457200">
              <a:lnSpc>
                <a:spcPct val="150000"/>
              </a:lnSpc>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用短码表示小数字，长码表示大数字，每个码都是一系列字节，不是比特位</a:t>
            </a:r>
          </a:p>
          <a:p>
            <a:pPr marL="1371600" lvl="2" indent="-457200">
              <a:lnSpc>
                <a:spcPct val="150000"/>
              </a:lnSpc>
              <a:buFont typeface="Wingdings" panose="05000000000000000000" pitchFamily="2" charset="2"/>
              <a:buChar char="ü"/>
            </a:pPr>
            <a:r>
              <a:rPr lang="zh-CN" altLang="en-US" sz="2000" b="1" dirty="0">
                <a:solidFill>
                  <a:srgbClr val="0E5A8B"/>
                </a:solidFill>
                <a:latin typeface="Trebuchet MS" panose="020B0603020202020204" pitchFamily="34" charset="0"/>
              </a:rPr>
              <a:t>一个整数的最短的编码为</a:t>
            </a:r>
            <a:r>
              <a:rPr lang="en-US" altLang="zh-CN" sz="2000" b="1" dirty="0">
                <a:solidFill>
                  <a:srgbClr val="0E5A8B"/>
                </a:solidFill>
                <a:latin typeface="Trebuchet MS" panose="020B0603020202020204" pitchFamily="34" charset="0"/>
              </a:rPr>
              <a:t>1</a:t>
            </a:r>
            <a:r>
              <a:rPr lang="zh-CN" altLang="en-US" sz="2000" b="1" dirty="0">
                <a:solidFill>
                  <a:srgbClr val="0E5A8B"/>
                </a:solidFill>
                <a:latin typeface="Trebuchet MS" panose="020B0603020202020204" pitchFamily="34" charset="0"/>
              </a:rPr>
              <a:t>字节</a:t>
            </a:r>
          </a:p>
          <a:p>
            <a:pPr marL="914400" lvl="1" indent="-457200">
              <a:lnSpc>
                <a:spcPct val="150000"/>
              </a:lnSpc>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占用</a:t>
            </a:r>
            <a:r>
              <a:rPr lang="en-US" altLang="zh-CN" sz="2400" b="1" dirty="0">
                <a:solidFill>
                  <a:schemeClr val="accent6">
                    <a:lumMod val="75000"/>
                  </a:schemeClr>
                </a:solidFill>
                <a:latin typeface="Trebuchet MS" panose="020B0603020202020204" pitchFamily="34" charset="0"/>
              </a:rPr>
              <a:t>1</a:t>
            </a:r>
            <a:r>
              <a:rPr lang="zh-CN" altLang="en-US" sz="2400" b="1" dirty="0">
                <a:solidFill>
                  <a:schemeClr val="accent6">
                    <a:lumMod val="75000"/>
                  </a:schemeClr>
                </a:solidFill>
                <a:latin typeface="Trebuchet MS" panose="020B0603020202020204" pitchFamily="34" charset="0"/>
              </a:rPr>
              <a:t>至</a:t>
            </a:r>
            <a:r>
              <a:rPr lang="en-US" altLang="zh-CN" sz="2400" b="1" dirty="0">
                <a:solidFill>
                  <a:schemeClr val="accent6">
                    <a:lumMod val="75000"/>
                  </a:schemeClr>
                </a:solidFill>
                <a:latin typeface="Trebuchet MS" panose="020B0603020202020204" pitchFamily="34" charset="0"/>
              </a:rPr>
              <a:t>4</a:t>
            </a:r>
            <a:r>
              <a:rPr lang="zh-CN" altLang="en-US" sz="2400" b="1" dirty="0">
                <a:solidFill>
                  <a:schemeClr val="accent6">
                    <a:lumMod val="75000"/>
                  </a:schemeClr>
                </a:solidFill>
                <a:latin typeface="Trebuchet MS" panose="020B0603020202020204" pitchFamily="34" charset="0"/>
              </a:rPr>
              <a:t>个字节，由</a:t>
            </a:r>
            <a:r>
              <a:rPr lang="zh-CN" altLang="en-US" sz="2400" b="1" dirty="0">
                <a:solidFill>
                  <a:srgbClr val="0D38F1"/>
                </a:solidFill>
                <a:latin typeface="Trebuchet MS" panose="020B0603020202020204" pitchFamily="34" charset="0"/>
              </a:rPr>
              <a:t>最低字节的最高位决定</a:t>
            </a:r>
            <a:endParaRPr lang="en-US" altLang="zh-CN" sz="24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pic>
        <p:nvPicPr>
          <p:cNvPr id="8" name="Picture 2">
            <a:extLst>
              <a:ext uri="{FF2B5EF4-FFF2-40B4-BE49-F238E27FC236}">
                <a16:creationId xmlns:a16="http://schemas.microsoft.com/office/drawing/2014/main" id="{61C6CEAC-11D2-4185-8CCA-7F9B4BE4F14C}"/>
              </a:ext>
            </a:extLst>
          </p:cNvPr>
          <p:cNvPicPr>
            <a:picLocks noChangeAspect="1" noChangeArrowheads="1"/>
          </p:cNvPicPr>
          <p:nvPr/>
        </p:nvPicPr>
        <p:blipFill>
          <a:blip r:embed="rId2"/>
          <a:srcRect/>
          <a:stretch>
            <a:fillRect/>
          </a:stretch>
        </p:blipFill>
        <p:spPr bwMode="auto">
          <a:xfrm>
            <a:off x="3859632" y="4498020"/>
            <a:ext cx="5120436" cy="1964575"/>
          </a:xfrm>
          <a:prstGeom prst="rect">
            <a:avLst/>
          </a:prstGeom>
          <a:noFill/>
          <a:ln w="9525">
            <a:noFill/>
            <a:miter lim="800000"/>
            <a:headEnd/>
            <a:tailEnd/>
          </a:ln>
          <a:effectLst/>
        </p:spPr>
      </p:pic>
    </p:spTree>
    <p:extLst>
      <p:ext uri="{BB962C8B-B14F-4D97-AF65-F5344CB8AC3E}">
        <p14:creationId xmlns:p14="http://schemas.microsoft.com/office/powerpoint/2010/main" val="8631268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28</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字节对齐码（</a:t>
            </a:r>
            <a:r>
              <a:rPr lang="en-US" altLang="zh-CN" dirty="0"/>
              <a:t>v-byte</a:t>
            </a:r>
            <a:r>
              <a:rPr lang="zh-CN" altLang="en-US" dirty="0"/>
              <a:t>）</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1132490"/>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压缩、解压速度更快</a:t>
            </a:r>
          </a:p>
          <a:p>
            <a:pPr marL="914400" lvl="1" indent="-457200">
              <a:lnSpc>
                <a:spcPct val="150000"/>
              </a:lnSpc>
              <a:buFont typeface="Wingdings" panose="05000000000000000000" pitchFamily="2" charset="2"/>
              <a:buChar char="l"/>
            </a:pPr>
            <a:endParaRPr lang="en-US" altLang="zh-CN" sz="24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pic>
        <p:nvPicPr>
          <p:cNvPr id="9" name="Picture 2">
            <a:extLst>
              <a:ext uri="{FF2B5EF4-FFF2-40B4-BE49-F238E27FC236}">
                <a16:creationId xmlns:a16="http://schemas.microsoft.com/office/drawing/2014/main" id="{26848256-F2B0-4532-97D8-CF8D5B81D3A3}"/>
              </a:ext>
            </a:extLst>
          </p:cNvPr>
          <p:cNvPicPr>
            <a:picLocks noChangeAspect="1" noChangeArrowheads="1"/>
          </p:cNvPicPr>
          <p:nvPr/>
        </p:nvPicPr>
        <p:blipFill>
          <a:blip r:embed="rId2"/>
          <a:srcRect/>
          <a:stretch>
            <a:fillRect/>
          </a:stretch>
        </p:blipFill>
        <p:spPr bwMode="auto">
          <a:xfrm>
            <a:off x="2441575" y="2152650"/>
            <a:ext cx="7308850" cy="2552700"/>
          </a:xfrm>
          <a:prstGeom prst="rect">
            <a:avLst/>
          </a:prstGeom>
          <a:noFill/>
          <a:ln w="9525">
            <a:noFill/>
            <a:miter lim="800000"/>
            <a:headEnd/>
            <a:tailEnd/>
          </a:ln>
          <a:effectLst/>
        </p:spPr>
      </p:pic>
    </p:spTree>
    <p:extLst>
      <p:ext uri="{BB962C8B-B14F-4D97-AF65-F5344CB8AC3E}">
        <p14:creationId xmlns:p14="http://schemas.microsoft.com/office/powerpoint/2010/main" val="32782103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29</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压缩举例</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379806"/>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考虑包含某单词的倒排表</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(1,1)(1,7)(2,6)(2,17)(2,197)(3,1)</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以文档为单位合并（文档、词频、位置）</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(1,2,[1,7])(2,3,[6,17,197])(3,1,[1])</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1,2,1,7 2,3,6,17,197 3,1,1</a:t>
            </a:r>
          </a:p>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Delta</a:t>
            </a:r>
            <a:r>
              <a:rPr lang="zh-CN" altLang="en-US" sz="2800" b="1" dirty="0">
                <a:solidFill>
                  <a:schemeClr val="accent6">
                    <a:lumMod val="75000"/>
                  </a:schemeClr>
                </a:solidFill>
                <a:latin typeface="Trebuchet MS" panose="020B0603020202020204" pitchFamily="34" charset="0"/>
              </a:rPr>
              <a:t>编码以升序排列的值（文档、位置）</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(1,2,[1,6])(1,3,[6,11,</a:t>
            </a:r>
            <a:r>
              <a:rPr lang="en-US" altLang="zh-CN" sz="2400" b="1" dirty="0">
                <a:solidFill>
                  <a:srgbClr val="0D38F1"/>
                </a:solidFill>
                <a:latin typeface="Trebuchet MS" panose="020B0603020202020204" pitchFamily="34" charset="0"/>
              </a:rPr>
              <a:t>180</a:t>
            </a:r>
            <a:r>
              <a:rPr lang="en-US" altLang="zh-CN" sz="2400" b="1" dirty="0">
                <a:solidFill>
                  <a:srgbClr val="0E5A8B"/>
                </a:solidFill>
                <a:latin typeface="Trebuchet MS" panose="020B0603020202020204" pitchFamily="34" charset="0"/>
              </a:rPr>
              <a:t>])(1,1,[1])</a:t>
            </a:r>
          </a:p>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v-byte</a:t>
            </a:r>
            <a:r>
              <a:rPr lang="zh-CN" altLang="en-US" sz="2800" b="1" dirty="0">
                <a:solidFill>
                  <a:schemeClr val="accent6">
                    <a:lumMod val="75000"/>
                  </a:schemeClr>
                </a:solidFill>
                <a:latin typeface="Trebuchet MS" panose="020B0603020202020204" pitchFamily="34" charset="0"/>
              </a:rPr>
              <a:t>编码</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81 82 81 86 81 83 86 8B </a:t>
            </a:r>
            <a:r>
              <a:rPr lang="en-US" altLang="zh-CN" sz="2400" b="1" dirty="0">
                <a:solidFill>
                  <a:srgbClr val="0D38F1"/>
                </a:solidFill>
                <a:latin typeface="Trebuchet MS" panose="020B0603020202020204" pitchFamily="34" charset="0"/>
              </a:rPr>
              <a:t>01 B4 </a:t>
            </a:r>
            <a:r>
              <a:rPr lang="en-US" altLang="zh-CN" sz="2400" b="1" dirty="0">
                <a:solidFill>
                  <a:srgbClr val="0E5A8B"/>
                </a:solidFill>
                <a:latin typeface="Trebuchet MS" panose="020B0603020202020204" pitchFamily="34" charset="0"/>
              </a:rPr>
              <a:t>81 81 81</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7755671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30</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029693"/>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实际应用中，压缩方法很多，每年都有新的压缩方法产生</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压缩可以提高处理器处理数据的吞吐量</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选择好的压缩方法与</a:t>
            </a:r>
            <a:r>
              <a:rPr lang="en-US" altLang="zh-CN" sz="2400" b="1" dirty="0">
                <a:solidFill>
                  <a:srgbClr val="0E5A8B"/>
                </a:solidFill>
                <a:latin typeface="Trebuchet MS" panose="020B0603020202020204" pitchFamily="34" charset="0"/>
              </a:rPr>
              <a:t>CPU</a:t>
            </a:r>
            <a:r>
              <a:rPr lang="zh-CN" altLang="en-US" sz="2400" b="1" dirty="0">
                <a:solidFill>
                  <a:srgbClr val="0E5A8B"/>
                </a:solidFill>
                <a:latin typeface="Trebuchet MS" panose="020B0603020202020204" pitchFamily="34" charset="0"/>
              </a:rPr>
              <a:t>和存储系统有紧密联系</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高压缩比方法是传统的追逐目标</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主流硬件趋势（集群）使得低圧缩比也有巨大优势</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聪明的技巧，如分支预测，猜测代码如何执行</a:t>
            </a:r>
            <a:endParaRPr lang="en-US" altLang="zh-CN" sz="2200" b="1" dirty="0">
              <a:solidFill>
                <a:srgbClr val="0D38F1"/>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结论</a:t>
            </a:r>
          </a:p>
        </p:txBody>
      </p:sp>
    </p:spTree>
    <p:extLst>
      <p:ext uri="{BB962C8B-B14F-4D97-AF65-F5344CB8AC3E}">
        <p14:creationId xmlns:p14="http://schemas.microsoft.com/office/powerpoint/2010/main" val="5158430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31</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352858"/>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多个倒排列表合并为一个文件以提高存储效率，称为倒排文件</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词表</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包含查找表，存储词项</a:t>
            </a:r>
            <a:r>
              <a:rPr lang="en-US" altLang="zh-CN" sz="2400" b="1" dirty="0">
                <a:solidFill>
                  <a:srgbClr val="0E5A8B"/>
                </a:solidFill>
                <a:latin typeface="Trebuchet MS" panose="020B0603020202020204" pitchFamily="34" charset="0"/>
              </a:rPr>
              <a:t>——</a:t>
            </a:r>
            <a:r>
              <a:rPr lang="zh-CN" altLang="en-US" sz="2400" b="1" dirty="0">
                <a:solidFill>
                  <a:srgbClr val="0E5A8B"/>
                </a:solidFill>
                <a:latin typeface="Trebuchet MS" panose="020B0603020202020204" pitchFamily="34" charset="0"/>
              </a:rPr>
              <a:t>倒排文件偏移量之间的映射</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以哈希表或</a:t>
            </a:r>
            <a:r>
              <a:rPr lang="en-US" altLang="zh-CN" sz="2400" b="1" dirty="0">
                <a:solidFill>
                  <a:srgbClr val="0E5A8B"/>
                </a:solidFill>
                <a:latin typeface="Trebuchet MS" panose="020B0603020202020204" pitchFamily="34" charset="0"/>
              </a:rPr>
              <a:t>B</a:t>
            </a:r>
            <a:r>
              <a:rPr lang="zh-CN" altLang="en-US" sz="2400" b="1" dirty="0">
                <a:solidFill>
                  <a:srgbClr val="0E5A8B"/>
                </a:solidFill>
                <a:latin typeface="Trebuchet MS" panose="020B0603020202020204" pitchFamily="34" charset="0"/>
              </a:rPr>
              <a:t>树形式组织，载入内存</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词频等统计信息可存储于倒排列表的首部</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如索引文件非常巨大，一般采用分布式文件系统</a:t>
            </a:r>
            <a:endParaRPr lang="en-US" altLang="zh-CN" sz="2800" b="1" dirty="0">
              <a:solidFill>
                <a:schemeClr val="accent6">
                  <a:lumMod val="75000"/>
                </a:schemeClr>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辅助结构</a:t>
            </a:r>
          </a:p>
        </p:txBody>
      </p:sp>
    </p:spTree>
    <p:extLst>
      <p:ext uri="{BB962C8B-B14F-4D97-AF65-F5344CB8AC3E}">
        <p14:creationId xmlns:p14="http://schemas.microsoft.com/office/powerpoint/2010/main" val="37339704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32</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1514838"/>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简单构建算法</a:t>
            </a:r>
          </a:p>
          <a:p>
            <a:pPr marL="1371600" lvl="2" indent="-457200">
              <a:lnSpc>
                <a:spcPct val="150000"/>
              </a:lnSpc>
              <a:buFont typeface="Wingdings" panose="05000000000000000000" pitchFamily="2" charset="2"/>
              <a:buChar char="ü"/>
            </a:pPr>
            <a:r>
              <a:rPr lang="zh-CN" altLang="en-US" sz="2000" b="1" dirty="0">
                <a:solidFill>
                  <a:srgbClr val="0E5A8B"/>
                </a:solidFill>
                <a:latin typeface="Trebuchet MS" panose="020B0603020202020204" pitchFamily="34" charset="0"/>
              </a:rPr>
              <a:t>倒排列表位于内存中</a:t>
            </a:r>
          </a:p>
          <a:p>
            <a:pPr marL="1371600" lvl="2" indent="-457200">
              <a:lnSpc>
                <a:spcPct val="150000"/>
              </a:lnSpc>
              <a:buFont typeface="Wingdings" panose="05000000000000000000" pitchFamily="2" charset="2"/>
              <a:buChar char="ü"/>
            </a:pPr>
            <a:r>
              <a:rPr lang="zh-CN" altLang="en-US" sz="2000" b="1" dirty="0">
                <a:solidFill>
                  <a:srgbClr val="0E5A8B"/>
                </a:solidFill>
                <a:latin typeface="Trebuchet MS" panose="020B0603020202020204" pitchFamily="34" charset="0"/>
              </a:rPr>
              <a:t>顺序处理，无法并行</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索引构建</a:t>
            </a:r>
          </a:p>
        </p:txBody>
      </p:sp>
      <p:pic>
        <p:nvPicPr>
          <p:cNvPr id="8" name="Picture 2">
            <a:extLst>
              <a:ext uri="{FF2B5EF4-FFF2-40B4-BE49-F238E27FC236}">
                <a16:creationId xmlns:a16="http://schemas.microsoft.com/office/drawing/2014/main" id="{8FE3A59D-9109-4453-8B95-1D9B01860CFA}"/>
              </a:ext>
            </a:extLst>
          </p:cNvPr>
          <p:cNvPicPr>
            <a:picLocks noChangeAspect="1" noChangeArrowheads="1"/>
          </p:cNvPicPr>
          <p:nvPr/>
        </p:nvPicPr>
        <p:blipFill>
          <a:blip r:embed="rId2"/>
          <a:srcRect/>
          <a:stretch>
            <a:fillRect/>
          </a:stretch>
        </p:blipFill>
        <p:spPr bwMode="auto">
          <a:xfrm>
            <a:off x="2648195" y="2654547"/>
            <a:ext cx="7735521" cy="4203453"/>
          </a:xfrm>
          <a:prstGeom prst="rect">
            <a:avLst/>
          </a:prstGeom>
          <a:noFill/>
          <a:ln w="9525">
            <a:noFill/>
            <a:miter lim="800000"/>
            <a:headEnd/>
            <a:tailEnd/>
          </a:ln>
          <a:effectLst/>
        </p:spPr>
      </p:pic>
    </p:spTree>
    <p:extLst>
      <p:ext uri="{BB962C8B-B14F-4D97-AF65-F5344CB8AC3E}">
        <p14:creationId xmlns:p14="http://schemas.microsoft.com/office/powerpoint/2010/main" val="905979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33</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168192"/>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针对内存受限问题</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构建倒排列表直至内存耗尽</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将索引片段写到磁盘，继续构建新的索引片段</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磁盘中存放了所有的索引片段，在最后阶段进行归并</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索引片段需要仔细设计，以便于后续归并</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如依字母顺序对索引片段排序</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归并</a:t>
            </a:r>
          </a:p>
        </p:txBody>
      </p:sp>
    </p:spTree>
    <p:extLst>
      <p:ext uri="{BB962C8B-B14F-4D97-AF65-F5344CB8AC3E}">
        <p14:creationId xmlns:p14="http://schemas.microsoft.com/office/powerpoint/2010/main" val="34952404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34</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归并</a:t>
            </a:r>
          </a:p>
        </p:txBody>
      </p:sp>
      <p:pic>
        <p:nvPicPr>
          <p:cNvPr id="8" name="Picture 3">
            <a:extLst>
              <a:ext uri="{FF2B5EF4-FFF2-40B4-BE49-F238E27FC236}">
                <a16:creationId xmlns:a16="http://schemas.microsoft.com/office/drawing/2014/main" id="{7E2A1302-882B-43D8-9CBF-E0840E2D8DFD}"/>
              </a:ext>
            </a:extLst>
          </p:cNvPr>
          <p:cNvPicPr>
            <a:picLocks noChangeAspect="1" noChangeArrowheads="1"/>
          </p:cNvPicPr>
          <p:nvPr/>
        </p:nvPicPr>
        <p:blipFill>
          <a:blip r:embed="rId2"/>
          <a:srcRect/>
          <a:stretch>
            <a:fillRect/>
          </a:stretch>
        </p:blipFill>
        <p:spPr bwMode="auto">
          <a:xfrm>
            <a:off x="438149" y="1329592"/>
            <a:ext cx="11087843" cy="4715608"/>
          </a:xfrm>
          <a:prstGeom prst="rect">
            <a:avLst/>
          </a:prstGeom>
          <a:noFill/>
          <a:ln w="9525">
            <a:noFill/>
            <a:miter lim="800000"/>
            <a:headEnd/>
            <a:tailEnd/>
          </a:ln>
          <a:effectLst/>
        </p:spPr>
      </p:pic>
    </p:spTree>
    <p:extLst>
      <p:ext uri="{BB962C8B-B14F-4D97-AF65-F5344CB8AC3E}">
        <p14:creationId xmlns:p14="http://schemas.microsoft.com/office/powerpoint/2010/main" val="21516427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35</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3893630"/>
          </a:xfrm>
          <a:prstGeom prst="rect">
            <a:avLst/>
          </a:prstGeom>
          <a:noFill/>
        </p:spPr>
        <p:txBody>
          <a:bodyPr wrap="square">
            <a:spAutoFit/>
          </a:bodyPr>
          <a:lstStyle/>
          <a:p>
            <a:pPr marL="914400" lvl="1" indent="-457200">
              <a:lnSpc>
                <a:spcPct val="120000"/>
              </a:lnSpc>
              <a:spcBef>
                <a:spcPts val="18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索引数量的爆炸式增长</a:t>
            </a:r>
          </a:p>
          <a:p>
            <a:pPr marL="914400" lvl="1" indent="-457200">
              <a:lnSpc>
                <a:spcPct val="120000"/>
              </a:lnSpc>
              <a:spcBef>
                <a:spcPts val="18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海量廉价个人</a:t>
            </a:r>
            <a:r>
              <a:rPr lang="en-US" altLang="zh-CN" sz="2800" b="1" dirty="0">
                <a:solidFill>
                  <a:schemeClr val="accent6">
                    <a:lumMod val="75000"/>
                  </a:schemeClr>
                </a:solidFill>
                <a:latin typeface="Trebuchet MS" panose="020B0603020202020204" pitchFamily="34" charset="0"/>
              </a:rPr>
              <a:t>PC</a:t>
            </a:r>
            <a:r>
              <a:rPr lang="zh-CN" altLang="en-US" sz="2800" b="1" dirty="0">
                <a:solidFill>
                  <a:schemeClr val="accent6">
                    <a:lumMod val="75000"/>
                  </a:schemeClr>
                </a:solidFill>
                <a:latin typeface="Trebuchet MS" panose="020B0603020202020204" pitchFamily="34" charset="0"/>
              </a:rPr>
              <a:t>机 </a:t>
            </a:r>
            <a:r>
              <a:rPr lang="en-US" altLang="zh-CN" sz="2800" b="1" dirty="0">
                <a:solidFill>
                  <a:schemeClr val="accent6">
                    <a:lumMod val="75000"/>
                  </a:schemeClr>
                </a:solidFill>
                <a:latin typeface="Trebuchet MS" panose="020B0603020202020204" pitchFamily="34" charset="0"/>
              </a:rPr>
              <a:t>VS. </a:t>
            </a:r>
            <a:r>
              <a:rPr lang="zh-CN" altLang="en-US" sz="2800" b="1" dirty="0">
                <a:solidFill>
                  <a:schemeClr val="accent6">
                    <a:lumMod val="75000"/>
                  </a:schemeClr>
                </a:solidFill>
                <a:latin typeface="Trebuchet MS" panose="020B0603020202020204" pitchFamily="34" charset="0"/>
              </a:rPr>
              <a:t>昂贵的大型服务器</a:t>
            </a:r>
          </a:p>
          <a:p>
            <a:pPr marL="914400" lvl="1" indent="-457200">
              <a:lnSpc>
                <a:spcPct val="120000"/>
              </a:lnSpc>
              <a:spcBef>
                <a:spcPts val="18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分布式存储与计算模型减小对内存的需求的同时，大大提高了并行处理能力</a:t>
            </a:r>
          </a:p>
          <a:p>
            <a:pPr marL="914400" lvl="1" indent="-457200">
              <a:lnSpc>
                <a:spcPct val="120000"/>
              </a:lnSpc>
              <a:spcBef>
                <a:spcPts val="1800"/>
              </a:spcBef>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MapReduce</a:t>
            </a:r>
            <a:r>
              <a:rPr lang="zh-CN" altLang="en-US" sz="2800" b="1" dirty="0">
                <a:solidFill>
                  <a:schemeClr val="accent6">
                    <a:lumMod val="75000"/>
                  </a:schemeClr>
                </a:solidFill>
                <a:latin typeface="Trebuchet MS" panose="020B0603020202020204" pitchFamily="34" charset="0"/>
              </a:rPr>
              <a:t>是一种用于构建索引和完成分析任务的分布式编程工具</a:t>
            </a: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分布式索引</a:t>
            </a:r>
          </a:p>
        </p:txBody>
      </p:sp>
    </p:spTree>
    <p:extLst>
      <p:ext uri="{BB962C8B-B14F-4D97-AF65-F5344CB8AC3E}">
        <p14:creationId xmlns:p14="http://schemas.microsoft.com/office/powerpoint/2010/main" val="25939715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36</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217582"/>
          </a:xfrm>
          <a:prstGeom prst="rect">
            <a:avLst/>
          </a:prstGeom>
          <a:noFill/>
        </p:spPr>
        <p:txBody>
          <a:bodyPr wrap="square">
            <a:spAutoFit/>
          </a:bodyPr>
          <a:lstStyle/>
          <a:p>
            <a:pPr marL="914400" lvl="1" indent="-457200">
              <a:lnSpc>
                <a:spcPct val="128000"/>
              </a:lnSpc>
              <a:spcBef>
                <a:spcPts val="12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分布式编程框架，致力于数据存储和分布</a:t>
            </a:r>
          </a:p>
          <a:p>
            <a:pPr marL="914400" lvl="1" indent="-457200">
              <a:lnSpc>
                <a:spcPct val="128000"/>
              </a:lnSpc>
              <a:spcBef>
                <a:spcPts val="1200"/>
              </a:spcBef>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Mapper</a:t>
            </a:r>
          </a:p>
          <a:p>
            <a:pPr marL="1371600" lvl="2" indent="-457200">
              <a:lnSpc>
                <a:spcPct val="128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将一个项列表变换为等长的另一个项列表</a:t>
            </a:r>
          </a:p>
          <a:p>
            <a:pPr marL="914400" lvl="1" indent="-457200">
              <a:lnSpc>
                <a:spcPct val="128000"/>
              </a:lnSpc>
              <a:spcBef>
                <a:spcPts val="1200"/>
              </a:spcBef>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Reducer</a:t>
            </a:r>
          </a:p>
          <a:p>
            <a:pPr marL="1371600" lvl="2" indent="-457200">
              <a:lnSpc>
                <a:spcPct val="128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将项列表变换为单一项</a:t>
            </a:r>
          </a:p>
          <a:p>
            <a:pPr marL="914400" lvl="1" indent="-457200">
              <a:lnSpc>
                <a:spcPct val="128000"/>
              </a:lnSpc>
              <a:spcBef>
                <a:spcPts val="12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框架并不像定义的那样严格，</a:t>
            </a:r>
            <a:r>
              <a:rPr lang="en-US" altLang="zh-CN" sz="2800" b="1" dirty="0">
                <a:solidFill>
                  <a:schemeClr val="accent6">
                    <a:lumMod val="75000"/>
                  </a:schemeClr>
                </a:solidFill>
                <a:latin typeface="Trebuchet MS" panose="020B0603020202020204" pitchFamily="34" charset="0"/>
              </a:rPr>
              <a:t>Mapper</a:t>
            </a:r>
            <a:r>
              <a:rPr lang="zh-CN" altLang="en-US" sz="2800" b="1" dirty="0">
                <a:solidFill>
                  <a:schemeClr val="accent6">
                    <a:lumMod val="75000"/>
                  </a:schemeClr>
                </a:solidFill>
                <a:latin typeface="Trebuchet MS" panose="020B0603020202020204" pitchFamily="34" charset="0"/>
              </a:rPr>
              <a:t>和</a:t>
            </a:r>
            <a:r>
              <a:rPr lang="en-US" altLang="zh-CN" sz="2800" b="1" dirty="0">
                <a:solidFill>
                  <a:schemeClr val="accent6">
                    <a:lumMod val="75000"/>
                  </a:schemeClr>
                </a:solidFill>
                <a:latin typeface="Trebuchet MS" panose="020B0603020202020204" pitchFamily="34" charset="0"/>
              </a:rPr>
              <a:t>Reducer</a:t>
            </a:r>
            <a:r>
              <a:rPr lang="zh-CN" altLang="en-US" sz="2800" b="1" dirty="0">
                <a:solidFill>
                  <a:schemeClr val="accent6">
                    <a:lumMod val="75000"/>
                  </a:schemeClr>
                </a:solidFill>
                <a:latin typeface="Trebuchet MS" panose="020B0603020202020204" pitchFamily="34" charset="0"/>
              </a:rPr>
              <a:t>可以产生任意数量的输出</a:t>
            </a:r>
          </a:p>
          <a:p>
            <a:pPr marL="914400" lvl="1" indent="-457200">
              <a:lnSpc>
                <a:spcPct val="128000"/>
              </a:lnSpc>
              <a:spcBef>
                <a:spcPts val="12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通常工作于计算机集群上</a:t>
            </a:r>
            <a:endParaRPr lang="en-US" altLang="zh-CN" sz="2800" b="1" dirty="0">
              <a:solidFill>
                <a:schemeClr val="accent6">
                  <a:lumMod val="75000"/>
                </a:schemeClr>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MapReduce</a:t>
            </a:r>
            <a:endParaRPr lang="zh-CN" altLang="en-US" dirty="0"/>
          </a:p>
        </p:txBody>
      </p:sp>
    </p:spTree>
    <p:extLst>
      <p:ext uri="{BB962C8B-B14F-4D97-AF65-F5344CB8AC3E}">
        <p14:creationId xmlns:p14="http://schemas.microsoft.com/office/powerpoint/2010/main" val="5267477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37</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基本原理</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722190"/>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基本处理过程</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Map</a:t>
            </a:r>
            <a:r>
              <a:rPr lang="zh-CN" altLang="en-US" sz="2400" b="1" dirty="0">
                <a:solidFill>
                  <a:srgbClr val="0E5A8B"/>
                </a:solidFill>
                <a:latin typeface="Trebuchet MS" panose="020B0603020202020204" pitchFamily="34" charset="0"/>
              </a:rPr>
              <a:t>阶段间数据转换为</a:t>
            </a:r>
            <a:r>
              <a:rPr lang="en-US" altLang="zh-CN" sz="2400" b="1" dirty="0">
                <a:solidFill>
                  <a:srgbClr val="0E5A8B"/>
                </a:solidFill>
                <a:latin typeface="Trebuchet MS" panose="020B0603020202020204" pitchFamily="34" charset="0"/>
              </a:rPr>
              <a:t>(key, value)</a:t>
            </a:r>
            <a:r>
              <a:rPr lang="zh-CN" altLang="en-US" sz="2400" b="1" dirty="0">
                <a:solidFill>
                  <a:srgbClr val="0E5A8B"/>
                </a:solidFill>
                <a:latin typeface="Trebuchet MS" panose="020B0603020202020204" pitchFamily="34" charset="0"/>
              </a:rPr>
              <a:t>键值对</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Shuffle</a:t>
            </a:r>
            <a:r>
              <a:rPr lang="zh-CN" altLang="en-US" sz="2400" b="1" dirty="0">
                <a:solidFill>
                  <a:srgbClr val="0E5A8B"/>
                </a:solidFill>
                <a:latin typeface="Trebuchet MS" panose="020B0603020202020204" pitchFamily="34" charset="0"/>
              </a:rPr>
              <a:t>阶段利用哈希函数将同一机器上具有相同键值的数据对依次紧邻排放</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Reduce </a:t>
            </a:r>
            <a:r>
              <a:rPr lang="zh-CN" altLang="en-US" sz="2400" b="1" dirty="0">
                <a:solidFill>
                  <a:srgbClr val="0E5A8B"/>
                </a:solidFill>
                <a:latin typeface="Trebuchet MS" panose="020B0603020202020204" pitchFamily="34" charset="0"/>
              </a:rPr>
              <a:t>阶段批量处理数据，具有相同键值的数据同时被处理</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幂等性</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形同的输入，不同的</a:t>
            </a:r>
            <a:r>
              <a:rPr lang="en-US" altLang="zh-CN" sz="2400" b="1" dirty="0">
                <a:solidFill>
                  <a:srgbClr val="0E5A8B"/>
                </a:solidFill>
                <a:latin typeface="Trebuchet MS" panose="020B0603020202020204" pitchFamily="34" charset="0"/>
              </a:rPr>
              <a:t>mapper</a:t>
            </a:r>
            <a:r>
              <a:rPr lang="zh-CN" altLang="en-US" sz="2400" b="1" dirty="0">
                <a:solidFill>
                  <a:srgbClr val="0E5A8B"/>
                </a:solidFill>
                <a:latin typeface="Trebuchet MS" panose="020B0603020202020204" pitchFamily="34" charset="0"/>
              </a:rPr>
              <a:t>、</a:t>
            </a:r>
            <a:r>
              <a:rPr lang="en-US" altLang="zh-CN" sz="2400" b="1" dirty="0">
                <a:solidFill>
                  <a:srgbClr val="0E5A8B"/>
                </a:solidFill>
                <a:latin typeface="Trebuchet MS" panose="020B0603020202020204" pitchFamily="34" charset="0"/>
              </a:rPr>
              <a:t>reducer</a:t>
            </a:r>
            <a:r>
              <a:rPr lang="zh-CN" altLang="en-US" sz="2400" b="1" dirty="0">
                <a:solidFill>
                  <a:srgbClr val="0E5A8B"/>
                </a:solidFill>
                <a:latin typeface="Trebuchet MS" panose="020B0603020202020204" pitchFamily="34" charset="0"/>
              </a:rPr>
              <a:t>，总是给出相同的结果</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MapReduce</a:t>
            </a:r>
            <a:endParaRPr lang="zh-CN" altLang="en-US" dirty="0"/>
          </a:p>
        </p:txBody>
      </p:sp>
    </p:spTree>
    <p:extLst>
      <p:ext uri="{BB962C8B-B14F-4D97-AF65-F5344CB8AC3E}">
        <p14:creationId xmlns:p14="http://schemas.microsoft.com/office/powerpoint/2010/main" val="25671238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38</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MapReduce</a:t>
            </a:r>
            <a:endParaRPr lang="zh-CN" altLang="en-US" dirty="0"/>
          </a:p>
        </p:txBody>
      </p:sp>
      <p:pic>
        <p:nvPicPr>
          <p:cNvPr id="8" name="Picture 2">
            <a:extLst>
              <a:ext uri="{FF2B5EF4-FFF2-40B4-BE49-F238E27FC236}">
                <a16:creationId xmlns:a16="http://schemas.microsoft.com/office/drawing/2014/main" id="{DFC36009-ABA2-43A3-B9DD-D30831C5327E}"/>
              </a:ext>
            </a:extLst>
          </p:cNvPr>
          <p:cNvPicPr>
            <a:picLocks noChangeAspect="1" noChangeArrowheads="1"/>
          </p:cNvPicPr>
          <p:nvPr/>
        </p:nvPicPr>
        <p:blipFill>
          <a:blip r:embed="rId2"/>
          <a:srcRect/>
          <a:stretch>
            <a:fillRect/>
          </a:stretch>
        </p:blipFill>
        <p:spPr bwMode="auto">
          <a:xfrm>
            <a:off x="3022172" y="1368952"/>
            <a:ext cx="6147655" cy="5155006"/>
          </a:xfrm>
          <a:prstGeom prst="rect">
            <a:avLst/>
          </a:prstGeom>
          <a:noFill/>
          <a:ln w="9525">
            <a:noFill/>
            <a:miter lim="800000"/>
            <a:headEnd/>
            <a:tailEnd/>
          </a:ln>
          <a:effectLst/>
        </p:spPr>
      </p:pic>
    </p:spTree>
    <p:extLst>
      <p:ext uri="{BB962C8B-B14F-4D97-AF65-F5344CB8AC3E}">
        <p14:creationId xmlns:p14="http://schemas.microsoft.com/office/powerpoint/2010/main" val="36341100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39</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183855"/>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可靠的、可扩展的分布式计算系统基础架构</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主要解决海量数据的存储和计算问题</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使用简单的编程模型、跨计算机集群、分布式处理大型数据集</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旨在从单个服务器扩展到数千台机器，每台机器都提供本地计算和存储</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本身不是依赖硬件来提供高可用性，而是被设计为在应用层检测和处理故障</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在计算机集群上交付高可用性服务，每台计算机都可能容易发生故障</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Hadoop 3.5</a:t>
            </a:r>
            <a:endParaRPr lang="zh-CN" altLang="en-US" sz="2200" b="1" dirty="0">
              <a:solidFill>
                <a:srgbClr val="0D38F1"/>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Hadoop </a:t>
            </a:r>
            <a:r>
              <a:rPr lang="zh-CN" altLang="en-US" dirty="0"/>
              <a:t>简介</a:t>
            </a:r>
          </a:p>
        </p:txBody>
      </p:sp>
    </p:spTree>
    <p:extLst>
      <p:ext uri="{BB962C8B-B14F-4D97-AF65-F5344CB8AC3E}">
        <p14:creationId xmlns:p14="http://schemas.microsoft.com/office/powerpoint/2010/main" val="42791976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40</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组成</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032724"/>
          </a:xfrm>
          <a:prstGeom prst="rect">
            <a:avLst/>
          </a:prstGeom>
          <a:noFill/>
        </p:spPr>
        <p:txBody>
          <a:bodyPr wrap="square">
            <a:spAutoFit/>
          </a:bodyPr>
          <a:lstStyle/>
          <a:p>
            <a:pPr marL="914400" lvl="1" indent="-457200">
              <a:lnSpc>
                <a:spcPct val="120000"/>
              </a:lnSpc>
              <a:spcBef>
                <a:spcPts val="6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包括以下模块</a:t>
            </a: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Hadoop Common:</a:t>
            </a:r>
            <a:r>
              <a:rPr lang="zh-CN" altLang="en-US" sz="2400" b="1" dirty="0">
                <a:solidFill>
                  <a:srgbClr val="0E5A8B"/>
                </a:solidFill>
                <a:latin typeface="Trebuchet MS" panose="020B0603020202020204" pitchFamily="34" charset="0"/>
              </a:rPr>
              <a:t>支持其他</a:t>
            </a:r>
            <a:r>
              <a:rPr lang="en-US" altLang="zh-CN" sz="2400" b="1" dirty="0">
                <a:solidFill>
                  <a:srgbClr val="0E5A8B"/>
                </a:solidFill>
                <a:latin typeface="Trebuchet MS" panose="020B0603020202020204" pitchFamily="34" charset="0"/>
              </a:rPr>
              <a:t>Hadoop</a:t>
            </a:r>
            <a:r>
              <a:rPr lang="zh-CN" altLang="en-US" sz="2400" b="1" dirty="0">
                <a:solidFill>
                  <a:srgbClr val="0E5A8B"/>
                </a:solidFill>
                <a:latin typeface="Trebuchet MS" panose="020B0603020202020204" pitchFamily="34" charset="0"/>
              </a:rPr>
              <a:t>模块的通用实用工具</a:t>
            </a: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HDFS</a:t>
            </a:r>
            <a:r>
              <a:rPr lang="zh-CN" altLang="en-US" sz="2400" b="1" dirty="0">
                <a:solidFill>
                  <a:srgbClr val="0E5A8B"/>
                </a:solidFill>
                <a:latin typeface="Trebuchet MS" panose="020B0603020202020204" pitchFamily="34" charset="0"/>
              </a:rPr>
              <a:t>：</a:t>
            </a:r>
            <a:r>
              <a:rPr lang="en-US" altLang="zh-CN" sz="2400" b="1" dirty="0">
                <a:solidFill>
                  <a:srgbClr val="0E5A8B"/>
                </a:solidFill>
                <a:latin typeface="Trebuchet MS" panose="020B0603020202020204" pitchFamily="34" charset="0"/>
              </a:rPr>
              <a:t>Hadoop</a:t>
            </a:r>
            <a:r>
              <a:rPr lang="zh-CN" altLang="en-US" sz="2400" b="1" dirty="0">
                <a:solidFill>
                  <a:srgbClr val="0E5A8B"/>
                </a:solidFill>
                <a:latin typeface="Trebuchet MS" panose="020B0603020202020204" pitchFamily="34" charset="0"/>
              </a:rPr>
              <a:t>分布式文件系统</a:t>
            </a:r>
            <a:r>
              <a:rPr lang="en-US" altLang="zh-CN" sz="2400" b="1" dirty="0">
                <a:solidFill>
                  <a:srgbClr val="0E5A8B"/>
                </a:solidFill>
                <a:latin typeface="Trebuchet MS" panose="020B0603020202020204" pitchFamily="34" charset="0"/>
              </a:rPr>
              <a:t>:</a:t>
            </a:r>
            <a:r>
              <a:rPr lang="zh-CN" altLang="en-US" sz="2400" b="1" dirty="0">
                <a:solidFill>
                  <a:srgbClr val="0E5A8B"/>
                </a:solidFill>
                <a:latin typeface="Trebuchet MS" panose="020B0603020202020204" pitchFamily="34" charset="0"/>
              </a:rPr>
              <a:t>提供对应用程序数据的高吞吐量访问的分布式文件系统</a:t>
            </a: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MapReduce:</a:t>
            </a:r>
            <a:r>
              <a:rPr lang="zh-CN" altLang="en-US" sz="2400" b="1" dirty="0">
                <a:solidFill>
                  <a:srgbClr val="0E5A8B"/>
                </a:solidFill>
                <a:latin typeface="Trebuchet MS" panose="020B0603020202020204" pitchFamily="34" charset="0"/>
              </a:rPr>
              <a:t>一个基于</a:t>
            </a:r>
            <a:r>
              <a:rPr lang="en-US" altLang="zh-CN" sz="2400" b="1" dirty="0">
                <a:solidFill>
                  <a:srgbClr val="0E5A8B"/>
                </a:solidFill>
                <a:latin typeface="Trebuchet MS" panose="020B0603020202020204" pitchFamily="34" charset="0"/>
              </a:rPr>
              <a:t>YARN</a:t>
            </a:r>
            <a:r>
              <a:rPr lang="zh-CN" altLang="en-US" sz="2400" b="1" dirty="0">
                <a:solidFill>
                  <a:srgbClr val="0E5A8B"/>
                </a:solidFill>
                <a:latin typeface="Trebuchet MS" panose="020B0603020202020204" pitchFamily="34" charset="0"/>
              </a:rPr>
              <a:t>的大型并行处理计算系统、模型</a:t>
            </a:r>
            <a:endParaRPr lang="en-US" altLang="zh-CN" sz="2400" b="1" dirty="0">
              <a:solidFill>
                <a:srgbClr val="0E5A8B"/>
              </a:solidFill>
              <a:latin typeface="Trebuchet MS" panose="020B0603020202020204" pitchFamily="34" charset="0"/>
            </a:endParaRP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YARN:</a:t>
            </a:r>
            <a:r>
              <a:rPr lang="zh-CN" altLang="en-US" sz="2400" b="1" dirty="0">
                <a:solidFill>
                  <a:srgbClr val="0E5A8B"/>
                </a:solidFill>
                <a:latin typeface="Trebuchet MS" panose="020B0603020202020204" pitchFamily="34" charset="0"/>
              </a:rPr>
              <a:t>作业调度和集群资源管理的框架</a:t>
            </a:r>
            <a:endParaRPr lang="en-US" altLang="zh-CN" sz="2400" b="1" dirty="0">
              <a:solidFill>
                <a:srgbClr val="0E5A8B"/>
              </a:solidFill>
              <a:latin typeface="Trebuchet MS" panose="020B0603020202020204" pitchFamily="34" charset="0"/>
            </a:endParaRPr>
          </a:p>
          <a:p>
            <a:pPr marL="1828800" lvl="3" indent="-457200">
              <a:lnSpc>
                <a:spcPct val="110000"/>
              </a:lnSpc>
              <a:spcBef>
                <a:spcPts val="600"/>
              </a:spcBef>
              <a:buFont typeface="Wingdings" panose="05000000000000000000" pitchFamily="2" charset="2"/>
              <a:buChar char="Ø"/>
            </a:pPr>
            <a:r>
              <a:rPr lang="en-US" altLang="zh-CN" sz="2000" b="1" dirty="0">
                <a:solidFill>
                  <a:srgbClr val="0D38F1"/>
                </a:solidFill>
                <a:latin typeface="Trebuchet MS" panose="020B0603020202020204" pitchFamily="34" charset="0"/>
              </a:rPr>
              <a:t>Hadoop1.x </a:t>
            </a:r>
            <a:r>
              <a:rPr lang="zh-CN" altLang="en-US" sz="2000" b="1" dirty="0">
                <a:solidFill>
                  <a:srgbClr val="0D38F1"/>
                </a:solidFill>
                <a:latin typeface="Trebuchet MS" panose="020B0603020202020204" pitchFamily="34" charset="0"/>
              </a:rPr>
              <a:t>时 代 ，</a:t>
            </a:r>
            <a:r>
              <a:rPr lang="en-US" altLang="zh-CN" sz="2000" b="1" dirty="0">
                <a:solidFill>
                  <a:srgbClr val="0D38F1"/>
                </a:solidFill>
                <a:latin typeface="Trebuchet MS" panose="020B0603020202020204" pitchFamily="34" charset="0"/>
              </a:rPr>
              <a:t>Hadoop</a:t>
            </a:r>
            <a:r>
              <a:rPr lang="zh-CN" altLang="en-US" sz="2000" b="1" dirty="0">
                <a:solidFill>
                  <a:srgbClr val="0D38F1"/>
                </a:solidFill>
                <a:latin typeface="Trebuchet MS" panose="020B0603020202020204" pitchFamily="34" charset="0"/>
              </a:rPr>
              <a:t>中 的</a:t>
            </a:r>
            <a:r>
              <a:rPr lang="en-US" altLang="zh-CN" sz="2000" b="1" dirty="0">
                <a:solidFill>
                  <a:srgbClr val="0D38F1"/>
                </a:solidFill>
                <a:latin typeface="Trebuchet MS" panose="020B0603020202020204" pitchFamily="34" charset="0"/>
              </a:rPr>
              <a:t>MapReduce</a:t>
            </a:r>
            <a:r>
              <a:rPr lang="zh-CN" altLang="en-US" sz="2000" b="1" dirty="0">
                <a:solidFill>
                  <a:srgbClr val="0D38F1"/>
                </a:solidFill>
                <a:latin typeface="Trebuchet MS" panose="020B0603020202020204" pitchFamily="34" charset="0"/>
              </a:rPr>
              <a:t>同时处理业务逻辑运算和资源的调度，耦合性较大</a:t>
            </a:r>
          </a:p>
          <a:p>
            <a:pPr marL="1828800" lvl="3" indent="-457200">
              <a:lnSpc>
                <a:spcPct val="110000"/>
              </a:lnSpc>
              <a:spcBef>
                <a:spcPts val="600"/>
              </a:spcBef>
              <a:buFont typeface="Wingdings" panose="05000000000000000000" pitchFamily="2" charset="2"/>
              <a:buChar char="Ø"/>
            </a:pPr>
            <a:r>
              <a:rPr lang="zh-CN" altLang="en-US" sz="2000" b="1" dirty="0">
                <a:solidFill>
                  <a:srgbClr val="0D38F1"/>
                </a:solidFill>
                <a:latin typeface="Trebuchet MS" panose="020B0603020202020204" pitchFamily="34" charset="0"/>
              </a:rPr>
              <a:t>在</a:t>
            </a:r>
            <a:r>
              <a:rPr lang="en-US" altLang="zh-CN" sz="2000" b="1" dirty="0">
                <a:solidFill>
                  <a:srgbClr val="0D38F1"/>
                </a:solidFill>
                <a:latin typeface="Trebuchet MS" panose="020B0603020202020204" pitchFamily="34" charset="0"/>
              </a:rPr>
              <a:t>Hadoop2.x</a:t>
            </a:r>
            <a:r>
              <a:rPr lang="zh-CN" altLang="en-US" sz="2000" b="1" dirty="0">
                <a:solidFill>
                  <a:srgbClr val="0D38F1"/>
                </a:solidFill>
                <a:latin typeface="Trebuchet MS" panose="020B0603020202020204" pitchFamily="34" charset="0"/>
              </a:rPr>
              <a:t>时 代，增加 了</a:t>
            </a:r>
            <a:r>
              <a:rPr lang="en-US" altLang="zh-CN" sz="2000" b="1" dirty="0">
                <a:solidFill>
                  <a:srgbClr val="0D38F1"/>
                </a:solidFill>
                <a:latin typeface="Trebuchet MS" panose="020B0603020202020204" pitchFamily="34" charset="0"/>
              </a:rPr>
              <a:t>Yarn</a:t>
            </a:r>
            <a:r>
              <a:rPr lang="zh-CN" altLang="en-US" sz="2000" b="1" dirty="0">
                <a:solidFill>
                  <a:srgbClr val="0D38F1"/>
                </a:solidFill>
                <a:latin typeface="Trebuchet MS" panose="020B0603020202020204" pitchFamily="34" charset="0"/>
              </a:rPr>
              <a:t>。</a:t>
            </a:r>
            <a:r>
              <a:rPr lang="en-US" altLang="zh-CN" sz="2000" b="1" dirty="0">
                <a:solidFill>
                  <a:srgbClr val="0D38F1"/>
                </a:solidFill>
                <a:latin typeface="Trebuchet MS" panose="020B0603020202020204" pitchFamily="34" charset="0"/>
              </a:rPr>
              <a:t>Yarn</a:t>
            </a:r>
            <a:r>
              <a:rPr lang="zh-CN" altLang="en-US" sz="2000" b="1" dirty="0">
                <a:solidFill>
                  <a:srgbClr val="0D38F1"/>
                </a:solidFill>
                <a:latin typeface="Trebuchet MS" panose="020B0603020202020204" pitchFamily="34" charset="0"/>
              </a:rPr>
              <a:t>只负责资 源 的 调 度 ，</a:t>
            </a:r>
            <a:r>
              <a:rPr lang="en-US" altLang="zh-CN" sz="2000" b="1" dirty="0">
                <a:solidFill>
                  <a:srgbClr val="0D38F1"/>
                </a:solidFill>
                <a:latin typeface="Trebuchet MS" panose="020B0603020202020204" pitchFamily="34" charset="0"/>
              </a:rPr>
              <a:t>MapReduce </a:t>
            </a:r>
            <a:r>
              <a:rPr lang="zh-CN" altLang="en-US" sz="2000" b="1" dirty="0">
                <a:solidFill>
                  <a:srgbClr val="0D38F1"/>
                </a:solidFill>
                <a:latin typeface="Trebuchet MS" panose="020B0603020202020204" pitchFamily="34" charset="0"/>
              </a:rPr>
              <a:t>只负责运算</a:t>
            </a:r>
          </a:p>
          <a:p>
            <a:pPr marL="1828800" lvl="3" indent="-457200">
              <a:lnSpc>
                <a:spcPct val="110000"/>
              </a:lnSpc>
              <a:spcBef>
                <a:spcPts val="600"/>
              </a:spcBef>
              <a:buFont typeface="Wingdings" panose="05000000000000000000" pitchFamily="2" charset="2"/>
              <a:buChar char="Ø"/>
            </a:pPr>
            <a:r>
              <a:rPr lang="en-US" altLang="zh-CN" sz="2000" b="1" dirty="0">
                <a:solidFill>
                  <a:srgbClr val="0D38F1"/>
                </a:solidFill>
                <a:latin typeface="Trebuchet MS" panose="020B0603020202020204" pitchFamily="34" charset="0"/>
              </a:rPr>
              <a:t>Hadoop3.x</a:t>
            </a:r>
            <a:r>
              <a:rPr lang="zh-CN" altLang="en-US" sz="2000" b="1" dirty="0">
                <a:solidFill>
                  <a:srgbClr val="0D38F1"/>
                </a:solidFill>
                <a:latin typeface="Trebuchet MS" panose="020B0603020202020204" pitchFamily="34" charset="0"/>
              </a:rPr>
              <a:t>在组成上没有变化</a:t>
            </a:r>
            <a:endParaRPr lang="zh-CN" altLang="en-US" sz="24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7530443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41</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组成</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093450" cy="4099456"/>
          </a:xfrm>
          <a:prstGeom prst="rect">
            <a:avLst/>
          </a:prstGeom>
          <a:noFill/>
        </p:spPr>
        <p:txBody>
          <a:bodyPr wrap="square">
            <a:spAutoFit/>
          </a:bodyPr>
          <a:lstStyle/>
          <a:p>
            <a:pPr marL="1828800" lvl="3" indent="-457200">
              <a:lnSpc>
                <a:spcPct val="110000"/>
              </a:lnSpc>
              <a:spcBef>
                <a:spcPts val="1200"/>
              </a:spcBef>
              <a:buFont typeface="Wingdings" panose="05000000000000000000" pitchFamily="2" charset="2"/>
              <a:buChar char="Ø"/>
            </a:pPr>
            <a:r>
              <a:rPr lang="en-US" altLang="zh-CN" sz="2000" b="1" dirty="0">
                <a:solidFill>
                  <a:srgbClr val="0D38F1"/>
                </a:solidFill>
                <a:latin typeface="Trebuchet MS" panose="020B0603020202020204" pitchFamily="34" charset="0"/>
              </a:rPr>
              <a:t>YARN</a:t>
            </a:r>
            <a:r>
              <a:rPr lang="zh-CN" altLang="en-US" sz="2000" b="1" dirty="0">
                <a:solidFill>
                  <a:srgbClr val="0D38F1"/>
                </a:solidFill>
                <a:latin typeface="Trebuchet MS" panose="020B0603020202020204" pitchFamily="34" charset="0"/>
              </a:rPr>
              <a:t>的基本思想是将资源管理和作业调度</a:t>
            </a:r>
            <a:r>
              <a:rPr lang="en-US" altLang="zh-CN" sz="2000" b="1" dirty="0">
                <a:solidFill>
                  <a:srgbClr val="0D38F1"/>
                </a:solidFill>
                <a:latin typeface="Trebuchet MS" panose="020B0603020202020204" pitchFamily="34" charset="0"/>
              </a:rPr>
              <a:t>/</a:t>
            </a:r>
            <a:r>
              <a:rPr lang="zh-CN" altLang="en-US" sz="2000" b="1" dirty="0">
                <a:solidFill>
                  <a:srgbClr val="0D38F1"/>
                </a:solidFill>
                <a:latin typeface="Trebuchet MS" panose="020B0603020202020204" pitchFamily="34" charset="0"/>
              </a:rPr>
              <a:t>监视的功能分离到单独的守护进程中</a:t>
            </a:r>
            <a:endParaRPr lang="en-US" altLang="zh-CN" sz="2000" b="1" dirty="0">
              <a:solidFill>
                <a:srgbClr val="0D38F1"/>
              </a:solidFill>
              <a:latin typeface="Trebuchet MS" panose="020B0603020202020204" pitchFamily="34" charset="0"/>
            </a:endParaRPr>
          </a:p>
          <a:p>
            <a:pPr marL="1828800" lvl="3" indent="-457200">
              <a:lnSpc>
                <a:spcPct val="110000"/>
              </a:lnSpc>
              <a:spcBef>
                <a:spcPts val="1200"/>
              </a:spcBef>
              <a:buFont typeface="Wingdings" panose="05000000000000000000" pitchFamily="2" charset="2"/>
              <a:buChar char="Ø"/>
            </a:pPr>
            <a:r>
              <a:rPr lang="zh-CN" altLang="en-US" sz="2000" b="1" dirty="0">
                <a:solidFill>
                  <a:srgbClr val="0D38F1"/>
                </a:solidFill>
                <a:latin typeface="Trebuchet MS" panose="020B0603020202020204" pitchFamily="34" charset="0"/>
              </a:rPr>
              <a:t>其思想是拥有一个全局的</a:t>
            </a:r>
            <a:r>
              <a:rPr lang="en-US" altLang="zh-CN" sz="2000" b="1" dirty="0" err="1">
                <a:solidFill>
                  <a:srgbClr val="0D38F1"/>
                </a:solidFill>
                <a:latin typeface="Trebuchet MS" panose="020B0603020202020204" pitchFamily="34" charset="0"/>
              </a:rPr>
              <a:t>ResourceManager</a:t>
            </a:r>
            <a:r>
              <a:rPr lang="en-US" altLang="zh-CN" sz="2000" b="1" dirty="0">
                <a:solidFill>
                  <a:srgbClr val="0D38F1"/>
                </a:solidFill>
                <a:latin typeface="Trebuchet MS" panose="020B0603020202020204" pitchFamily="34" charset="0"/>
              </a:rPr>
              <a:t> (RM)</a:t>
            </a:r>
            <a:r>
              <a:rPr lang="zh-CN" altLang="en-US" sz="2000" b="1" dirty="0">
                <a:solidFill>
                  <a:srgbClr val="0D38F1"/>
                </a:solidFill>
                <a:latin typeface="Trebuchet MS" panose="020B0603020202020204" pitchFamily="34" charset="0"/>
              </a:rPr>
              <a:t>和每个应用程序的</a:t>
            </a:r>
            <a:r>
              <a:rPr lang="en-US" altLang="zh-CN" sz="2000" b="1" dirty="0" err="1">
                <a:solidFill>
                  <a:srgbClr val="0D38F1"/>
                </a:solidFill>
                <a:latin typeface="Trebuchet MS" panose="020B0603020202020204" pitchFamily="34" charset="0"/>
              </a:rPr>
              <a:t>ApplicationMaster</a:t>
            </a:r>
            <a:r>
              <a:rPr lang="en-US" altLang="zh-CN" sz="2000" b="1" dirty="0">
                <a:solidFill>
                  <a:srgbClr val="0D38F1"/>
                </a:solidFill>
                <a:latin typeface="Trebuchet MS" panose="020B0603020202020204" pitchFamily="34" charset="0"/>
              </a:rPr>
              <a:t> (AM)</a:t>
            </a:r>
          </a:p>
          <a:p>
            <a:pPr marL="1828800" lvl="3" indent="-457200">
              <a:lnSpc>
                <a:spcPct val="110000"/>
              </a:lnSpc>
              <a:spcBef>
                <a:spcPts val="1200"/>
              </a:spcBef>
              <a:buFont typeface="Wingdings" panose="05000000000000000000" pitchFamily="2" charset="2"/>
              <a:buChar char="Ø"/>
            </a:pPr>
            <a:r>
              <a:rPr lang="zh-CN" altLang="en-US" sz="2000" b="1" dirty="0">
                <a:solidFill>
                  <a:srgbClr val="0D38F1"/>
                </a:solidFill>
                <a:latin typeface="Trebuchet MS" panose="020B0603020202020204" pitchFamily="34" charset="0"/>
              </a:rPr>
              <a:t>应用程序可以是单个作业，也可以是多个作业的</a:t>
            </a:r>
            <a:r>
              <a:rPr lang="en-US" altLang="zh-CN" sz="2000" b="1" dirty="0">
                <a:solidFill>
                  <a:srgbClr val="0D38F1"/>
                </a:solidFill>
                <a:latin typeface="Trebuchet MS" panose="020B0603020202020204" pitchFamily="34" charset="0"/>
              </a:rPr>
              <a:t>DAG</a:t>
            </a:r>
            <a:r>
              <a:rPr lang="zh-CN" altLang="en-US" sz="2000" b="1" dirty="0">
                <a:solidFill>
                  <a:srgbClr val="0D38F1"/>
                </a:solidFill>
                <a:latin typeface="Trebuchet MS" panose="020B0603020202020204" pitchFamily="34" charset="0"/>
              </a:rPr>
              <a:t>（有向无环图）</a:t>
            </a:r>
          </a:p>
          <a:p>
            <a:pPr marL="1828800" lvl="3" indent="-457200">
              <a:lnSpc>
                <a:spcPct val="110000"/>
              </a:lnSpc>
              <a:spcBef>
                <a:spcPts val="1200"/>
              </a:spcBef>
              <a:buFont typeface="Wingdings" panose="05000000000000000000" pitchFamily="2" charset="2"/>
              <a:buChar char="Ø"/>
            </a:pPr>
            <a:r>
              <a:rPr lang="en-US" altLang="zh-CN" sz="2000" b="1" dirty="0" err="1">
                <a:solidFill>
                  <a:srgbClr val="0D38F1"/>
                </a:solidFill>
                <a:latin typeface="Trebuchet MS" panose="020B0603020202020204" pitchFamily="34" charset="0"/>
              </a:rPr>
              <a:t>ResourceManager</a:t>
            </a:r>
            <a:r>
              <a:rPr lang="zh-CN" altLang="en-US" sz="2000" b="1" dirty="0">
                <a:solidFill>
                  <a:srgbClr val="0D38F1"/>
                </a:solidFill>
                <a:latin typeface="Trebuchet MS" panose="020B0603020202020204" pitchFamily="34" charset="0"/>
              </a:rPr>
              <a:t>和</a:t>
            </a:r>
            <a:r>
              <a:rPr lang="en-US" altLang="zh-CN" sz="2000" b="1" dirty="0" err="1">
                <a:solidFill>
                  <a:srgbClr val="0D38F1"/>
                </a:solidFill>
                <a:latin typeface="Trebuchet MS" panose="020B0603020202020204" pitchFamily="34" charset="0"/>
              </a:rPr>
              <a:t>NodeManager</a:t>
            </a:r>
            <a:r>
              <a:rPr lang="zh-CN" altLang="en-US" sz="2000" b="1" dirty="0">
                <a:solidFill>
                  <a:srgbClr val="0D38F1"/>
                </a:solidFill>
                <a:latin typeface="Trebuchet MS" panose="020B0603020202020204" pitchFamily="34" charset="0"/>
              </a:rPr>
              <a:t>构成数据计算框架</a:t>
            </a:r>
            <a:endParaRPr lang="en-US" altLang="zh-CN" sz="2000" b="1" dirty="0">
              <a:solidFill>
                <a:srgbClr val="0D38F1"/>
              </a:solidFill>
              <a:latin typeface="Trebuchet MS" panose="020B0603020202020204" pitchFamily="34" charset="0"/>
            </a:endParaRPr>
          </a:p>
          <a:p>
            <a:pPr marL="1828800" lvl="3" indent="-457200">
              <a:lnSpc>
                <a:spcPct val="110000"/>
              </a:lnSpc>
              <a:spcBef>
                <a:spcPts val="1200"/>
              </a:spcBef>
              <a:buFont typeface="Wingdings" panose="05000000000000000000" pitchFamily="2" charset="2"/>
              <a:buChar char="Ø"/>
            </a:pPr>
            <a:r>
              <a:rPr lang="en-US" altLang="zh-CN" sz="2000" b="1" dirty="0" err="1">
                <a:solidFill>
                  <a:srgbClr val="0D38F1"/>
                </a:solidFill>
                <a:latin typeface="Trebuchet MS" panose="020B0603020202020204" pitchFamily="34" charset="0"/>
              </a:rPr>
              <a:t>ResourceManager</a:t>
            </a:r>
            <a:r>
              <a:rPr lang="zh-CN" altLang="en-US" sz="2000" b="1" dirty="0">
                <a:solidFill>
                  <a:srgbClr val="0D38F1"/>
                </a:solidFill>
                <a:latin typeface="Trebuchet MS" panose="020B0603020202020204" pitchFamily="34" charset="0"/>
              </a:rPr>
              <a:t>是系统中所有应用之间进行资源仲裁的最终权威</a:t>
            </a:r>
            <a:endParaRPr lang="en-US" altLang="zh-CN" sz="2000" b="1" dirty="0">
              <a:solidFill>
                <a:srgbClr val="0D38F1"/>
              </a:solidFill>
              <a:latin typeface="Trebuchet MS" panose="020B0603020202020204" pitchFamily="34" charset="0"/>
            </a:endParaRPr>
          </a:p>
          <a:p>
            <a:pPr marL="1828800" lvl="3" indent="-457200">
              <a:lnSpc>
                <a:spcPct val="110000"/>
              </a:lnSpc>
              <a:spcBef>
                <a:spcPts val="1200"/>
              </a:spcBef>
              <a:buFont typeface="Wingdings" panose="05000000000000000000" pitchFamily="2" charset="2"/>
              <a:buChar char="Ø"/>
            </a:pPr>
            <a:r>
              <a:rPr lang="en-US" altLang="zh-CN" sz="2000" b="1" dirty="0" err="1">
                <a:solidFill>
                  <a:srgbClr val="0D38F1"/>
                </a:solidFill>
                <a:latin typeface="Trebuchet MS" panose="020B0603020202020204" pitchFamily="34" charset="0"/>
              </a:rPr>
              <a:t>NodeManager</a:t>
            </a:r>
            <a:r>
              <a:rPr lang="zh-CN" altLang="en-US" sz="2000" b="1" dirty="0">
                <a:solidFill>
                  <a:srgbClr val="0D38F1"/>
                </a:solidFill>
                <a:latin typeface="Trebuchet MS" panose="020B0603020202020204" pitchFamily="34" charset="0"/>
              </a:rPr>
              <a:t>是每个机器的框架代理，负责容器，监视它们的资源使用情况</a:t>
            </a:r>
            <a:r>
              <a:rPr lang="en-US" altLang="zh-CN" sz="2000" b="1" dirty="0">
                <a:solidFill>
                  <a:srgbClr val="0D38F1"/>
                </a:solidFill>
                <a:latin typeface="Trebuchet MS" panose="020B0603020202020204" pitchFamily="34" charset="0"/>
              </a:rPr>
              <a:t>(</a:t>
            </a:r>
            <a:r>
              <a:rPr lang="en-US" altLang="zh-CN" sz="2000" b="1" dirty="0" err="1">
                <a:solidFill>
                  <a:srgbClr val="0D38F1"/>
                </a:solidFill>
                <a:latin typeface="Trebuchet MS" panose="020B0603020202020204" pitchFamily="34" charset="0"/>
              </a:rPr>
              <a:t>cpu</a:t>
            </a:r>
            <a:r>
              <a:rPr lang="zh-CN" altLang="en-US" sz="2000" b="1" dirty="0">
                <a:solidFill>
                  <a:srgbClr val="0D38F1"/>
                </a:solidFill>
                <a:latin typeface="Trebuchet MS" panose="020B0603020202020204" pitchFamily="34" charset="0"/>
              </a:rPr>
              <a:t>、内存、磁盘、网络</a:t>
            </a:r>
            <a:r>
              <a:rPr lang="en-US" altLang="zh-CN" sz="2000" b="1" dirty="0">
                <a:solidFill>
                  <a:srgbClr val="0D38F1"/>
                </a:solidFill>
                <a:latin typeface="Trebuchet MS" panose="020B0603020202020204" pitchFamily="34" charset="0"/>
              </a:rPr>
              <a:t>)</a:t>
            </a:r>
            <a:r>
              <a:rPr lang="zh-CN" altLang="en-US" sz="2000" b="1" dirty="0">
                <a:solidFill>
                  <a:srgbClr val="0D38F1"/>
                </a:solidFill>
                <a:latin typeface="Trebuchet MS" panose="020B0603020202020204" pitchFamily="34" charset="0"/>
              </a:rPr>
              <a:t>，并将这些情况报告给</a:t>
            </a:r>
            <a:r>
              <a:rPr lang="en-US" altLang="zh-CN" sz="2000" b="1" dirty="0" err="1">
                <a:solidFill>
                  <a:srgbClr val="0D38F1"/>
                </a:solidFill>
                <a:latin typeface="Trebuchet MS" panose="020B0603020202020204" pitchFamily="34" charset="0"/>
              </a:rPr>
              <a:t>ResourceManager</a:t>
            </a:r>
            <a:r>
              <a:rPr lang="en-US" altLang="zh-CN" sz="2000" b="1" dirty="0">
                <a:solidFill>
                  <a:srgbClr val="0D38F1"/>
                </a:solidFill>
                <a:latin typeface="Trebuchet MS" panose="020B0603020202020204" pitchFamily="34" charset="0"/>
              </a:rPr>
              <a:t>/Scheduler</a:t>
            </a:r>
            <a:endParaRPr lang="zh-CN" altLang="en-US" sz="2000" b="1" dirty="0">
              <a:solidFill>
                <a:srgbClr val="0D38F1"/>
              </a:solidFill>
              <a:latin typeface="Trebuchet MS" panose="020B0603020202020204" pitchFamily="34" charset="0"/>
            </a:endParaRPr>
          </a:p>
          <a:p>
            <a:pPr marL="1828800" lvl="3" indent="-457200">
              <a:lnSpc>
                <a:spcPct val="110000"/>
              </a:lnSpc>
              <a:spcBef>
                <a:spcPts val="1200"/>
              </a:spcBef>
              <a:buFont typeface="Wingdings" panose="05000000000000000000" pitchFamily="2" charset="2"/>
              <a:buChar char="Ø"/>
            </a:pPr>
            <a:endParaRPr lang="zh-CN" altLang="en-US" sz="24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0405458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42</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组成</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762155"/>
          </a:xfrm>
          <a:prstGeom prst="rect">
            <a:avLst/>
          </a:prstGeom>
          <a:noFill/>
        </p:spPr>
        <p:txBody>
          <a:bodyPr wrap="square">
            <a:spAutoFit/>
          </a:bodyPr>
          <a:lstStyle/>
          <a:p>
            <a:pPr marL="914400" lvl="1" indent="-457200">
              <a:lnSpc>
                <a:spcPct val="120000"/>
              </a:lnSpc>
              <a:spcBef>
                <a:spcPts val="600"/>
              </a:spcBef>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生态</a:t>
            </a:r>
          </a:p>
          <a:p>
            <a:pPr marL="1371600" lvl="2" indent="-457200">
              <a:lnSpc>
                <a:spcPct val="120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广义上讲，</a:t>
            </a:r>
            <a:r>
              <a:rPr lang="en-US" altLang="zh-CN" sz="2400" b="1" dirty="0">
                <a:solidFill>
                  <a:srgbClr val="0E5A8B"/>
                </a:solidFill>
                <a:latin typeface="Trebuchet MS" panose="020B0603020202020204" pitchFamily="34" charset="0"/>
              </a:rPr>
              <a:t>Hadoop</a:t>
            </a:r>
            <a:r>
              <a:rPr lang="zh-CN" altLang="en-US" sz="2400" b="1" dirty="0">
                <a:solidFill>
                  <a:srgbClr val="0E5A8B"/>
                </a:solidFill>
                <a:latin typeface="Trebuchet MS" panose="020B0603020202020204" pitchFamily="34" charset="0"/>
              </a:rPr>
              <a:t>通常是指一个更广泛的概念</a:t>
            </a:r>
            <a:r>
              <a:rPr lang="en-US" altLang="zh-CN" sz="2400" b="1" dirty="0">
                <a:solidFill>
                  <a:srgbClr val="0E5A8B"/>
                </a:solidFill>
                <a:latin typeface="Trebuchet MS" panose="020B0603020202020204" pitchFamily="34" charset="0"/>
              </a:rPr>
              <a:t>——Hadoop</a:t>
            </a:r>
            <a:r>
              <a:rPr lang="zh-CN" altLang="en-US" sz="2400" b="1" dirty="0">
                <a:solidFill>
                  <a:srgbClr val="0E5A8B"/>
                </a:solidFill>
                <a:latin typeface="Trebuchet MS" panose="020B0603020202020204" pitchFamily="34" charset="0"/>
              </a:rPr>
              <a:t>生态圈</a:t>
            </a:r>
            <a:endParaRPr lang="en-US" altLang="zh-CN" sz="2400" b="1" dirty="0">
              <a:solidFill>
                <a:srgbClr val="0E5A8B"/>
              </a:solidFill>
              <a:latin typeface="Trebuchet MS" panose="020B0603020202020204" pitchFamily="34" charset="0"/>
            </a:endParaRP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Ambari</a:t>
            </a:r>
          </a:p>
          <a:p>
            <a:pPr marL="1828800" lvl="3" indent="-457200">
              <a:lnSpc>
                <a:spcPct val="110000"/>
              </a:lnSpc>
              <a:spcBef>
                <a:spcPts val="1200"/>
              </a:spcBef>
              <a:buFont typeface="Wingdings" panose="05000000000000000000" pitchFamily="2" charset="2"/>
              <a:buChar char="Ø"/>
            </a:pPr>
            <a:r>
              <a:rPr lang="zh-CN" altLang="en-US" sz="2000" b="1" dirty="0">
                <a:solidFill>
                  <a:srgbClr val="0D38F1"/>
                </a:solidFill>
                <a:latin typeface="Trebuchet MS" panose="020B0603020202020204" pitchFamily="34" charset="0"/>
              </a:rPr>
              <a:t>基于</a:t>
            </a:r>
            <a:r>
              <a:rPr lang="en-US" altLang="zh-CN" sz="2000" b="1" dirty="0">
                <a:solidFill>
                  <a:srgbClr val="0D38F1"/>
                </a:solidFill>
                <a:latin typeface="Trebuchet MS" panose="020B0603020202020204" pitchFamily="34" charset="0"/>
              </a:rPr>
              <a:t>web</a:t>
            </a:r>
            <a:r>
              <a:rPr lang="zh-CN" altLang="en-US" sz="2000" b="1" dirty="0">
                <a:solidFill>
                  <a:srgbClr val="0D38F1"/>
                </a:solidFill>
                <a:latin typeface="Trebuchet MS" panose="020B0603020202020204" pitchFamily="34" charset="0"/>
              </a:rPr>
              <a:t>的</a:t>
            </a:r>
            <a:r>
              <a:rPr lang="en-US" altLang="zh-CN" sz="2000" b="1" dirty="0">
                <a:solidFill>
                  <a:srgbClr val="0D38F1"/>
                </a:solidFill>
                <a:latin typeface="Trebuchet MS" panose="020B0603020202020204" pitchFamily="34" charset="0"/>
              </a:rPr>
              <a:t>Apache Hadoop</a:t>
            </a:r>
            <a:r>
              <a:rPr lang="zh-CN" altLang="en-US" sz="2000" b="1" dirty="0">
                <a:solidFill>
                  <a:srgbClr val="0D38F1"/>
                </a:solidFill>
                <a:latin typeface="Trebuchet MS" panose="020B0603020202020204" pitchFamily="34" charset="0"/>
              </a:rPr>
              <a:t>集群配置、管理和监控工具，支持</a:t>
            </a:r>
            <a:r>
              <a:rPr lang="en-US" altLang="zh-CN" sz="2000" b="1" dirty="0">
                <a:solidFill>
                  <a:srgbClr val="0D38F1"/>
                </a:solidFill>
                <a:latin typeface="Trebuchet MS" panose="020B0603020202020204" pitchFamily="34" charset="0"/>
              </a:rPr>
              <a:t>Hadoop HDFS</a:t>
            </a:r>
            <a:r>
              <a:rPr lang="zh-CN" altLang="en-US" sz="2000" b="1" dirty="0">
                <a:solidFill>
                  <a:srgbClr val="0D38F1"/>
                </a:solidFill>
                <a:latin typeface="Trebuchet MS" panose="020B0603020202020204" pitchFamily="34" charset="0"/>
              </a:rPr>
              <a:t>、</a:t>
            </a:r>
            <a:r>
              <a:rPr lang="en-US" altLang="zh-CN" sz="2000" b="1" dirty="0">
                <a:solidFill>
                  <a:srgbClr val="0D38F1"/>
                </a:solidFill>
                <a:latin typeface="Trebuchet MS" panose="020B0603020202020204" pitchFamily="34" charset="0"/>
              </a:rPr>
              <a:t>Hadoop MapReduce</a:t>
            </a:r>
            <a:r>
              <a:rPr lang="zh-CN" altLang="en-US" sz="2000" b="1" dirty="0">
                <a:solidFill>
                  <a:srgbClr val="0D38F1"/>
                </a:solidFill>
                <a:latin typeface="Trebuchet MS" panose="020B0603020202020204" pitchFamily="34" charset="0"/>
              </a:rPr>
              <a:t>、</a:t>
            </a:r>
            <a:r>
              <a:rPr lang="en-US" altLang="zh-CN" sz="2000" b="1" dirty="0">
                <a:solidFill>
                  <a:srgbClr val="0D38F1"/>
                </a:solidFill>
                <a:latin typeface="Trebuchet MS" panose="020B0603020202020204" pitchFamily="34" charset="0"/>
              </a:rPr>
              <a:t>Hive</a:t>
            </a:r>
            <a:r>
              <a:rPr lang="zh-CN" altLang="en-US" sz="2000" b="1" dirty="0">
                <a:solidFill>
                  <a:srgbClr val="0D38F1"/>
                </a:solidFill>
                <a:latin typeface="Trebuchet MS" panose="020B0603020202020204" pitchFamily="34" charset="0"/>
              </a:rPr>
              <a:t>、</a:t>
            </a:r>
            <a:r>
              <a:rPr lang="en-US" altLang="zh-CN" sz="2000" b="1" dirty="0" err="1">
                <a:solidFill>
                  <a:srgbClr val="0D38F1"/>
                </a:solidFill>
                <a:latin typeface="Trebuchet MS" panose="020B0603020202020204" pitchFamily="34" charset="0"/>
              </a:rPr>
              <a:t>HCatalog</a:t>
            </a:r>
            <a:r>
              <a:rPr lang="zh-CN" altLang="en-US" sz="2000" b="1" dirty="0">
                <a:solidFill>
                  <a:srgbClr val="0D38F1"/>
                </a:solidFill>
                <a:latin typeface="Trebuchet MS" panose="020B0603020202020204" pitchFamily="34" charset="0"/>
              </a:rPr>
              <a:t>、</a:t>
            </a:r>
            <a:r>
              <a:rPr lang="en-US" altLang="zh-CN" sz="2000" b="1" dirty="0">
                <a:solidFill>
                  <a:srgbClr val="0D38F1"/>
                </a:solidFill>
                <a:latin typeface="Trebuchet MS" panose="020B0603020202020204" pitchFamily="34" charset="0"/>
              </a:rPr>
              <a:t>HBase</a:t>
            </a:r>
            <a:r>
              <a:rPr lang="zh-CN" altLang="en-US" sz="2000" b="1" dirty="0">
                <a:solidFill>
                  <a:srgbClr val="0D38F1"/>
                </a:solidFill>
                <a:latin typeface="Trebuchet MS" panose="020B0603020202020204" pitchFamily="34" charset="0"/>
              </a:rPr>
              <a:t>、</a:t>
            </a:r>
            <a:r>
              <a:rPr lang="en-US" altLang="zh-CN" sz="2000" b="1" dirty="0" err="1">
                <a:solidFill>
                  <a:srgbClr val="0D38F1"/>
                </a:solidFill>
                <a:latin typeface="Trebuchet MS" panose="020B0603020202020204" pitchFamily="34" charset="0"/>
              </a:rPr>
              <a:t>ZooKeeper</a:t>
            </a:r>
            <a:r>
              <a:rPr lang="zh-CN" altLang="en-US" sz="2000" b="1" dirty="0">
                <a:solidFill>
                  <a:srgbClr val="0D38F1"/>
                </a:solidFill>
                <a:latin typeface="Trebuchet MS" panose="020B0603020202020204" pitchFamily="34" charset="0"/>
              </a:rPr>
              <a:t>、</a:t>
            </a:r>
            <a:r>
              <a:rPr lang="en-US" altLang="zh-CN" sz="2000" b="1" dirty="0">
                <a:solidFill>
                  <a:srgbClr val="0D38F1"/>
                </a:solidFill>
                <a:latin typeface="Trebuchet MS" panose="020B0603020202020204" pitchFamily="34" charset="0"/>
              </a:rPr>
              <a:t>Oozie</a:t>
            </a:r>
            <a:r>
              <a:rPr lang="zh-CN" altLang="en-US" sz="2000" b="1" dirty="0">
                <a:solidFill>
                  <a:srgbClr val="0D38F1"/>
                </a:solidFill>
                <a:latin typeface="Trebuchet MS" panose="020B0603020202020204" pitchFamily="34" charset="0"/>
              </a:rPr>
              <a:t>、</a:t>
            </a:r>
            <a:r>
              <a:rPr lang="en-US" altLang="zh-CN" sz="2000" b="1" dirty="0">
                <a:solidFill>
                  <a:srgbClr val="0D38F1"/>
                </a:solidFill>
                <a:latin typeface="Trebuchet MS" panose="020B0603020202020204" pitchFamily="34" charset="0"/>
              </a:rPr>
              <a:t>Pig</a:t>
            </a:r>
            <a:r>
              <a:rPr lang="zh-CN" altLang="en-US" sz="2000" b="1" dirty="0">
                <a:solidFill>
                  <a:srgbClr val="0D38F1"/>
                </a:solidFill>
                <a:latin typeface="Trebuchet MS" panose="020B0603020202020204" pitchFamily="34" charset="0"/>
              </a:rPr>
              <a:t>和</a:t>
            </a:r>
            <a:r>
              <a:rPr lang="en-US" altLang="zh-CN" sz="2000" b="1" dirty="0">
                <a:solidFill>
                  <a:srgbClr val="0D38F1"/>
                </a:solidFill>
                <a:latin typeface="Trebuchet MS" panose="020B0603020202020204" pitchFamily="34" charset="0"/>
              </a:rPr>
              <a:t>Sqoop</a:t>
            </a:r>
            <a:r>
              <a:rPr lang="zh-CN" altLang="en-US" sz="2000" b="1" dirty="0">
                <a:solidFill>
                  <a:srgbClr val="0D38F1"/>
                </a:solidFill>
                <a:latin typeface="Trebuchet MS" panose="020B0603020202020204" pitchFamily="34" charset="0"/>
              </a:rPr>
              <a:t>。</a:t>
            </a:r>
            <a:r>
              <a:rPr lang="en-US" altLang="zh-CN" sz="2000" b="1" dirty="0">
                <a:solidFill>
                  <a:srgbClr val="0D38F1"/>
                </a:solidFill>
                <a:latin typeface="Trebuchet MS" panose="020B0603020202020204" pitchFamily="34" charset="0"/>
              </a:rPr>
              <a:t>Ambari</a:t>
            </a:r>
            <a:r>
              <a:rPr lang="zh-CN" altLang="en-US" sz="2000" b="1" dirty="0">
                <a:solidFill>
                  <a:srgbClr val="0D38F1"/>
                </a:solidFill>
                <a:latin typeface="Trebuchet MS" panose="020B0603020202020204" pitchFamily="34" charset="0"/>
              </a:rPr>
              <a:t>还提供了一个仪表板，用于查看集群运行状况，如热图，并能够可视化地查看</a:t>
            </a:r>
            <a:r>
              <a:rPr lang="en-US" altLang="zh-CN" sz="2000" b="1" dirty="0">
                <a:solidFill>
                  <a:srgbClr val="0D38F1"/>
                </a:solidFill>
                <a:latin typeface="Trebuchet MS" panose="020B0603020202020204" pitchFamily="34" charset="0"/>
              </a:rPr>
              <a:t>MapReduce</a:t>
            </a:r>
            <a:r>
              <a:rPr lang="zh-CN" altLang="en-US" sz="2000" b="1" dirty="0">
                <a:solidFill>
                  <a:srgbClr val="0D38F1"/>
                </a:solidFill>
                <a:latin typeface="Trebuchet MS" panose="020B0603020202020204" pitchFamily="34" charset="0"/>
              </a:rPr>
              <a:t>、</a:t>
            </a:r>
            <a:r>
              <a:rPr lang="en-US" altLang="zh-CN" sz="2000" b="1" dirty="0">
                <a:solidFill>
                  <a:srgbClr val="0D38F1"/>
                </a:solidFill>
                <a:latin typeface="Trebuchet MS" panose="020B0603020202020204" pitchFamily="34" charset="0"/>
              </a:rPr>
              <a:t>Pig</a:t>
            </a:r>
            <a:r>
              <a:rPr lang="zh-CN" altLang="en-US" sz="2000" b="1" dirty="0">
                <a:solidFill>
                  <a:srgbClr val="0D38F1"/>
                </a:solidFill>
                <a:latin typeface="Trebuchet MS" panose="020B0603020202020204" pitchFamily="34" charset="0"/>
              </a:rPr>
              <a:t>和</a:t>
            </a:r>
            <a:r>
              <a:rPr lang="en-US" altLang="zh-CN" sz="2000" b="1" dirty="0">
                <a:solidFill>
                  <a:srgbClr val="0D38F1"/>
                </a:solidFill>
                <a:latin typeface="Trebuchet MS" panose="020B0603020202020204" pitchFamily="34" charset="0"/>
              </a:rPr>
              <a:t>Hive</a:t>
            </a:r>
            <a:r>
              <a:rPr lang="zh-CN" altLang="en-US" sz="2000" b="1" dirty="0">
                <a:solidFill>
                  <a:srgbClr val="0D38F1"/>
                </a:solidFill>
                <a:latin typeface="Trebuchet MS" panose="020B0603020202020204" pitchFamily="34" charset="0"/>
              </a:rPr>
              <a:t>应用程序，以及以用户友好的方式诊断其性能特征的功能</a:t>
            </a:r>
            <a:endParaRPr lang="en-US" altLang="zh-CN" sz="2000" b="1" dirty="0">
              <a:solidFill>
                <a:srgbClr val="0D38F1"/>
              </a:solidFill>
              <a:latin typeface="Trebuchet MS" panose="020B0603020202020204" pitchFamily="34" charset="0"/>
            </a:endParaRP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Avro</a:t>
            </a:r>
          </a:p>
          <a:p>
            <a:pPr marL="1828800" lvl="3" indent="-457200">
              <a:lnSpc>
                <a:spcPct val="110000"/>
              </a:lnSpc>
              <a:spcBef>
                <a:spcPts val="1200"/>
              </a:spcBef>
              <a:buFont typeface="Wingdings" panose="05000000000000000000" pitchFamily="2" charset="2"/>
              <a:buChar char="Ø"/>
            </a:pPr>
            <a:r>
              <a:rPr lang="zh-CN" altLang="en-US" sz="2000" b="1" dirty="0">
                <a:solidFill>
                  <a:srgbClr val="0D38F1"/>
                </a:solidFill>
                <a:latin typeface="Trebuchet MS" panose="020B0603020202020204" pitchFamily="34" charset="0"/>
              </a:rPr>
              <a:t>一种数据序列化系统</a:t>
            </a:r>
            <a:endParaRPr lang="en-US" altLang="zh-CN" sz="2000" b="1" dirty="0">
              <a:solidFill>
                <a:srgbClr val="0D38F1"/>
              </a:solidFill>
              <a:latin typeface="Trebuchet MS" panose="020B0603020202020204" pitchFamily="34" charset="0"/>
            </a:endParaRP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Hive</a:t>
            </a:r>
          </a:p>
          <a:p>
            <a:pPr marL="1828800" lvl="3" indent="-457200">
              <a:lnSpc>
                <a:spcPct val="110000"/>
              </a:lnSpc>
              <a:spcBef>
                <a:spcPts val="1200"/>
              </a:spcBef>
              <a:buFont typeface="Wingdings" panose="05000000000000000000" pitchFamily="2" charset="2"/>
              <a:buChar char="Ø"/>
            </a:pPr>
            <a:r>
              <a:rPr lang="zh-CN" altLang="zh-CN" sz="2000" b="1" dirty="0">
                <a:solidFill>
                  <a:srgbClr val="0D38F1"/>
                </a:solidFill>
                <a:latin typeface="Trebuchet MS" panose="020B0603020202020204" pitchFamily="34" charset="0"/>
              </a:rPr>
              <a:t>基于</a:t>
            </a:r>
            <a:r>
              <a:rPr lang="en-US" altLang="zh-CN" sz="2000" b="1" dirty="0">
                <a:solidFill>
                  <a:srgbClr val="0D38F1"/>
                </a:solidFill>
                <a:latin typeface="Trebuchet MS" panose="020B0603020202020204" pitchFamily="34" charset="0"/>
              </a:rPr>
              <a:t>Hadoop</a:t>
            </a:r>
            <a:r>
              <a:rPr lang="zh-CN" altLang="zh-CN" sz="2000" b="1" dirty="0">
                <a:solidFill>
                  <a:srgbClr val="0D38F1"/>
                </a:solidFill>
                <a:latin typeface="Trebuchet MS" panose="020B0603020202020204" pitchFamily="34" charset="0"/>
              </a:rPr>
              <a:t>的数据仓库工具，提供简单地类</a:t>
            </a:r>
            <a:r>
              <a:rPr lang="en-US" altLang="zh-CN" sz="2000" b="1" dirty="0">
                <a:solidFill>
                  <a:srgbClr val="0D38F1"/>
                </a:solidFill>
                <a:latin typeface="Trebuchet MS" panose="020B0603020202020204" pitchFamily="34" charset="0"/>
              </a:rPr>
              <a:t>SQL</a:t>
            </a:r>
            <a:r>
              <a:rPr lang="zh-CN" altLang="zh-CN" sz="2000" b="1" dirty="0">
                <a:solidFill>
                  <a:srgbClr val="0D38F1"/>
                </a:solidFill>
                <a:latin typeface="Trebuchet MS" panose="020B0603020202020204" pitchFamily="34" charset="0"/>
              </a:rPr>
              <a:t>查询功能，提供数据汇总和临时查询的数据仓库基础设施</a:t>
            </a:r>
            <a:endParaRPr lang="en-US" altLang="zh-CN" sz="20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2609189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43</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组成</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900380"/>
          </a:xfrm>
          <a:prstGeom prst="rect">
            <a:avLst/>
          </a:prstGeom>
          <a:noFill/>
        </p:spPr>
        <p:txBody>
          <a:bodyPr wrap="square">
            <a:spAutoFit/>
          </a:bodyPr>
          <a:lstStyle/>
          <a:p>
            <a:pPr marL="914400" lvl="1" indent="-457200">
              <a:lnSpc>
                <a:spcPct val="120000"/>
              </a:lnSpc>
              <a:spcBef>
                <a:spcPts val="600"/>
              </a:spcBef>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生态</a:t>
            </a: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Sqoop</a:t>
            </a:r>
          </a:p>
          <a:p>
            <a:pPr marL="1828800" lvl="3" indent="-457200">
              <a:lnSpc>
                <a:spcPct val="110000"/>
              </a:lnSpc>
              <a:spcBef>
                <a:spcPts val="1200"/>
              </a:spcBef>
              <a:buFont typeface="Wingdings" panose="05000000000000000000" pitchFamily="2" charset="2"/>
              <a:buChar char="Ø"/>
            </a:pPr>
            <a:r>
              <a:rPr lang="en-US" altLang="zh-CN" sz="2000" b="1" dirty="0">
                <a:solidFill>
                  <a:srgbClr val="0D38F1"/>
                </a:solidFill>
                <a:latin typeface="Trebuchet MS" panose="020B0603020202020204" pitchFamily="34" charset="0"/>
              </a:rPr>
              <a:t>Hadoop</a:t>
            </a:r>
            <a:r>
              <a:rPr lang="zh-CN" altLang="en-US" sz="2000" b="1" dirty="0">
                <a:solidFill>
                  <a:srgbClr val="0D38F1"/>
                </a:solidFill>
                <a:latin typeface="Trebuchet MS" panose="020B0603020202020204" pitchFamily="34" charset="0"/>
              </a:rPr>
              <a:t>（</a:t>
            </a:r>
            <a:r>
              <a:rPr lang="en-US" altLang="zh-CN" sz="2000" b="1" dirty="0">
                <a:solidFill>
                  <a:srgbClr val="0D38F1"/>
                </a:solidFill>
                <a:latin typeface="Trebuchet MS" panose="020B0603020202020204" pitchFamily="34" charset="0"/>
              </a:rPr>
              <a:t>Hive</a:t>
            </a:r>
            <a:r>
              <a:rPr lang="zh-CN" altLang="en-US" sz="2000" b="1" dirty="0">
                <a:solidFill>
                  <a:srgbClr val="0D38F1"/>
                </a:solidFill>
                <a:latin typeface="Trebuchet MS" panose="020B0603020202020204" pitchFamily="34" charset="0"/>
              </a:rPr>
              <a:t>）与传统数据库（</a:t>
            </a:r>
            <a:r>
              <a:rPr lang="en-US" altLang="zh-CN" sz="2000" b="1" dirty="0" err="1">
                <a:solidFill>
                  <a:srgbClr val="0D38F1"/>
                </a:solidFill>
                <a:latin typeface="Trebuchet MS" panose="020B0603020202020204" pitchFamily="34" charset="0"/>
              </a:rPr>
              <a:t>Mysql</a:t>
            </a:r>
            <a:r>
              <a:rPr lang="zh-CN" altLang="en-US" sz="2000" b="1" dirty="0">
                <a:solidFill>
                  <a:srgbClr val="0D38F1"/>
                </a:solidFill>
                <a:latin typeface="Trebuchet MS" panose="020B0603020202020204" pitchFamily="34" charset="0"/>
              </a:rPr>
              <a:t>）之间进行数据的传递</a:t>
            </a:r>
            <a:endParaRPr lang="en-US" altLang="zh-CN" sz="2000" b="1" dirty="0">
              <a:solidFill>
                <a:srgbClr val="0D38F1"/>
              </a:solidFill>
              <a:latin typeface="Trebuchet MS" panose="020B0603020202020204" pitchFamily="34" charset="0"/>
            </a:endParaRPr>
          </a:p>
          <a:p>
            <a:pPr marL="1371600" lvl="2" indent="-457200">
              <a:lnSpc>
                <a:spcPct val="120000"/>
              </a:lnSpc>
              <a:spcBef>
                <a:spcPts val="600"/>
              </a:spcBef>
              <a:buFont typeface="Wingdings" panose="05000000000000000000" pitchFamily="2" charset="2"/>
              <a:buChar char="ü"/>
            </a:pPr>
            <a:r>
              <a:rPr lang="en-US" altLang="zh-CN" sz="2400" b="1" dirty="0" err="1">
                <a:solidFill>
                  <a:srgbClr val="0E5A8B"/>
                </a:solidFill>
                <a:latin typeface="Trebuchet MS" panose="020B0603020202020204" pitchFamily="34" charset="0"/>
              </a:rPr>
              <a:t>Hbase</a:t>
            </a:r>
            <a:endParaRPr lang="en-US" altLang="zh-CN" sz="2400" b="1" dirty="0">
              <a:solidFill>
                <a:srgbClr val="0E5A8B"/>
              </a:solidFill>
              <a:latin typeface="Trebuchet MS" panose="020B0603020202020204" pitchFamily="34" charset="0"/>
            </a:endParaRPr>
          </a:p>
          <a:p>
            <a:pPr marL="1828800" lvl="3" indent="-457200">
              <a:lnSpc>
                <a:spcPct val="110000"/>
              </a:lnSpc>
              <a:spcBef>
                <a:spcPts val="1200"/>
              </a:spcBef>
              <a:buFont typeface="Wingdings" panose="05000000000000000000" pitchFamily="2" charset="2"/>
              <a:buChar char="Ø"/>
            </a:pPr>
            <a:r>
              <a:rPr lang="zh-CN" altLang="en-US" sz="2000" b="1" dirty="0">
                <a:solidFill>
                  <a:srgbClr val="0D38F1"/>
                </a:solidFill>
                <a:latin typeface="Trebuchet MS" panose="020B0603020202020204" pitchFamily="34" charset="0"/>
              </a:rPr>
              <a:t>分布式、面向列的开源数据库（</a:t>
            </a:r>
            <a:r>
              <a:rPr lang="en-US" altLang="zh-CN" sz="2000" b="1" dirty="0">
                <a:solidFill>
                  <a:srgbClr val="0D38F1"/>
                </a:solidFill>
                <a:latin typeface="Trebuchet MS" panose="020B0603020202020204" pitchFamily="34" charset="0"/>
              </a:rPr>
              <a:t>NoSQL</a:t>
            </a:r>
            <a:r>
              <a:rPr lang="zh-CN" altLang="en-US" sz="2000" b="1" dirty="0">
                <a:solidFill>
                  <a:srgbClr val="0D38F1"/>
                </a:solidFill>
                <a:latin typeface="Trebuchet MS" panose="020B0603020202020204" pitchFamily="34" charset="0"/>
              </a:rPr>
              <a:t>）</a:t>
            </a:r>
            <a:r>
              <a:rPr lang="en-US" altLang="zh-CN" sz="2000" b="1" dirty="0">
                <a:solidFill>
                  <a:srgbClr val="0D38F1"/>
                </a:solidFill>
                <a:latin typeface="Trebuchet MS" panose="020B0603020202020204" pitchFamily="34" charset="0"/>
              </a:rPr>
              <a:t>,</a:t>
            </a:r>
            <a:r>
              <a:rPr lang="zh-CN" altLang="en-US" sz="2000" b="1" dirty="0">
                <a:solidFill>
                  <a:srgbClr val="0D38F1"/>
                </a:solidFill>
                <a:latin typeface="Trebuchet MS" panose="020B0603020202020204" pitchFamily="34" charset="0"/>
              </a:rPr>
              <a:t>支持大型表的结构化数据存储的可伸缩分布式数据库</a:t>
            </a:r>
            <a:endParaRPr lang="en-US" altLang="zh-CN" sz="2000" b="1" dirty="0">
              <a:solidFill>
                <a:srgbClr val="0D38F1"/>
              </a:solidFill>
              <a:latin typeface="Trebuchet MS" panose="020B0603020202020204" pitchFamily="34" charset="0"/>
            </a:endParaRP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Cassandra</a:t>
            </a:r>
          </a:p>
          <a:p>
            <a:pPr marL="1828800" lvl="3" indent="-457200">
              <a:lnSpc>
                <a:spcPct val="110000"/>
              </a:lnSpc>
              <a:spcBef>
                <a:spcPts val="1200"/>
              </a:spcBef>
              <a:buFont typeface="Wingdings" panose="05000000000000000000" pitchFamily="2" charset="2"/>
              <a:buChar char="Ø"/>
            </a:pPr>
            <a:r>
              <a:rPr lang="zh-CN" altLang="zh-CN" sz="2000" b="1" dirty="0">
                <a:solidFill>
                  <a:srgbClr val="0D38F1"/>
                </a:solidFill>
                <a:latin typeface="Trebuchet MS" panose="020B0603020202020204" pitchFamily="34" charset="0"/>
              </a:rPr>
              <a:t>一个可伸缩的多主数据库，没有单点故障</a:t>
            </a:r>
            <a:endParaRPr lang="en-US" altLang="zh-CN" sz="2000" b="1" dirty="0">
              <a:solidFill>
                <a:srgbClr val="0D38F1"/>
              </a:solidFill>
              <a:latin typeface="Trebuchet MS" panose="020B0603020202020204" pitchFamily="34" charset="0"/>
            </a:endParaRPr>
          </a:p>
          <a:p>
            <a:pPr marL="1371600" lvl="2" indent="-457200">
              <a:lnSpc>
                <a:spcPct val="120000"/>
              </a:lnSpc>
              <a:spcBef>
                <a:spcPts val="600"/>
              </a:spcBef>
              <a:buFont typeface="Wingdings" panose="05000000000000000000" pitchFamily="2" charset="2"/>
              <a:buChar char="ü"/>
            </a:pPr>
            <a:r>
              <a:rPr lang="en-US" altLang="zh-CN" sz="2400" b="1" dirty="0" err="1">
                <a:solidFill>
                  <a:srgbClr val="0E5A8B"/>
                </a:solidFill>
                <a:latin typeface="Trebuchet MS" panose="020B0603020202020204" pitchFamily="34" charset="0"/>
              </a:rPr>
              <a:t>Chukwa</a:t>
            </a:r>
            <a:endParaRPr lang="en-US" altLang="zh-CN" sz="2400" b="1" dirty="0">
              <a:solidFill>
                <a:srgbClr val="0E5A8B"/>
              </a:solidFill>
              <a:latin typeface="Trebuchet MS" panose="020B0603020202020204" pitchFamily="34" charset="0"/>
            </a:endParaRPr>
          </a:p>
          <a:p>
            <a:pPr marL="1828800" lvl="3" indent="-457200">
              <a:lnSpc>
                <a:spcPct val="110000"/>
              </a:lnSpc>
              <a:spcBef>
                <a:spcPts val="1200"/>
              </a:spcBef>
              <a:buFont typeface="Wingdings" panose="05000000000000000000" pitchFamily="2" charset="2"/>
              <a:buChar char="Ø"/>
            </a:pPr>
            <a:r>
              <a:rPr lang="zh-CN" altLang="zh-CN" sz="2000" b="1" dirty="0">
                <a:solidFill>
                  <a:srgbClr val="0D38F1"/>
                </a:solidFill>
                <a:latin typeface="Trebuchet MS" panose="020B0603020202020204" pitchFamily="34" charset="0"/>
              </a:rPr>
              <a:t>用于管理大型分布式系统的数据收集系统</a:t>
            </a:r>
            <a:endParaRPr lang="en-US" altLang="zh-CN" sz="20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6538564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44</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组成</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238935"/>
          </a:xfrm>
          <a:prstGeom prst="rect">
            <a:avLst/>
          </a:prstGeom>
          <a:noFill/>
        </p:spPr>
        <p:txBody>
          <a:bodyPr wrap="square">
            <a:spAutoFit/>
          </a:bodyPr>
          <a:lstStyle/>
          <a:p>
            <a:pPr marL="914400" lvl="1" indent="-457200">
              <a:lnSpc>
                <a:spcPct val="120000"/>
              </a:lnSpc>
              <a:spcBef>
                <a:spcPts val="600"/>
              </a:spcBef>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生态</a:t>
            </a: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Mahout</a:t>
            </a:r>
          </a:p>
          <a:p>
            <a:pPr marL="1828800" lvl="3" indent="-457200">
              <a:lnSpc>
                <a:spcPct val="110000"/>
              </a:lnSpc>
              <a:spcBef>
                <a:spcPts val="1200"/>
              </a:spcBef>
              <a:buFont typeface="Wingdings" panose="05000000000000000000" pitchFamily="2" charset="2"/>
              <a:buChar char="Ø"/>
            </a:pPr>
            <a:r>
              <a:rPr lang="zh-CN" altLang="zh-CN" sz="2000" b="1" dirty="0">
                <a:solidFill>
                  <a:srgbClr val="0D38F1"/>
                </a:solidFill>
                <a:latin typeface="Trebuchet MS" panose="020B0603020202020204" pitchFamily="34" charset="0"/>
              </a:rPr>
              <a:t>一个可扩展的机器学习和数据挖掘库</a:t>
            </a:r>
            <a:endParaRPr lang="en-US" altLang="zh-CN" sz="2000" b="1" dirty="0">
              <a:solidFill>
                <a:srgbClr val="0D38F1"/>
              </a:solidFill>
              <a:latin typeface="Trebuchet MS" panose="020B0603020202020204" pitchFamily="34" charset="0"/>
            </a:endParaRP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Ozone</a:t>
            </a:r>
          </a:p>
          <a:p>
            <a:pPr marL="1828800" lvl="3" indent="-457200">
              <a:lnSpc>
                <a:spcPct val="110000"/>
              </a:lnSpc>
              <a:spcBef>
                <a:spcPts val="1200"/>
              </a:spcBef>
              <a:buFont typeface="Wingdings" panose="05000000000000000000" pitchFamily="2" charset="2"/>
              <a:buChar char="Ø"/>
            </a:pPr>
            <a:r>
              <a:rPr lang="zh-CN" altLang="zh-CN" sz="2000" b="1" dirty="0">
                <a:solidFill>
                  <a:srgbClr val="0D38F1"/>
                </a:solidFill>
                <a:latin typeface="Trebuchet MS" panose="020B0603020202020204" pitchFamily="34" charset="0"/>
              </a:rPr>
              <a:t>用于</a:t>
            </a:r>
            <a:r>
              <a:rPr lang="en-US" altLang="zh-CN" sz="2000" b="1" dirty="0">
                <a:solidFill>
                  <a:srgbClr val="0D38F1"/>
                </a:solidFill>
                <a:latin typeface="Trebuchet MS" panose="020B0603020202020204" pitchFamily="34" charset="0"/>
              </a:rPr>
              <a:t>Hadoop</a:t>
            </a:r>
            <a:r>
              <a:rPr lang="zh-CN" altLang="zh-CN" sz="2000" b="1" dirty="0">
                <a:solidFill>
                  <a:srgbClr val="0D38F1"/>
                </a:solidFill>
                <a:latin typeface="Trebuchet MS" panose="020B0603020202020204" pitchFamily="34" charset="0"/>
              </a:rPr>
              <a:t>的可伸缩、冗余和分布式对象存储</a:t>
            </a:r>
            <a:endParaRPr lang="en-US" altLang="zh-CN" sz="2000" b="1" dirty="0">
              <a:solidFill>
                <a:srgbClr val="0D38F1"/>
              </a:solidFill>
              <a:latin typeface="Trebuchet MS" panose="020B0603020202020204" pitchFamily="34" charset="0"/>
            </a:endParaRP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Pig</a:t>
            </a:r>
          </a:p>
          <a:p>
            <a:pPr marL="1828800" lvl="3" indent="-457200">
              <a:lnSpc>
                <a:spcPct val="110000"/>
              </a:lnSpc>
              <a:spcBef>
                <a:spcPts val="1200"/>
              </a:spcBef>
              <a:buFont typeface="Wingdings" panose="05000000000000000000" pitchFamily="2" charset="2"/>
              <a:buChar char="Ø"/>
            </a:pPr>
            <a:r>
              <a:rPr lang="zh-CN" altLang="zh-CN" sz="2000" b="1" dirty="0">
                <a:solidFill>
                  <a:srgbClr val="0D38F1"/>
                </a:solidFill>
                <a:latin typeface="Trebuchet MS" panose="020B0603020202020204" pitchFamily="34" charset="0"/>
              </a:rPr>
              <a:t>一种用于并行计算的高级数据流语言和执行框架</a:t>
            </a:r>
            <a:endParaRPr lang="en-US" altLang="zh-CN" sz="2000" b="1" dirty="0">
              <a:solidFill>
                <a:srgbClr val="0D38F1"/>
              </a:solidFill>
              <a:latin typeface="Trebuchet MS" panose="020B0603020202020204" pitchFamily="34" charset="0"/>
            </a:endParaRP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Spark</a:t>
            </a:r>
          </a:p>
          <a:p>
            <a:pPr marL="1828800" lvl="3" indent="-457200">
              <a:lnSpc>
                <a:spcPct val="110000"/>
              </a:lnSpc>
              <a:spcBef>
                <a:spcPts val="1200"/>
              </a:spcBef>
              <a:buFont typeface="Wingdings" panose="05000000000000000000" pitchFamily="2" charset="2"/>
              <a:buChar char="Ø"/>
            </a:pPr>
            <a:r>
              <a:rPr lang="zh-CN" altLang="zh-CN" sz="2000" b="1" dirty="0">
                <a:solidFill>
                  <a:srgbClr val="0D38F1"/>
                </a:solidFill>
                <a:latin typeface="Trebuchet MS" panose="020B0603020202020204" pitchFamily="34" charset="0"/>
              </a:rPr>
              <a:t>一个快速通用的</a:t>
            </a:r>
            <a:r>
              <a:rPr lang="en-US" altLang="zh-CN" sz="2000" b="1" dirty="0">
                <a:solidFill>
                  <a:srgbClr val="0D38F1"/>
                </a:solidFill>
                <a:latin typeface="Trebuchet MS" panose="020B0603020202020204" pitchFamily="34" charset="0"/>
              </a:rPr>
              <a:t>Hadoop</a:t>
            </a:r>
            <a:r>
              <a:rPr lang="zh-CN" altLang="zh-CN" sz="2000" b="1" dirty="0">
                <a:solidFill>
                  <a:srgbClr val="0D38F1"/>
                </a:solidFill>
                <a:latin typeface="Trebuchet MS" panose="020B0603020202020204" pitchFamily="34" charset="0"/>
              </a:rPr>
              <a:t>数据计算引擎。</a:t>
            </a:r>
            <a:r>
              <a:rPr lang="en-US" altLang="zh-CN" sz="2000" b="1" dirty="0">
                <a:solidFill>
                  <a:srgbClr val="0D38F1"/>
                </a:solidFill>
                <a:latin typeface="Trebuchet MS" panose="020B0603020202020204" pitchFamily="34" charset="0"/>
              </a:rPr>
              <a:t>Spark</a:t>
            </a:r>
            <a:r>
              <a:rPr lang="zh-CN" altLang="zh-CN" sz="2000" b="1" dirty="0">
                <a:solidFill>
                  <a:srgbClr val="0D38F1"/>
                </a:solidFill>
                <a:latin typeface="Trebuchet MS" panose="020B0603020202020204" pitchFamily="34" charset="0"/>
              </a:rPr>
              <a:t>提供了一个简单而富有表现力的编程模型，它支持广泛的应用程序，包括</a:t>
            </a:r>
            <a:r>
              <a:rPr lang="en-US" altLang="zh-CN" sz="2000" b="1" dirty="0">
                <a:solidFill>
                  <a:srgbClr val="0D38F1"/>
                </a:solidFill>
                <a:latin typeface="Trebuchet MS" panose="020B0603020202020204" pitchFamily="34" charset="0"/>
              </a:rPr>
              <a:t>ETL</a:t>
            </a:r>
            <a:r>
              <a:rPr lang="zh-CN" altLang="zh-CN" sz="2000" b="1" dirty="0">
                <a:solidFill>
                  <a:srgbClr val="0D38F1"/>
                </a:solidFill>
                <a:latin typeface="Trebuchet MS" panose="020B0603020202020204" pitchFamily="34" charset="0"/>
              </a:rPr>
              <a:t>、机器学习、流处理和图计算。最流行的开源大数据内存计算框架</a:t>
            </a:r>
            <a:endParaRPr lang="en-US" altLang="zh-CN" sz="20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10245123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45</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组成</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903458"/>
          </a:xfrm>
          <a:prstGeom prst="rect">
            <a:avLst/>
          </a:prstGeom>
          <a:noFill/>
        </p:spPr>
        <p:txBody>
          <a:bodyPr wrap="square">
            <a:spAutoFit/>
          </a:bodyPr>
          <a:lstStyle/>
          <a:p>
            <a:pPr marL="914400" lvl="1" indent="-457200">
              <a:lnSpc>
                <a:spcPct val="120000"/>
              </a:lnSpc>
              <a:spcBef>
                <a:spcPts val="600"/>
              </a:spcBef>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生态</a:t>
            </a: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Submarine</a:t>
            </a:r>
          </a:p>
          <a:p>
            <a:pPr marL="1828800" lvl="3" indent="-457200">
              <a:lnSpc>
                <a:spcPct val="110000"/>
              </a:lnSpc>
              <a:spcBef>
                <a:spcPts val="1200"/>
              </a:spcBef>
              <a:buFont typeface="Wingdings" panose="05000000000000000000" pitchFamily="2" charset="2"/>
              <a:buChar char="Ø"/>
            </a:pPr>
            <a:r>
              <a:rPr lang="zh-CN" altLang="zh-CN" sz="2000" b="1" dirty="0">
                <a:solidFill>
                  <a:srgbClr val="0D38F1"/>
                </a:solidFill>
                <a:latin typeface="Trebuchet MS" panose="020B0603020202020204" pitchFamily="34" charset="0"/>
              </a:rPr>
              <a:t>一个统一的</a:t>
            </a:r>
            <a:r>
              <a:rPr lang="en-US" altLang="zh-CN" sz="2000" b="1" dirty="0">
                <a:solidFill>
                  <a:srgbClr val="0D38F1"/>
                </a:solidFill>
                <a:latin typeface="Trebuchet MS" panose="020B0603020202020204" pitchFamily="34" charset="0"/>
              </a:rPr>
              <a:t>AI</a:t>
            </a:r>
            <a:r>
              <a:rPr lang="zh-CN" altLang="zh-CN" sz="2000" b="1" dirty="0">
                <a:solidFill>
                  <a:srgbClr val="0D38F1"/>
                </a:solidFill>
                <a:latin typeface="Trebuchet MS" panose="020B0603020202020204" pitchFamily="34" charset="0"/>
              </a:rPr>
              <a:t>平台，允许工程师和数据科学家在分布式集群中运行机器学习和深度学习工作负载</a:t>
            </a:r>
            <a:endParaRPr lang="en-US" altLang="zh-CN" sz="2000" b="1" dirty="0">
              <a:solidFill>
                <a:srgbClr val="0D38F1"/>
              </a:solidFill>
              <a:latin typeface="Trebuchet MS" panose="020B0603020202020204" pitchFamily="34" charset="0"/>
            </a:endParaRP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Tez</a:t>
            </a:r>
          </a:p>
          <a:p>
            <a:pPr marL="1828800" lvl="3" indent="-457200">
              <a:lnSpc>
                <a:spcPct val="110000"/>
              </a:lnSpc>
              <a:spcBef>
                <a:spcPts val="1200"/>
              </a:spcBef>
              <a:buFont typeface="Wingdings" panose="05000000000000000000" pitchFamily="2" charset="2"/>
              <a:buChar char="Ø"/>
            </a:pPr>
            <a:r>
              <a:rPr lang="zh-CN" altLang="zh-CN" sz="2000" b="1" dirty="0">
                <a:solidFill>
                  <a:srgbClr val="0D38F1"/>
                </a:solidFill>
                <a:latin typeface="Trebuchet MS" panose="020B0603020202020204" pitchFamily="34" charset="0"/>
              </a:rPr>
              <a:t>在</a:t>
            </a:r>
            <a:r>
              <a:rPr lang="en-US" altLang="zh-CN" sz="2000" b="1" dirty="0">
                <a:solidFill>
                  <a:srgbClr val="0D38F1"/>
                </a:solidFill>
                <a:latin typeface="Trebuchet MS" panose="020B0603020202020204" pitchFamily="34" charset="0"/>
              </a:rPr>
              <a:t>Hadoop YARN</a:t>
            </a:r>
            <a:r>
              <a:rPr lang="zh-CN" altLang="zh-CN" sz="2000" b="1" dirty="0">
                <a:solidFill>
                  <a:srgbClr val="0D38F1"/>
                </a:solidFill>
                <a:latin typeface="Trebuchet MS" panose="020B0603020202020204" pitchFamily="34" charset="0"/>
              </a:rPr>
              <a:t>上构建的通用数据流编程框架，它提供了一个强大而灵活的引擎来执行任意</a:t>
            </a:r>
            <a:r>
              <a:rPr lang="en-US" altLang="zh-CN" sz="2000" b="1" dirty="0">
                <a:solidFill>
                  <a:srgbClr val="0D38F1"/>
                </a:solidFill>
                <a:latin typeface="Trebuchet MS" panose="020B0603020202020204" pitchFamily="34" charset="0"/>
              </a:rPr>
              <a:t>DAG</a:t>
            </a:r>
            <a:r>
              <a:rPr lang="zh-CN" altLang="zh-CN" sz="2000" b="1" dirty="0">
                <a:solidFill>
                  <a:srgbClr val="0D38F1"/>
                </a:solidFill>
                <a:latin typeface="Trebuchet MS" panose="020B0603020202020204" pitchFamily="34" charset="0"/>
              </a:rPr>
              <a:t>任务，为批处理和交互用例处理数据。</a:t>
            </a:r>
            <a:r>
              <a:rPr lang="en-US" altLang="zh-CN" sz="2000" b="1" dirty="0">
                <a:solidFill>
                  <a:srgbClr val="0D38F1"/>
                </a:solidFill>
                <a:latin typeface="Trebuchet MS" panose="020B0603020202020204" pitchFamily="34" charset="0"/>
              </a:rPr>
              <a:t>Tez</a:t>
            </a:r>
            <a:r>
              <a:rPr lang="zh-CN" altLang="zh-CN" sz="2000" b="1" dirty="0">
                <a:solidFill>
                  <a:srgbClr val="0D38F1"/>
                </a:solidFill>
                <a:latin typeface="Trebuchet MS" panose="020B0603020202020204" pitchFamily="34" charset="0"/>
              </a:rPr>
              <a:t>正在被</a:t>
            </a:r>
            <a:r>
              <a:rPr lang="en-US" altLang="zh-CN" sz="2000" b="1" dirty="0">
                <a:solidFill>
                  <a:srgbClr val="0D38F1"/>
                </a:solidFill>
                <a:latin typeface="Trebuchet MS" panose="020B0603020202020204" pitchFamily="34" charset="0"/>
              </a:rPr>
              <a:t>Hive™</a:t>
            </a:r>
            <a:r>
              <a:rPr lang="zh-CN" altLang="zh-CN" sz="2000" b="1" dirty="0">
                <a:solidFill>
                  <a:srgbClr val="0D38F1"/>
                </a:solidFill>
                <a:latin typeface="Trebuchet MS" panose="020B0603020202020204" pitchFamily="34" charset="0"/>
              </a:rPr>
              <a:t>、</a:t>
            </a:r>
            <a:r>
              <a:rPr lang="en-US" altLang="zh-CN" sz="2000" b="1" dirty="0">
                <a:solidFill>
                  <a:srgbClr val="0D38F1"/>
                </a:solidFill>
                <a:latin typeface="Trebuchet MS" panose="020B0603020202020204" pitchFamily="34" charset="0"/>
              </a:rPr>
              <a:t>Pig™</a:t>
            </a:r>
            <a:r>
              <a:rPr lang="zh-CN" altLang="zh-CN" sz="2000" b="1" dirty="0">
                <a:solidFill>
                  <a:srgbClr val="0D38F1"/>
                </a:solidFill>
                <a:latin typeface="Trebuchet MS" panose="020B0603020202020204" pitchFamily="34" charset="0"/>
              </a:rPr>
              <a:t>和</a:t>
            </a:r>
            <a:r>
              <a:rPr lang="en-US" altLang="zh-CN" sz="2000" b="1" dirty="0">
                <a:solidFill>
                  <a:srgbClr val="0D38F1"/>
                </a:solidFill>
                <a:latin typeface="Trebuchet MS" panose="020B0603020202020204" pitchFamily="34" charset="0"/>
              </a:rPr>
              <a:t>Hadoop</a:t>
            </a:r>
            <a:r>
              <a:rPr lang="zh-CN" altLang="zh-CN" sz="2000" b="1" dirty="0">
                <a:solidFill>
                  <a:srgbClr val="0D38F1"/>
                </a:solidFill>
                <a:latin typeface="Trebuchet MS" panose="020B0603020202020204" pitchFamily="34" charset="0"/>
              </a:rPr>
              <a:t>生态系统中的其他框架所采用，也被其他商业软件</a:t>
            </a:r>
            <a:r>
              <a:rPr lang="en-US" altLang="zh-CN" sz="2000" b="1" dirty="0">
                <a:solidFill>
                  <a:srgbClr val="0D38F1"/>
                </a:solidFill>
                <a:latin typeface="Trebuchet MS" panose="020B0603020202020204" pitchFamily="34" charset="0"/>
              </a:rPr>
              <a:t>(</a:t>
            </a:r>
            <a:r>
              <a:rPr lang="zh-CN" altLang="zh-CN" sz="2000" b="1" dirty="0">
                <a:solidFill>
                  <a:srgbClr val="0D38F1"/>
                </a:solidFill>
                <a:latin typeface="Trebuchet MS" panose="020B0603020202020204" pitchFamily="34" charset="0"/>
              </a:rPr>
              <a:t>例如</a:t>
            </a:r>
            <a:r>
              <a:rPr lang="en-US" altLang="zh-CN" sz="2000" b="1" dirty="0">
                <a:solidFill>
                  <a:srgbClr val="0D38F1"/>
                </a:solidFill>
                <a:latin typeface="Trebuchet MS" panose="020B0603020202020204" pitchFamily="34" charset="0"/>
              </a:rPr>
              <a:t>ETL</a:t>
            </a:r>
            <a:r>
              <a:rPr lang="zh-CN" altLang="zh-CN" sz="2000" b="1" dirty="0">
                <a:solidFill>
                  <a:srgbClr val="0D38F1"/>
                </a:solidFill>
                <a:latin typeface="Trebuchet MS" panose="020B0603020202020204" pitchFamily="34" charset="0"/>
              </a:rPr>
              <a:t>工具</a:t>
            </a:r>
            <a:r>
              <a:rPr lang="en-US" altLang="zh-CN" sz="2000" b="1" dirty="0">
                <a:solidFill>
                  <a:srgbClr val="0D38F1"/>
                </a:solidFill>
                <a:latin typeface="Trebuchet MS" panose="020B0603020202020204" pitchFamily="34" charset="0"/>
              </a:rPr>
              <a:t>)</a:t>
            </a:r>
            <a:r>
              <a:rPr lang="zh-CN" altLang="zh-CN" sz="2000" b="1" dirty="0">
                <a:solidFill>
                  <a:srgbClr val="0D38F1"/>
                </a:solidFill>
                <a:latin typeface="Trebuchet MS" panose="020B0603020202020204" pitchFamily="34" charset="0"/>
              </a:rPr>
              <a:t>所采用，以取代</a:t>
            </a:r>
            <a:r>
              <a:rPr lang="en-US" altLang="zh-CN" sz="2000" b="1" dirty="0" err="1">
                <a:solidFill>
                  <a:srgbClr val="0D38F1"/>
                </a:solidFill>
                <a:latin typeface="Trebuchet MS" panose="020B0603020202020204" pitchFamily="34" charset="0"/>
              </a:rPr>
              <a:t>Hadoop™MapReduce</a:t>
            </a:r>
            <a:r>
              <a:rPr lang="zh-CN" altLang="zh-CN" sz="2000" b="1" dirty="0">
                <a:solidFill>
                  <a:srgbClr val="0D38F1"/>
                </a:solidFill>
                <a:latin typeface="Trebuchet MS" panose="020B0603020202020204" pitchFamily="34" charset="0"/>
              </a:rPr>
              <a:t>作为底层执行引擎</a:t>
            </a:r>
            <a:endParaRPr lang="en-US" altLang="zh-CN" sz="2000" b="1" dirty="0">
              <a:solidFill>
                <a:srgbClr val="0D38F1"/>
              </a:solidFill>
              <a:latin typeface="Trebuchet MS" panose="020B0603020202020204" pitchFamily="34" charset="0"/>
            </a:endParaRPr>
          </a:p>
          <a:p>
            <a:pPr marL="1371600" lvl="2" indent="-457200">
              <a:lnSpc>
                <a:spcPct val="120000"/>
              </a:lnSpc>
              <a:spcBef>
                <a:spcPts val="600"/>
              </a:spcBef>
              <a:buFont typeface="Wingdings" panose="05000000000000000000" pitchFamily="2" charset="2"/>
              <a:buChar char="ü"/>
            </a:pPr>
            <a:r>
              <a:rPr lang="en-US" altLang="zh-CN" sz="2400" b="1" dirty="0" err="1">
                <a:solidFill>
                  <a:srgbClr val="0E5A8B"/>
                </a:solidFill>
                <a:latin typeface="Trebuchet MS" panose="020B0603020202020204" pitchFamily="34" charset="0"/>
              </a:rPr>
              <a:t>ZooKeeper</a:t>
            </a:r>
            <a:endParaRPr lang="en-US" altLang="zh-CN" sz="2400" b="1" dirty="0">
              <a:solidFill>
                <a:srgbClr val="0E5A8B"/>
              </a:solidFill>
              <a:latin typeface="Trebuchet MS" panose="020B0603020202020204" pitchFamily="34" charset="0"/>
            </a:endParaRPr>
          </a:p>
          <a:p>
            <a:pPr marL="1828800" lvl="3" indent="-457200">
              <a:lnSpc>
                <a:spcPct val="110000"/>
              </a:lnSpc>
              <a:spcBef>
                <a:spcPts val="1200"/>
              </a:spcBef>
              <a:buFont typeface="Wingdings" panose="05000000000000000000" pitchFamily="2" charset="2"/>
              <a:buChar char="Ø"/>
            </a:pPr>
            <a:r>
              <a:rPr lang="zh-CN" altLang="en-US" sz="2000" b="1" dirty="0">
                <a:solidFill>
                  <a:srgbClr val="0D38F1"/>
                </a:solidFill>
                <a:latin typeface="Trebuchet MS" panose="020B0603020202020204" pitchFamily="34" charset="0"/>
              </a:rPr>
              <a:t>为分布式应用程序提供的高性能协调服务</a:t>
            </a:r>
            <a:endParaRPr lang="en-US" altLang="zh-CN" sz="20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1120715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46</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组成</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151025"/>
          </a:xfrm>
          <a:prstGeom prst="rect">
            <a:avLst/>
          </a:prstGeom>
          <a:noFill/>
        </p:spPr>
        <p:txBody>
          <a:bodyPr wrap="square">
            <a:spAutoFit/>
          </a:bodyPr>
          <a:lstStyle/>
          <a:p>
            <a:pPr marL="914400" lvl="1" indent="-457200">
              <a:lnSpc>
                <a:spcPct val="120000"/>
              </a:lnSpc>
              <a:spcBef>
                <a:spcPts val="600"/>
              </a:spcBef>
              <a:buFont typeface="Wingdings" panose="05000000000000000000" pitchFamily="2" charset="2"/>
              <a:buChar char="l"/>
            </a:pPr>
            <a:r>
              <a:rPr lang="zh-CN" altLang="en-US" sz="2400" b="1" dirty="0">
                <a:solidFill>
                  <a:schemeClr val="accent6">
                    <a:lumMod val="75000"/>
                  </a:schemeClr>
                </a:solidFill>
                <a:latin typeface="Trebuchet MS" panose="020B0603020202020204" pitchFamily="34" charset="0"/>
              </a:rPr>
              <a:t>生态</a:t>
            </a: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Flume</a:t>
            </a:r>
          </a:p>
          <a:p>
            <a:pPr marL="1828800" lvl="3" indent="-457200">
              <a:lnSpc>
                <a:spcPct val="110000"/>
              </a:lnSpc>
              <a:spcBef>
                <a:spcPts val="1200"/>
              </a:spcBef>
              <a:buFont typeface="Wingdings" panose="05000000000000000000" pitchFamily="2" charset="2"/>
              <a:buChar char="Ø"/>
            </a:pPr>
            <a:r>
              <a:rPr lang="zh-CN" altLang="zh-CN" sz="2000" b="1" dirty="0">
                <a:solidFill>
                  <a:srgbClr val="0D38F1"/>
                </a:solidFill>
                <a:latin typeface="Trebuchet MS" panose="020B0603020202020204" pitchFamily="34" charset="0"/>
              </a:rPr>
              <a:t>高可用、高可靠分布式的海量日志采集、聚合和传输系统</a:t>
            </a:r>
            <a:endParaRPr lang="en-US" altLang="zh-CN" sz="2000" b="1" dirty="0">
              <a:solidFill>
                <a:srgbClr val="0D38F1"/>
              </a:solidFill>
              <a:latin typeface="Trebuchet MS" panose="020B0603020202020204" pitchFamily="34" charset="0"/>
            </a:endParaRP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Kafka</a:t>
            </a:r>
          </a:p>
          <a:p>
            <a:pPr marL="1828800" lvl="3" indent="-457200">
              <a:lnSpc>
                <a:spcPct val="110000"/>
              </a:lnSpc>
              <a:spcBef>
                <a:spcPts val="1200"/>
              </a:spcBef>
              <a:buFont typeface="Wingdings" panose="05000000000000000000" pitchFamily="2" charset="2"/>
              <a:buChar char="Ø"/>
            </a:pPr>
            <a:r>
              <a:rPr lang="zh-CN" altLang="zh-CN" sz="2000" b="1" dirty="0">
                <a:solidFill>
                  <a:srgbClr val="0D38F1"/>
                </a:solidFill>
                <a:latin typeface="Trebuchet MS" panose="020B0603020202020204" pitchFamily="34" charset="0"/>
              </a:rPr>
              <a:t>高吞吐量的分布式发布订阅消息系统</a:t>
            </a:r>
            <a:endParaRPr lang="en-US" altLang="zh-CN" sz="2000" b="1" dirty="0">
              <a:solidFill>
                <a:srgbClr val="0D38F1"/>
              </a:solidFill>
              <a:latin typeface="Trebuchet MS" panose="020B0603020202020204" pitchFamily="34" charset="0"/>
            </a:endParaRP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Storm</a:t>
            </a:r>
          </a:p>
          <a:p>
            <a:pPr marL="1828800" lvl="3" indent="-457200">
              <a:lnSpc>
                <a:spcPct val="110000"/>
              </a:lnSpc>
              <a:spcBef>
                <a:spcPts val="1200"/>
              </a:spcBef>
              <a:buFont typeface="Wingdings" panose="05000000000000000000" pitchFamily="2" charset="2"/>
              <a:buChar char="Ø"/>
            </a:pPr>
            <a:r>
              <a:rPr lang="zh-CN" altLang="zh-CN" sz="2000" b="1" dirty="0">
                <a:solidFill>
                  <a:srgbClr val="0D38F1"/>
                </a:solidFill>
                <a:latin typeface="Trebuchet MS" panose="020B0603020202020204" pitchFamily="34" charset="0"/>
              </a:rPr>
              <a:t>分布式实时流式计算</a:t>
            </a:r>
            <a:endParaRPr lang="en-US" altLang="zh-CN" sz="2000" b="1" dirty="0">
              <a:solidFill>
                <a:srgbClr val="0D38F1"/>
              </a:solidFill>
              <a:latin typeface="Trebuchet MS" panose="020B0603020202020204" pitchFamily="34" charset="0"/>
            </a:endParaRP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Oozie</a:t>
            </a:r>
          </a:p>
          <a:p>
            <a:pPr marL="1828800" lvl="3" indent="-457200">
              <a:lnSpc>
                <a:spcPct val="110000"/>
              </a:lnSpc>
              <a:spcBef>
                <a:spcPts val="1200"/>
              </a:spcBef>
              <a:buFont typeface="Wingdings" panose="05000000000000000000" pitchFamily="2" charset="2"/>
              <a:buChar char="Ø"/>
            </a:pPr>
            <a:r>
              <a:rPr lang="zh-CN" altLang="zh-CN" sz="2000" b="1" dirty="0">
                <a:solidFill>
                  <a:srgbClr val="0D38F1"/>
                </a:solidFill>
                <a:latin typeface="Trebuchet MS" panose="020B0603020202020204" pitchFamily="34" charset="0"/>
              </a:rPr>
              <a:t>管理</a:t>
            </a:r>
            <a:r>
              <a:rPr lang="en-US" altLang="zh-CN" sz="2000" b="1" dirty="0">
                <a:solidFill>
                  <a:srgbClr val="0D38F1"/>
                </a:solidFill>
                <a:latin typeface="Trebuchet MS" panose="020B0603020202020204" pitchFamily="34" charset="0"/>
              </a:rPr>
              <a:t>Hadoop</a:t>
            </a:r>
            <a:r>
              <a:rPr lang="zh-CN" altLang="zh-CN" sz="2000" b="1" dirty="0">
                <a:solidFill>
                  <a:srgbClr val="0D38F1"/>
                </a:solidFill>
                <a:latin typeface="Trebuchet MS" panose="020B0603020202020204" pitchFamily="34" charset="0"/>
              </a:rPr>
              <a:t>作业（</a:t>
            </a:r>
            <a:r>
              <a:rPr lang="en-US" altLang="zh-CN" sz="2000" b="1" dirty="0">
                <a:solidFill>
                  <a:srgbClr val="0D38F1"/>
                </a:solidFill>
                <a:latin typeface="Trebuchet MS" panose="020B0603020202020204" pitchFamily="34" charset="0"/>
              </a:rPr>
              <a:t>job</a:t>
            </a:r>
            <a:r>
              <a:rPr lang="zh-CN" altLang="zh-CN" sz="2000" b="1" dirty="0">
                <a:solidFill>
                  <a:srgbClr val="0D38F1"/>
                </a:solidFill>
                <a:latin typeface="Trebuchet MS" panose="020B0603020202020204" pitchFamily="34" charset="0"/>
              </a:rPr>
              <a:t>）的工作流程调度管理系统</a:t>
            </a:r>
            <a:endParaRPr lang="en-US" altLang="zh-CN" sz="2000" b="1" dirty="0">
              <a:solidFill>
                <a:srgbClr val="0D38F1"/>
              </a:solidFill>
              <a:latin typeface="Trebuchet MS" panose="020B0603020202020204" pitchFamily="34" charset="0"/>
            </a:endParaRPr>
          </a:p>
          <a:p>
            <a:pPr marL="1371600" lvl="2" indent="-457200">
              <a:lnSpc>
                <a:spcPct val="120000"/>
              </a:lnSpc>
              <a:spcBef>
                <a:spcPts val="600"/>
              </a:spcBef>
              <a:buFont typeface="Wingdings" panose="05000000000000000000" pitchFamily="2" charset="2"/>
              <a:buChar char="ü"/>
            </a:pPr>
            <a:r>
              <a:rPr lang="en-US" altLang="zh-CN" sz="2400" b="1" dirty="0">
                <a:solidFill>
                  <a:srgbClr val="0E5A8B"/>
                </a:solidFill>
                <a:latin typeface="Trebuchet MS" panose="020B0603020202020204" pitchFamily="34" charset="0"/>
              </a:rPr>
              <a:t>……</a:t>
            </a:r>
            <a:endParaRPr lang="zh-CN" altLang="en-US" sz="24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352175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47</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329536"/>
          </a:xfrm>
          <a:prstGeom prst="rect">
            <a:avLst/>
          </a:prstGeom>
          <a:noFill/>
        </p:spPr>
        <p:txBody>
          <a:bodyPr wrap="square">
            <a:spAutoFit/>
          </a:bodyPr>
          <a:lstStyle/>
          <a:p>
            <a:pPr marL="914400" lvl="1" indent="-457200">
              <a:lnSpc>
                <a:spcPct val="120000"/>
              </a:lnSpc>
              <a:spcBef>
                <a:spcPts val="12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优点</a:t>
            </a:r>
          </a:p>
          <a:p>
            <a:pPr marL="1371600" lvl="2" indent="-457200">
              <a:lnSpc>
                <a:spcPct val="12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高可靠性：</a:t>
            </a:r>
            <a:r>
              <a:rPr lang="en-US" altLang="zh-CN" sz="2400" b="1" dirty="0">
                <a:solidFill>
                  <a:srgbClr val="0E5A8B"/>
                </a:solidFill>
                <a:latin typeface="Trebuchet MS" panose="020B0603020202020204" pitchFamily="34" charset="0"/>
              </a:rPr>
              <a:t>Hadoop</a:t>
            </a:r>
            <a:r>
              <a:rPr lang="zh-CN" altLang="en-US" sz="2400" b="1" dirty="0">
                <a:solidFill>
                  <a:srgbClr val="0E5A8B"/>
                </a:solidFill>
                <a:latin typeface="Trebuchet MS" panose="020B0603020202020204" pitchFamily="34" charset="0"/>
              </a:rPr>
              <a:t>底层维护多个数据副本，自动维护数据的多份复制，独特的副本机制，某个计算元素或存储出现故障，也不会导致数据的丢失</a:t>
            </a:r>
          </a:p>
          <a:p>
            <a:pPr marL="1371600" lvl="2" indent="-457200">
              <a:lnSpc>
                <a:spcPct val="12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高扩展性：在集群间分配任务数据，可方便的扩展数以千计的节点，集群拓展方便</a:t>
            </a:r>
          </a:p>
          <a:p>
            <a:pPr marL="1371600" lvl="2" indent="-457200">
              <a:lnSpc>
                <a:spcPct val="12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高效性：动态并行移动数据，速度快，</a:t>
            </a:r>
            <a:r>
              <a:rPr lang="en-US" altLang="zh-CN" sz="2400" b="1" dirty="0">
                <a:solidFill>
                  <a:srgbClr val="0E5A8B"/>
                </a:solidFill>
                <a:latin typeface="Trebuchet MS" panose="020B0603020202020204" pitchFamily="34" charset="0"/>
              </a:rPr>
              <a:t>MapReduce</a:t>
            </a:r>
            <a:r>
              <a:rPr lang="zh-CN" altLang="en-US" sz="2400" b="1" dirty="0">
                <a:solidFill>
                  <a:srgbClr val="0E5A8B"/>
                </a:solidFill>
                <a:latin typeface="Trebuchet MS" panose="020B0603020202020204" pitchFamily="34" charset="0"/>
              </a:rPr>
              <a:t>模式，加快任务处理速度</a:t>
            </a:r>
          </a:p>
          <a:p>
            <a:pPr marL="1371600" lvl="2" indent="-457200">
              <a:lnSpc>
                <a:spcPct val="12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高容错性：能够自动将失败的任务重新分配</a:t>
            </a:r>
          </a:p>
          <a:p>
            <a:pPr marL="1371600" lvl="2" indent="-457200">
              <a:lnSpc>
                <a:spcPct val="12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成本低：可以运行在廉价的</a:t>
            </a:r>
            <a:r>
              <a:rPr lang="en-US" altLang="zh-CN" sz="2400" b="1" dirty="0">
                <a:solidFill>
                  <a:srgbClr val="0E5A8B"/>
                </a:solidFill>
                <a:latin typeface="Trebuchet MS" panose="020B0603020202020204" pitchFamily="34" charset="0"/>
              </a:rPr>
              <a:t>PC</a:t>
            </a:r>
            <a:r>
              <a:rPr lang="zh-CN" altLang="en-US" sz="2400" b="1" dirty="0">
                <a:solidFill>
                  <a:srgbClr val="0E5A8B"/>
                </a:solidFill>
                <a:latin typeface="Trebuchet MS" panose="020B0603020202020204" pitchFamily="34" charset="0"/>
              </a:rPr>
              <a:t>机上</a:t>
            </a:r>
            <a:endParaRPr lang="zh-CN" altLang="en-US"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Hadoop</a:t>
            </a:r>
            <a:r>
              <a:rPr lang="zh-CN" altLang="en-US" dirty="0"/>
              <a:t>的优缺点</a:t>
            </a:r>
          </a:p>
        </p:txBody>
      </p:sp>
    </p:spTree>
    <p:extLst>
      <p:ext uri="{BB962C8B-B14F-4D97-AF65-F5344CB8AC3E}">
        <p14:creationId xmlns:p14="http://schemas.microsoft.com/office/powerpoint/2010/main" val="30564998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48</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2924070"/>
          </a:xfrm>
          <a:prstGeom prst="rect">
            <a:avLst/>
          </a:prstGeom>
          <a:noFill/>
        </p:spPr>
        <p:txBody>
          <a:bodyPr wrap="square">
            <a:spAutoFit/>
          </a:bodyPr>
          <a:lstStyle/>
          <a:p>
            <a:pPr marL="914400" lvl="1" indent="-457200">
              <a:lnSpc>
                <a:spcPct val="120000"/>
              </a:lnSpc>
              <a:spcBef>
                <a:spcPts val="1200"/>
              </a:spcBef>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不足之处</a:t>
            </a:r>
          </a:p>
          <a:p>
            <a:pPr marL="1371600" lvl="2" indent="-457200">
              <a:lnSpc>
                <a:spcPct val="12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不适合低延迟数据访问</a:t>
            </a:r>
            <a:endParaRPr lang="en-US" altLang="zh-CN" sz="2400" b="1" dirty="0">
              <a:solidFill>
                <a:srgbClr val="0E5A8B"/>
              </a:solidFill>
              <a:latin typeface="Trebuchet MS" panose="020B0603020202020204" pitchFamily="34" charset="0"/>
            </a:endParaRPr>
          </a:p>
          <a:p>
            <a:pPr marL="1371600" lvl="2" indent="-457200">
              <a:lnSpc>
                <a:spcPct val="12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无法高效存储大量小文件，会占用大量的</a:t>
            </a:r>
            <a:r>
              <a:rPr lang="en-US" altLang="zh-CN" sz="2400" b="1" dirty="0" err="1">
                <a:solidFill>
                  <a:srgbClr val="0E5A8B"/>
                </a:solidFill>
                <a:latin typeface="Trebuchet MS" panose="020B0603020202020204" pitchFamily="34" charset="0"/>
              </a:rPr>
              <a:t>namenode</a:t>
            </a:r>
            <a:r>
              <a:rPr lang="zh-CN" altLang="en-US" sz="2400" b="1" dirty="0">
                <a:solidFill>
                  <a:srgbClr val="0E5A8B"/>
                </a:solidFill>
                <a:latin typeface="Trebuchet MS" panose="020B0603020202020204" pitchFamily="34" charset="0"/>
              </a:rPr>
              <a:t>内存</a:t>
            </a:r>
            <a:endParaRPr lang="en-US" altLang="zh-CN" sz="2400" b="1" dirty="0">
              <a:solidFill>
                <a:srgbClr val="0E5A8B"/>
              </a:solidFill>
              <a:latin typeface="Trebuchet MS" panose="020B0603020202020204" pitchFamily="34" charset="0"/>
            </a:endParaRPr>
          </a:p>
          <a:p>
            <a:pPr marL="1371600" lvl="2" indent="-457200">
              <a:lnSpc>
                <a:spcPct val="12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不支持多用户写入以及任意修改文件</a:t>
            </a:r>
          </a:p>
          <a:p>
            <a:pPr marL="1371600" lvl="2" indent="-457200">
              <a:lnSpc>
                <a:spcPct val="120000"/>
              </a:lnSpc>
              <a:spcBef>
                <a:spcPts val="1200"/>
              </a:spcBef>
              <a:buFont typeface="Wingdings" panose="05000000000000000000" pitchFamily="2" charset="2"/>
              <a:buChar char="ü"/>
            </a:pPr>
            <a:endParaRPr lang="zh-CN" altLang="en-US"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Hadoop</a:t>
            </a:r>
            <a:r>
              <a:rPr lang="zh-CN" altLang="en-US" dirty="0"/>
              <a:t>的优缺点</a:t>
            </a:r>
          </a:p>
        </p:txBody>
      </p:sp>
    </p:spTree>
    <p:extLst>
      <p:ext uri="{BB962C8B-B14F-4D97-AF65-F5344CB8AC3E}">
        <p14:creationId xmlns:p14="http://schemas.microsoft.com/office/powerpoint/2010/main" val="500430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49</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381858"/>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HDFS</a:t>
            </a:r>
            <a:r>
              <a:rPr lang="zh-CN" altLang="en-US" sz="2800" b="1" dirty="0">
                <a:solidFill>
                  <a:schemeClr val="accent6">
                    <a:lumMod val="75000"/>
                  </a:schemeClr>
                </a:solidFill>
                <a:latin typeface="Trebuchet MS" panose="020B0603020202020204" pitchFamily="34" charset="0"/>
              </a:rPr>
              <a:t>是一种设计用于在商用硬件上运行的分布式文件系统</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与其他分布式文件系统的区别很大</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有很高的容错能力，用于部署在低成本的硬件上</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HDFS</a:t>
            </a:r>
            <a:r>
              <a:rPr lang="zh-CN" altLang="en-US" sz="2400" b="1" dirty="0">
                <a:solidFill>
                  <a:srgbClr val="0E5A8B"/>
                </a:solidFill>
                <a:latin typeface="Trebuchet MS" panose="020B0603020202020204" pitchFamily="34" charset="0"/>
              </a:rPr>
              <a:t>提供对应用程序数据的高吞吐量访问，适用于拥有大型数据集的应用程序</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HDFS</a:t>
            </a:r>
            <a:r>
              <a:rPr lang="zh-CN" altLang="en-US" sz="2400" b="1" dirty="0">
                <a:solidFill>
                  <a:srgbClr val="0E5A8B"/>
                </a:solidFill>
                <a:latin typeface="Trebuchet MS" panose="020B0603020202020204" pitchFamily="34" charset="0"/>
              </a:rPr>
              <a:t>放宽了一些</a:t>
            </a:r>
            <a:r>
              <a:rPr lang="en-US" altLang="zh-CN" sz="2400" b="1" dirty="0">
                <a:solidFill>
                  <a:srgbClr val="0E5A8B"/>
                </a:solidFill>
                <a:latin typeface="Trebuchet MS" panose="020B0603020202020204" pitchFamily="34" charset="0"/>
              </a:rPr>
              <a:t>POSIX</a:t>
            </a:r>
            <a:r>
              <a:rPr lang="zh-CN" altLang="en-US" sz="2400" b="1" dirty="0">
                <a:solidFill>
                  <a:srgbClr val="0E5A8B"/>
                </a:solidFill>
                <a:latin typeface="Trebuchet MS" panose="020B0603020202020204" pitchFamily="34" charset="0"/>
              </a:rPr>
              <a:t>要求，以支持对文件系统数据的流访问</a:t>
            </a:r>
          </a:p>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HDFS</a:t>
            </a:r>
            <a:r>
              <a:rPr lang="zh-CN" altLang="en-US" sz="2800" b="1" dirty="0">
                <a:solidFill>
                  <a:schemeClr val="accent6">
                    <a:lumMod val="75000"/>
                  </a:schemeClr>
                </a:solidFill>
                <a:latin typeface="Trebuchet MS" panose="020B0603020202020204" pitchFamily="34" charset="0"/>
              </a:rPr>
              <a:t>最初是作为</a:t>
            </a:r>
            <a:r>
              <a:rPr lang="en-US" altLang="zh-CN" sz="2800" b="1" dirty="0">
                <a:solidFill>
                  <a:schemeClr val="accent6">
                    <a:lumMod val="75000"/>
                  </a:schemeClr>
                </a:solidFill>
                <a:latin typeface="Trebuchet MS" panose="020B0603020202020204" pitchFamily="34" charset="0"/>
              </a:rPr>
              <a:t>Apache </a:t>
            </a:r>
            <a:r>
              <a:rPr lang="en-US" altLang="zh-CN" sz="2800" b="1" dirty="0" err="1">
                <a:solidFill>
                  <a:schemeClr val="accent6">
                    <a:lumMod val="75000"/>
                  </a:schemeClr>
                </a:solidFill>
                <a:latin typeface="Trebuchet MS" panose="020B0603020202020204" pitchFamily="34" charset="0"/>
              </a:rPr>
              <a:t>Nutch</a:t>
            </a:r>
            <a:r>
              <a:rPr lang="en-US" altLang="zh-CN" sz="2800" b="1" dirty="0">
                <a:solidFill>
                  <a:schemeClr val="accent6">
                    <a:lumMod val="75000"/>
                  </a:schemeClr>
                </a:solidFill>
                <a:latin typeface="Trebuchet MS" panose="020B0603020202020204" pitchFamily="34" charset="0"/>
              </a:rPr>
              <a:t> Web</a:t>
            </a:r>
            <a:r>
              <a:rPr lang="zh-CN" altLang="en-US" sz="2800" b="1" dirty="0">
                <a:solidFill>
                  <a:schemeClr val="accent6">
                    <a:lumMod val="75000"/>
                  </a:schemeClr>
                </a:solidFill>
                <a:latin typeface="Trebuchet MS" panose="020B0603020202020204" pitchFamily="34" charset="0"/>
              </a:rPr>
              <a:t>搜索引擎项目的基础设施而构建的</a:t>
            </a:r>
            <a:endParaRPr lang="en-US" altLang="zh-CN" sz="2800" b="1" dirty="0">
              <a:solidFill>
                <a:schemeClr val="accent6">
                  <a:lumMod val="75000"/>
                </a:schemeClr>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HDFS</a:t>
            </a:r>
            <a:r>
              <a:rPr lang="zh-CN" altLang="en-US" sz="2400" b="1" dirty="0">
                <a:solidFill>
                  <a:srgbClr val="0E5A8B"/>
                </a:solidFill>
                <a:latin typeface="Trebuchet MS" panose="020B0603020202020204" pitchFamily="34" charset="0"/>
              </a:rPr>
              <a:t>是</a:t>
            </a:r>
            <a:r>
              <a:rPr lang="en-US" altLang="zh-CN" sz="2400" b="1" dirty="0">
                <a:solidFill>
                  <a:srgbClr val="0E5A8B"/>
                </a:solidFill>
                <a:latin typeface="Trebuchet MS" panose="020B0603020202020204" pitchFamily="34" charset="0"/>
              </a:rPr>
              <a:t>Apache Hadoop Core</a:t>
            </a:r>
            <a:r>
              <a:rPr lang="zh-CN" altLang="en-US" sz="2400" b="1" dirty="0">
                <a:solidFill>
                  <a:srgbClr val="0E5A8B"/>
                </a:solidFill>
                <a:latin typeface="Trebuchet MS" panose="020B0603020202020204" pitchFamily="34" charset="0"/>
              </a:rPr>
              <a:t>项目的一部分</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HDFS</a:t>
            </a:r>
            <a:endParaRPr lang="zh-CN" altLang="en-US" dirty="0"/>
          </a:p>
        </p:txBody>
      </p:sp>
    </p:spTree>
    <p:extLst>
      <p:ext uri="{BB962C8B-B14F-4D97-AF65-F5344CB8AC3E}">
        <p14:creationId xmlns:p14="http://schemas.microsoft.com/office/powerpoint/2010/main" val="241221820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50</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a:t>HDFS</a:t>
            </a:r>
            <a:r>
              <a:rPr lang="zh-CN" altLang="en-US" dirty="0"/>
              <a:t>的设计理念和目标</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629857"/>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硬件故障</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硬件故障是常态而非例外</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文件系统由数百或数千台服务器机器组成</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每台服务器都存储文件系统的部分数据</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有大量的组件，各组件都有不可忽略的故障概率</a:t>
            </a:r>
            <a:endParaRPr lang="en-US" altLang="zh-CN" sz="2400" b="1" dirty="0">
              <a:solidFill>
                <a:srgbClr val="0E5A8B"/>
              </a:solidFill>
              <a:latin typeface="Trebuchet MS" panose="020B0603020202020204" pitchFamily="34" charset="0"/>
            </a:endParaRPr>
          </a:p>
          <a:p>
            <a:pPr marL="1828800" lvl="3" indent="-457200">
              <a:lnSpc>
                <a:spcPct val="150000"/>
              </a:lnSpc>
              <a:buFont typeface="Wingdings" panose="05000000000000000000" pitchFamily="2" charset="2"/>
              <a:buChar char="Ø"/>
            </a:pPr>
            <a:r>
              <a:rPr lang="zh-CN" altLang="zh-CN" sz="2200" b="1" dirty="0">
                <a:solidFill>
                  <a:srgbClr val="0D38F1"/>
                </a:solidFill>
                <a:latin typeface="Trebuchet MS" panose="020B0603020202020204" pitchFamily="34" charset="0"/>
              </a:rPr>
              <a:t>意味着</a:t>
            </a:r>
            <a:r>
              <a:rPr lang="en-US" altLang="zh-CN" sz="2200" b="1" dirty="0">
                <a:solidFill>
                  <a:srgbClr val="0D38F1"/>
                </a:solidFill>
                <a:latin typeface="Trebuchet MS" panose="020B0603020202020204" pitchFamily="34" charset="0"/>
              </a:rPr>
              <a:t>HDFS</a:t>
            </a:r>
            <a:r>
              <a:rPr lang="zh-CN" altLang="zh-CN" sz="2200" b="1" dirty="0">
                <a:solidFill>
                  <a:srgbClr val="0D38F1"/>
                </a:solidFill>
                <a:latin typeface="Trebuchet MS" panose="020B0603020202020204" pitchFamily="34" charset="0"/>
              </a:rPr>
              <a:t>的某些组件总是没有功能</a:t>
            </a:r>
            <a:endParaRPr lang="zh-CN" altLang="en-US" sz="2200" b="1" dirty="0">
              <a:solidFill>
                <a:srgbClr val="0D38F1"/>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检测故障并从故障中快速自动恢复是</a:t>
            </a:r>
            <a:r>
              <a:rPr lang="en-US" altLang="zh-CN" sz="2400" b="1" dirty="0">
                <a:solidFill>
                  <a:srgbClr val="0E5A8B"/>
                </a:solidFill>
                <a:latin typeface="Trebuchet MS" panose="020B0603020202020204" pitchFamily="34" charset="0"/>
              </a:rPr>
              <a:t>HDFS</a:t>
            </a:r>
            <a:r>
              <a:rPr lang="zh-CN" altLang="en-US" sz="2400" b="1" dirty="0">
                <a:solidFill>
                  <a:srgbClr val="0E5A8B"/>
                </a:solidFill>
                <a:latin typeface="Trebuchet MS" panose="020B0603020202020204" pitchFamily="34" charset="0"/>
              </a:rPr>
              <a:t>的核心体系结构目标 </a:t>
            </a: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HDFS</a:t>
            </a:r>
            <a:endParaRPr lang="zh-CN" altLang="en-US" dirty="0"/>
          </a:p>
        </p:txBody>
      </p:sp>
    </p:spTree>
    <p:extLst>
      <p:ext uri="{BB962C8B-B14F-4D97-AF65-F5344CB8AC3E}">
        <p14:creationId xmlns:p14="http://schemas.microsoft.com/office/powerpoint/2010/main" val="298630242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51</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流式数据访问</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814523"/>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流式数据访问</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运行在</a:t>
            </a:r>
            <a:r>
              <a:rPr lang="en-US" altLang="zh-CN" sz="2400" b="1" dirty="0">
                <a:solidFill>
                  <a:srgbClr val="0E5A8B"/>
                </a:solidFill>
                <a:latin typeface="Trebuchet MS" panose="020B0603020202020204" pitchFamily="34" charset="0"/>
              </a:rPr>
              <a:t>HDFS</a:t>
            </a:r>
            <a:r>
              <a:rPr lang="zh-CN" altLang="en-US" sz="2400" b="1" dirty="0">
                <a:solidFill>
                  <a:srgbClr val="0E5A8B"/>
                </a:solidFill>
                <a:latin typeface="Trebuchet MS" panose="020B0603020202020204" pitchFamily="34" charset="0"/>
              </a:rPr>
              <a:t>上的应用程序需要流访问它们的数据集</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它们不同于通用文件系统上运行的通用应用程序</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HDFS</a:t>
            </a:r>
            <a:r>
              <a:rPr lang="zh-CN" altLang="en-US" sz="2400" b="1" dirty="0">
                <a:solidFill>
                  <a:srgbClr val="0E5A8B"/>
                </a:solidFill>
                <a:latin typeface="Trebuchet MS" panose="020B0603020202020204" pitchFamily="34" charset="0"/>
              </a:rPr>
              <a:t>更多是为批处理而设计的，而不是用户的交互使用</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要求数据访问的高吞吐量，而不是低延迟</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简单讲就是：流式读取数据，批量处理数据，不适合用户交互式，注重数据访问的高吞吐</a:t>
            </a: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HDFS</a:t>
            </a:r>
            <a:endParaRPr lang="zh-CN" altLang="en-US" dirty="0"/>
          </a:p>
        </p:txBody>
      </p:sp>
    </p:spTree>
    <p:extLst>
      <p:ext uri="{BB962C8B-B14F-4D97-AF65-F5344CB8AC3E}">
        <p14:creationId xmlns:p14="http://schemas.microsoft.com/office/powerpoint/2010/main" val="123339579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52</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超大规模数据集</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629857"/>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大数据集</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HDFS</a:t>
            </a:r>
            <a:r>
              <a:rPr lang="zh-CN" altLang="en-US" sz="2400" b="1" dirty="0">
                <a:solidFill>
                  <a:srgbClr val="0E5A8B"/>
                </a:solidFill>
                <a:latin typeface="Trebuchet MS" panose="020B0603020202020204" pitchFamily="34" charset="0"/>
              </a:rPr>
              <a:t>上的应用程序有很大的数据集</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典型的文件大小是千兆</a:t>
            </a:r>
            <a:r>
              <a:rPr lang="en-US" altLang="zh-CN" sz="2400" b="1" dirty="0">
                <a:solidFill>
                  <a:srgbClr val="0E5A8B"/>
                </a:solidFill>
                <a:latin typeface="Trebuchet MS" panose="020B0603020202020204" pitchFamily="34" charset="0"/>
              </a:rPr>
              <a:t>+</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HDFS</a:t>
            </a:r>
            <a:r>
              <a:rPr lang="zh-CN" altLang="en-US" sz="2400" b="1" dirty="0">
                <a:solidFill>
                  <a:srgbClr val="0E5A8B"/>
                </a:solidFill>
                <a:latin typeface="Trebuchet MS" panose="020B0603020202020204" pitchFamily="34" charset="0"/>
              </a:rPr>
              <a:t>被调优为支持大文件</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应该提供较高的数据带宽</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可扩展到单个集群中的数百个节点</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在一个实例中支持数千万个文件 </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HDFS</a:t>
            </a:r>
            <a:endParaRPr lang="zh-CN" altLang="en-US" dirty="0"/>
          </a:p>
        </p:txBody>
      </p:sp>
    </p:spTree>
    <p:extLst>
      <p:ext uri="{BB962C8B-B14F-4D97-AF65-F5344CB8AC3E}">
        <p14:creationId xmlns:p14="http://schemas.microsoft.com/office/powerpoint/2010/main" val="24472712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53</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一致性模型</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075859"/>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简单一致性模型</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HDFS</a:t>
            </a:r>
            <a:r>
              <a:rPr lang="zh-CN" altLang="en-US" sz="2400" b="1" dirty="0">
                <a:solidFill>
                  <a:srgbClr val="0E5A8B"/>
                </a:solidFill>
                <a:latin typeface="Trebuchet MS" panose="020B0603020202020204" pitchFamily="34" charset="0"/>
              </a:rPr>
              <a:t>需要文件的一次写多次读访问模式</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文件一旦创建写入后就不再更改，除了追加和删截</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支持将内容追加到文件末尾，但不能在任意点更新</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简化了数据一致性问题，并支持高吞吐量的数据访问</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MapReduce</a:t>
            </a:r>
            <a:r>
              <a:rPr lang="zh-CN" altLang="en-US" sz="2400" b="1" dirty="0">
                <a:solidFill>
                  <a:srgbClr val="0E5A8B"/>
                </a:solidFill>
                <a:latin typeface="Trebuchet MS" panose="020B0603020202020204" pitchFamily="34" charset="0"/>
              </a:rPr>
              <a:t>应用程序、</a:t>
            </a:r>
            <a:r>
              <a:rPr lang="en-US" altLang="zh-CN" sz="2400" b="1" dirty="0">
                <a:solidFill>
                  <a:srgbClr val="0E5A8B"/>
                </a:solidFill>
                <a:latin typeface="Trebuchet MS" panose="020B0603020202020204" pitchFamily="34" charset="0"/>
              </a:rPr>
              <a:t>Web</a:t>
            </a:r>
            <a:r>
              <a:rPr lang="zh-CN" altLang="en-US" sz="2400" b="1" dirty="0">
                <a:solidFill>
                  <a:srgbClr val="0E5A8B"/>
                </a:solidFill>
                <a:latin typeface="Trebuchet MS" panose="020B0603020202020204" pitchFamily="34" charset="0"/>
              </a:rPr>
              <a:t>爬虫非常适合这个模型 </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HDFS</a:t>
            </a:r>
            <a:endParaRPr lang="zh-CN" altLang="en-US" dirty="0"/>
          </a:p>
        </p:txBody>
      </p:sp>
    </p:spTree>
    <p:extLst>
      <p:ext uri="{BB962C8B-B14F-4D97-AF65-F5344CB8AC3E}">
        <p14:creationId xmlns:p14="http://schemas.microsoft.com/office/powerpoint/2010/main" val="14341687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54</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计算迁移</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183855"/>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计算迁移</a:t>
            </a:r>
            <a:r>
              <a:rPr lang="en-US" altLang="zh-CN" sz="2800" b="1" dirty="0">
                <a:solidFill>
                  <a:schemeClr val="accent6">
                    <a:lumMod val="75000"/>
                  </a:schemeClr>
                </a:solidFill>
                <a:latin typeface="Trebuchet MS" panose="020B0603020202020204" pitchFamily="34" charset="0"/>
              </a:rPr>
              <a:t>vs.</a:t>
            </a:r>
            <a:r>
              <a:rPr lang="zh-CN" altLang="en-US" sz="2800" b="1" dirty="0">
                <a:solidFill>
                  <a:schemeClr val="accent6">
                    <a:lumMod val="75000"/>
                  </a:schemeClr>
                </a:solidFill>
                <a:latin typeface="Trebuchet MS" panose="020B0603020202020204" pitchFamily="34" charset="0"/>
              </a:rPr>
              <a:t>数据迁移</a:t>
            </a:r>
          </a:p>
          <a:p>
            <a:pPr marL="1371600" lvl="2" indent="-457200">
              <a:lnSpc>
                <a:spcPct val="12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应用程序所请求的计算如果在数据附近执行，则效率会高得多，尤其是数据集的规模非常庞大时</a:t>
            </a:r>
          </a:p>
          <a:p>
            <a:pPr marL="1371600" lvl="2" indent="-457200">
              <a:lnSpc>
                <a:spcPct val="12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可最大限度地减少了网络拥塞</a:t>
            </a:r>
          </a:p>
          <a:p>
            <a:pPr marL="1371600" lvl="2" indent="-457200">
              <a:lnSpc>
                <a:spcPct val="12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增加了系统的总体吞吐量</a:t>
            </a:r>
          </a:p>
          <a:p>
            <a:pPr marL="1371600" lvl="2" indent="-457200">
              <a:lnSpc>
                <a:spcPct val="12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假设将计算迁移到更接近数据所在位置的地方，而不是将数据迁移到应用程序运行的地方，通常效果更好</a:t>
            </a:r>
          </a:p>
          <a:p>
            <a:pPr marL="1371600" lvl="2" indent="-457200">
              <a:lnSpc>
                <a:spcPct val="120000"/>
              </a:lnSpc>
              <a:spcBef>
                <a:spcPts val="1200"/>
              </a:spcBef>
              <a:buFont typeface="Wingdings" panose="05000000000000000000" pitchFamily="2" charset="2"/>
              <a:buChar char="ü"/>
            </a:pPr>
            <a:r>
              <a:rPr lang="en-US" altLang="zh-CN" sz="2400" b="1" dirty="0">
                <a:solidFill>
                  <a:srgbClr val="0E5A8B"/>
                </a:solidFill>
                <a:latin typeface="Trebuchet MS" panose="020B0603020202020204" pitchFamily="34" charset="0"/>
              </a:rPr>
              <a:t>HDFS</a:t>
            </a:r>
            <a:r>
              <a:rPr lang="zh-CN" altLang="en-US" sz="2400" b="1" dirty="0">
                <a:solidFill>
                  <a:srgbClr val="0E5A8B"/>
                </a:solidFill>
                <a:latin typeface="Trebuchet MS" panose="020B0603020202020204" pitchFamily="34" charset="0"/>
              </a:rPr>
              <a:t>为应用程序提供接口，使其能够更接近数据所在的位置</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HDFS</a:t>
            </a:r>
            <a:endParaRPr lang="zh-CN" altLang="en-US" dirty="0"/>
          </a:p>
        </p:txBody>
      </p:sp>
    </p:spTree>
    <p:extLst>
      <p:ext uri="{BB962C8B-B14F-4D97-AF65-F5344CB8AC3E}">
        <p14:creationId xmlns:p14="http://schemas.microsoft.com/office/powerpoint/2010/main" val="406572741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55</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跨平台可移植性</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2413866"/>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跨异构硬件和软件平台的可移植性</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HDFS</a:t>
            </a:r>
            <a:r>
              <a:rPr lang="zh-CN" altLang="en-US" sz="2400" b="1" dirty="0">
                <a:solidFill>
                  <a:srgbClr val="0E5A8B"/>
                </a:solidFill>
                <a:latin typeface="Trebuchet MS" panose="020B0603020202020204" pitchFamily="34" charset="0"/>
              </a:rPr>
              <a:t>被设计成可以轻松地从一个平台移植到另一个平台</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促进了更多平台更多应用采用</a:t>
            </a:r>
            <a:r>
              <a:rPr lang="en-US" altLang="zh-CN" sz="2400" b="1" dirty="0">
                <a:solidFill>
                  <a:srgbClr val="0E5A8B"/>
                </a:solidFill>
                <a:latin typeface="Trebuchet MS" panose="020B0603020202020204" pitchFamily="34" charset="0"/>
              </a:rPr>
              <a:t>HDFS</a:t>
            </a:r>
            <a:r>
              <a:rPr lang="zh-CN" altLang="en-US" sz="2400" b="1" dirty="0">
                <a:solidFill>
                  <a:srgbClr val="0E5A8B"/>
                </a:solidFill>
                <a:latin typeface="Trebuchet MS" panose="020B0603020202020204" pitchFamily="34" charset="0"/>
              </a:rPr>
              <a:t> </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HDFS</a:t>
            </a:r>
            <a:endParaRPr lang="zh-CN" altLang="en-US" dirty="0"/>
          </a:p>
        </p:txBody>
      </p:sp>
    </p:spTree>
    <p:extLst>
      <p:ext uri="{BB962C8B-B14F-4D97-AF65-F5344CB8AC3E}">
        <p14:creationId xmlns:p14="http://schemas.microsoft.com/office/powerpoint/2010/main" val="38558975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56</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主</a:t>
            </a:r>
            <a:r>
              <a:rPr lang="en-US" altLang="zh-CN" dirty="0"/>
              <a:t>/</a:t>
            </a:r>
            <a:r>
              <a:rPr lang="zh-CN" altLang="en-US" dirty="0"/>
              <a:t>从架构</a:t>
            </a:r>
          </a:p>
        </p:txBody>
      </p:sp>
      <p:sp>
        <p:nvSpPr>
          <p:cNvPr id="6" name="文本框 5">
            <a:extLst>
              <a:ext uri="{FF2B5EF4-FFF2-40B4-BE49-F238E27FC236}">
                <a16:creationId xmlns:a16="http://schemas.microsoft.com/office/drawing/2014/main" id="{F3196CBB-23EF-44EC-8C41-EE7E02705950}"/>
              </a:ext>
            </a:extLst>
          </p:cNvPr>
          <p:cNvSpPr txBox="1"/>
          <p:nvPr/>
        </p:nvSpPr>
        <p:spPr>
          <a:xfrm>
            <a:off x="114300" y="1151277"/>
            <a:ext cx="5859281" cy="4906856"/>
          </a:xfrm>
          <a:prstGeom prst="rect">
            <a:avLst/>
          </a:prstGeom>
          <a:noFill/>
        </p:spPr>
        <p:txBody>
          <a:bodyPr wrap="square">
            <a:spAutoFit/>
          </a:bodyPr>
          <a:lstStyle/>
          <a:p>
            <a:pPr marL="533400" lvl="2" indent="-4445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HDFS</a:t>
            </a:r>
            <a:r>
              <a:rPr lang="zh-CN" altLang="en-US" sz="2400" b="1" dirty="0">
                <a:solidFill>
                  <a:srgbClr val="0E5A8B"/>
                </a:solidFill>
                <a:latin typeface="Trebuchet MS" panose="020B0603020202020204" pitchFamily="34" charset="0"/>
              </a:rPr>
              <a:t>有一个主</a:t>
            </a:r>
            <a:r>
              <a:rPr lang="en-US" altLang="zh-CN" sz="2400" b="1" dirty="0">
                <a:solidFill>
                  <a:srgbClr val="0E5A8B"/>
                </a:solidFill>
                <a:latin typeface="Trebuchet MS" panose="020B0603020202020204" pitchFamily="34" charset="0"/>
              </a:rPr>
              <a:t>/</a:t>
            </a:r>
            <a:r>
              <a:rPr lang="zh-CN" altLang="en-US" sz="2400" b="1" dirty="0">
                <a:solidFill>
                  <a:srgbClr val="0E5A8B"/>
                </a:solidFill>
                <a:latin typeface="Trebuchet MS" panose="020B0603020202020204" pitchFamily="34" charset="0"/>
              </a:rPr>
              <a:t>从架构</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Ø"/>
            </a:pPr>
            <a:r>
              <a:rPr lang="en-US" altLang="zh-CN" sz="2000" b="1" dirty="0">
                <a:solidFill>
                  <a:srgbClr val="0D38F1"/>
                </a:solidFill>
                <a:latin typeface="Trebuchet MS" panose="020B0603020202020204" pitchFamily="34" charset="0"/>
              </a:rPr>
              <a:t>HDFS</a:t>
            </a:r>
            <a:r>
              <a:rPr lang="zh-CN" altLang="en-US" sz="2000" b="1" dirty="0">
                <a:solidFill>
                  <a:srgbClr val="0D38F1"/>
                </a:solidFill>
                <a:latin typeface="Trebuchet MS" panose="020B0603020202020204" pitchFamily="34" charset="0"/>
              </a:rPr>
              <a:t>集群由一个</a:t>
            </a:r>
            <a:r>
              <a:rPr lang="en-US" altLang="zh-CN" sz="2000" b="1" dirty="0">
                <a:solidFill>
                  <a:srgbClr val="0D38F1"/>
                </a:solidFill>
                <a:latin typeface="Trebuchet MS" panose="020B0603020202020204" pitchFamily="34" charset="0"/>
              </a:rPr>
              <a:t>NameNode</a:t>
            </a:r>
            <a:r>
              <a:rPr lang="zh-CN" altLang="en-US" sz="2000" b="1" dirty="0">
                <a:solidFill>
                  <a:srgbClr val="0D38F1"/>
                </a:solidFill>
                <a:latin typeface="Trebuchet MS" panose="020B0603020202020204" pitchFamily="34" charset="0"/>
              </a:rPr>
              <a:t>，多个</a:t>
            </a:r>
            <a:r>
              <a:rPr lang="en-US" altLang="zh-CN" sz="2000" b="1" dirty="0" err="1">
                <a:solidFill>
                  <a:srgbClr val="0D38F1"/>
                </a:solidFill>
                <a:latin typeface="Trebuchet MS" panose="020B0603020202020204" pitchFamily="34" charset="0"/>
              </a:rPr>
              <a:t>datanode</a:t>
            </a:r>
            <a:r>
              <a:rPr lang="zh-CN" altLang="en-US" sz="2000" b="1" dirty="0">
                <a:solidFill>
                  <a:srgbClr val="0D38F1"/>
                </a:solidFill>
                <a:latin typeface="Trebuchet MS" panose="020B0603020202020204" pitchFamily="34" charset="0"/>
              </a:rPr>
              <a:t>组成</a:t>
            </a:r>
            <a:endParaRPr lang="en-US" altLang="zh-CN" sz="2000" b="1" dirty="0">
              <a:solidFill>
                <a:srgbClr val="0D38F1"/>
              </a:solidFill>
              <a:latin typeface="Trebuchet MS" panose="020B0603020202020204" pitchFamily="34" charset="0"/>
            </a:endParaRPr>
          </a:p>
          <a:p>
            <a:pPr marL="914400" lvl="1" indent="-457200">
              <a:lnSpc>
                <a:spcPct val="150000"/>
              </a:lnSpc>
              <a:buFont typeface="Wingdings" panose="05000000000000000000" pitchFamily="2" charset="2"/>
              <a:buChar char="Ø"/>
            </a:pPr>
            <a:r>
              <a:rPr lang="en-US" altLang="zh-CN" sz="2000" b="1" dirty="0">
                <a:solidFill>
                  <a:srgbClr val="0D38F1"/>
                </a:solidFill>
                <a:latin typeface="Trebuchet MS" panose="020B0603020202020204" pitchFamily="34" charset="0"/>
              </a:rPr>
              <a:t>NameNode</a:t>
            </a:r>
            <a:r>
              <a:rPr lang="zh-CN" altLang="en-US" sz="2000" b="1" dirty="0">
                <a:solidFill>
                  <a:srgbClr val="0D38F1"/>
                </a:solidFill>
                <a:latin typeface="Trebuchet MS" panose="020B0603020202020204" pitchFamily="34" charset="0"/>
              </a:rPr>
              <a:t>是一个主服务器，负责管理文件系统命名空间，并协调、调度客户端对文件的访问</a:t>
            </a:r>
            <a:endParaRPr lang="en-US" altLang="zh-CN" sz="2000" b="1" dirty="0">
              <a:solidFill>
                <a:srgbClr val="0D38F1"/>
              </a:solidFill>
              <a:latin typeface="Trebuchet MS" panose="020B0603020202020204" pitchFamily="34" charset="0"/>
            </a:endParaRPr>
          </a:p>
          <a:p>
            <a:pPr marL="914400" lvl="1" indent="-457200">
              <a:lnSpc>
                <a:spcPct val="150000"/>
              </a:lnSpc>
              <a:buFont typeface="Wingdings" panose="05000000000000000000" pitchFamily="2" charset="2"/>
              <a:buChar char="Ø"/>
            </a:pPr>
            <a:r>
              <a:rPr lang="zh-CN" altLang="en-US" sz="2000" b="1" dirty="0">
                <a:solidFill>
                  <a:srgbClr val="0D38F1"/>
                </a:solidFill>
                <a:latin typeface="Trebuchet MS" panose="020B0603020202020204" pitchFamily="34" charset="0"/>
              </a:rPr>
              <a:t>还有许多</a:t>
            </a:r>
            <a:r>
              <a:rPr lang="en-US" altLang="zh-CN" sz="2000" b="1" dirty="0" err="1">
                <a:solidFill>
                  <a:srgbClr val="0D38F1"/>
                </a:solidFill>
                <a:latin typeface="Trebuchet MS" panose="020B0603020202020204" pitchFamily="34" charset="0"/>
              </a:rPr>
              <a:t>datanode</a:t>
            </a:r>
            <a:r>
              <a:rPr lang="zh-CN" altLang="en-US" sz="2000" b="1" dirty="0">
                <a:solidFill>
                  <a:srgbClr val="0D38F1"/>
                </a:solidFill>
                <a:latin typeface="Trebuchet MS" panose="020B0603020202020204" pitchFamily="34" charset="0"/>
              </a:rPr>
              <a:t>，通常集群中的每个节点都有一个</a:t>
            </a:r>
            <a:r>
              <a:rPr lang="en-US" altLang="zh-CN" sz="2000" b="1" dirty="0" err="1">
                <a:solidFill>
                  <a:srgbClr val="0D38F1"/>
                </a:solidFill>
                <a:latin typeface="Trebuchet MS" panose="020B0603020202020204" pitchFamily="34" charset="0"/>
              </a:rPr>
              <a:t>datanode</a:t>
            </a:r>
            <a:r>
              <a:rPr lang="zh-CN" altLang="en-US" sz="2000" b="1" dirty="0">
                <a:solidFill>
                  <a:srgbClr val="0D38F1"/>
                </a:solidFill>
                <a:latin typeface="Trebuchet MS" panose="020B0603020202020204" pitchFamily="34" charset="0"/>
              </a:rPr>
              <a:t>，用于管理该节点上的数据存储</a:t>
            </a: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HDFS</a:t>
            </a:r>
            <a:r>
              <a:rPr lang="zh-CN" altLang="en-US" dirty="0"/>
              <a:t>架构</a:t>
            </a:r>
          </a:p>
        </p:txBody>
      </p:sp>
      <p:pic>
        <p:nvPicPr>
          <p:cNvPr id="8" name="图片 7">
            <a:extLst>
              <a:ext uri="{FF2B5EF4-FFF2-40B4-BE49-F238E27FC236}">
                <a16:creationId xmlns:a16="http://schemas.microsoft.com/office/drawing/2014/main" id="{40F59DFF-E552-4D53-89F5-6E33B72A56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6165" y="1261532"/>
            <a:ext cx="6061536" cy="4186768"/>
          </a:xfrm>
          <a:prstGeom prst="rect">
            <a:avLst/>
          </a:prstGeom>
        </p:spPr>
      </p:pic>
    </p:spTree>
    <p:extLst>
      <p:ext uri="{BB962C8B-B14F-4D97-AF65-F5344CB8AC3E}">
        <p14:creationId xmlns:p14="http://schemas.microsoft.com/office/powerpoint/2010/main" val="426879313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57</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931863"/>
          </a:xfrm>
          <a:prstGeom prst="rect">
            <a:avLst/>
          </a:prstGeom>
          <a:noFill/>
        </p:spPr>
        <p:txBody>
          <a:bodyPr wrap="square">
            <a:spAutoFit/>
          </a:bodyPr>
          <a:lstStyle/>
          <a:p>
            <a:pPr marL="723900" lvl="3" indent="-457200" algn="just">
              <a:lnSpc>
                <a:spcPct val="110000"/>
              </a:lnSpc>
              <a:spcBef>
                <a:spcPts val="1200"/>
              </a:spcBef>
              <a:buFont typeface="Wingdings" panose="05000000000000000000" pitchFamily="2" charset="2"/>
              <a:buChar char="Ø"/>
            </a:pPr>
            <a:r>
              <a:rPr lang="en-US" altLang="zh-CN" sz="2200" b="1" dirty="0">
                <a:solidFill>
                  <a:srgbClr val="0D38F1"/>
                </a:solidFill>
                <a:latin typeface="Trebuchet MS" panose="020B0603020202020204" pitchFamily="34" charset="0"/>
              </a:rPr>
              <a:t>HDFS</a:t>
            </a:r>
            <a:r>
              <a:rPr lang="zh-CN" altLang="en-US" sz="2200" b="1" dirty="0">
                <a:solidFill>
                  <a:srgbClr val="0D38F1"/>
                </a:solidFill>
                <a:latin typeface="Trebuchet MS" panose="020B0603020202020204" pitchFamily="34" charset="0"/>
              </a:rPr>
              <a:t>有一个文件系统命名空间，文件被分割成一个或多个块，这些块存储在一组</a:t>
            </a:r>
            <a:r>
              <a:rPr lang="en-US" altLang="zh-CN" sz="2200" b="1" dirty="0" err="1">
                <a:solidFill>
                  <a:srgbClr val="0D38F1"/>
                </a:solidFill>
                <a:latin typeface="Trebuchet MS" panose="020B0603020202020204" pitchFamily="34" charset="0"/>
              </a:rPr>
              <a:t>datanode</a:t>
            </a:r>
            <a:r>
              <a:rPr lang="zh-CN" altLang="en-US" sz="2200" b="1" dirty="0">
                <a:solidFill>
                  <a:srgbClr val="0D38F1"/>
                </a:solidFill>
                <a:latin typeface="Trebuchet MS" panose="020B0603020202020204" pitchFamily="34" charset="0"/>
              </a:rPr>
              <a:t>中</a:t>
            </a:r>
            <a:endParaRPr lang="en-US" altLang="zh-CN" sz="2200" b="1" dirty="0">
              <a:solidFill>
                <a:srgbClr val="0D38F1"/>
              </a:solidFill>
              <a:latin typeface="Trebuchet MS" panose="020B0603020202020204" pitchFamily="34" charset="0"/>
            </a:endParaRPr>
          </a:p>
          <a:p>
            <a:pPr marL="723900" lvl="3" indent="-457200" algn="just">
              <a:lnSpc>
                <a:spcPct val="110000"/>
              </a:lnSpc>
              <a:spcBef>
                <a:spcPts val="1200"/>
              </a:spcBef>
              <a:buFont typeface="Wingdings" panose="05000000000000000000" pitchFamily="2" charset="2"/>
              <a:buChar char="Ø"/>
            </a:pPr>
            <a:r>
              <a:rPr lang="en-US" altLang="zh-CN" sz="2200" b="1" dirty="0">
                <a:solidFill>
                  <a:srgbClr val="0D38F1"/>
                </a:solidFill>
                <a:latin typeface="Trebuchet MS" panose="020B0603020202020204" pitchFamily="34" charset="0"/>
              </a:rPr>
              <a:t>NameNode</a:t>
            </a:r>
            <a:r>
              <a:rPr lang="zh-CN" altLang="en-US" sz="2200" b="1" dirty="0">
                <a:solidFill>
                  <a:srgbClr val="0D38F1"/>
                </a:solidFill>
                <a:latin typeface="Trebuchet MS" panose="020B0603020202020204" pitchFamily="34" charset="0"/>
              </a:rPr>
              <a:t>执行文件系统名称空间操作，如打开、关闭和重命名文件和目录，它还确定</a:t>
            </a:r>
            <a:r>
              <a:rPr lang="en-US" altLang="zh-CN" sz="2200" b="1" dirty="0">
                <a:solidFill>
                  <a:srgbClr val="0D38F1"/>
                </a:solidFill>
                <a:latin typeface="Trebuchet MS" panose="020B0603020202020204" pitchFamily="34" charset="0"/>
              </a:rPr>
              <a:t>block</a:t>
            </a:r>
            <a:r>
              <a:rPr lang="zh-CN" altLang="en-US" sz="2200" b="1" dirty="0">
                <a:solidFill>
                  <a:srgbClr val="0D38F1"/>
                </a:solidFill>
                <a:latin typeface="Trebuchet MS" panose="020B0603020202020204" pitchFamily="34" charset="0"/>
              </a:rPr>
              <a:t>块到</a:t>
            </a:r>
            <a:r>
              <a:rPr lang="en-US" altLang="zh-CN" sz="2200" b="1" dirty="0" err="1">
                <a:solidFill>
                  <a:srgbClr val="0D38F1"/>
                </a:solidFill>
                <a:latin typeface="Trebuchet MS" panose="020B0603020202020204" pitchFamily="34" charset="0"/>
              </a:rPr>
              <a:t>datanode</a:t>
            </a:r>
            <a:r>
              <a:rPr lang="zh-CN" altLang="en-US" sz="2200" b="1" dirty="0">
                <a:solidFill>
                  <a:srgbClr val="0D38F1"/>
                </a:solidFill>
                <a:latin typeface="Trebuchet MS" panose="020B0603020202020204" pitchFamily="34" charset="0"/>
              </a:rPr>
              <a:t>的映射</a:t>
            </a:r>
            <a:endParaRPr lang="en-US" altLang="zh-CN" sz="2200" b="1" dirty="0">
              <a:solidFill>
                <a:srgbClr val="0D38F1"/>
              </a:solidFill>
              <a:latin typeface="Trebuchet MS" panose="020B0603020202020204" pitchFamily="34" charset="0"/>
            </a:endParaRPr>
          </a:p>
          <a:p>
            <a:pPr marL="723900" lvl="3" indent="-457200" algn="just">
              <a:lnSpc>
                <a:spcPct val="110000"/>
              </a:lnSpc>
              <a:spcBef>
                <a:spcPts val="1200"/>
              </a:spcBef>
              <a:buFont typeface="Wingdings" panose="05000000000000000000" pitchFamily="2" charset="2"/>
              <a:buChar char="Ø"/>
            </a:pPr>
            <a:r>
              <a:rPr lang="en-US" altLang="zh-CN" sz="2200" b="1" dirty="0" err="1">
                <a:solidFill>
                  <a:srgbClr val="0D38F1"/>
                </a:solidFill>
                <a:latin typeface="Trebuchet MS" panose="020B0603020202020204" pitchFamily="34" charset="0"/>
              </a:rPr>
              <a:t>datanode</a:t>
            </a:r>
            <a:r>
              <a:rPr lang="zh-CN" altLang="en-US" sz="2200" b="1" dirty="0">
                <a:solidFill>
                  <a:srgbClr val="0D38F1"/>
                </a:solidFill>
                <a:latin typeface="Trebuchet MS" panose="020B0603020202020204" pitchFamily="34" charset="0"/>
              </a:rPr>
              <a:t>负责为来自文件系统客户端的读写请求提供服务，</a:t>
            </a:r>
            <a:r>
              <a:rPr lang="en-US" altLang="zh-CN" sz="2200" b="1" dirty="0" err="1">
                <a:solidFill>
                  <a:srgbClr val="0D38F1"/>
                </a:solidFill>
                <a:latin typeface="Trebuchet MS" panose="020B0603020202020204" pitchFamily="34" charset="0"/>
              </a:rPr>
              <a:t>datanode</a:t>
            </a:r>
            <a:r>
              <a:rPr lang="zh-CN" altLang="en-US" sz="2200" b="1" dirty="0">
                <a:solidFill>
                  <a:srgbClr val="0D38F1"/>
                </a:solidFill>
                <a:latin typeface="Trebuchet MS" panose="020B0603020202020204" pitchFamily="34" charset="0"/>
              </a:rPr>
              <a:t>还根据来自</a:t>
            </a:r>
            <a:r>
              <a:rPr lang="en-US" altLang="zh-CN" sz="2200" b="1" dirty="0">
                <a:solidFill>
                  <a:srgbClr val="0D38F1"/>
                </a:solidFill>
                <a:latin typeface="Trebuchet MS" panose="020B0603020202020204" pitchFamily="34" charset="0"/>
              </a:rPr>
              <a:t>NameNode</a:t>
            </a:r>
            <a:r>
              <a:rPr lang="zh-CN" altLang="en-US" sz="2200" b="1" dirty="0">
                <a:solidFill>
                  <a:srgbClr val="0D38F1"/>
                </a:solidFill>
                <a:latin typeface="Trebuchet MS" panose="020B0603020202020204" pitchFamily="34" charset="0"/>
              </a:rPr>
              <a:t>的指令执行块的创建、删除和复制</a:t>
            </a:r>
          </a:p>
          <a:p>
            <a:pPr marL="723900" lvl="3" indent="-457200" algn="just">
              <a:lnSpc>
                <a:spcPct val="110000"/>
              </a:lnSpc>
              <a:spcBef>
                <a:spcPts val="1200"/>
              </a:spcBef>
              <a:buFont typeface="Wingdings" panose="05000000000000000000" pitchFamily="2" charset="2"/>
              <a:buChar char="Ø"/>
            </a:pPr>
            <a:r>
              <a:rPr lang="en-US" altLang="zh-CN" sz="2200" b="1" dirty="0">
                <a:solidFill>
                  <a:srgbClr val="0D38F1"/>
                </a:solidFill>
                <a:latin typeface="Trebuchet MS" panose="020B0603020202020204" pitchFamily="34" charset="0"/>
              </a:rPr>
              <a:t>NameNode</a:t>
            </a:r>
            <a:r>
              <a:rPr lang="zh-CN" altLang="en-US" sz="2200" b="1" dirty="0">
                <a:solidFill>
                  <a:srgbClr val="0D38F1"/>
                </a:solidFill>
                <a:latin typeface="Trebuchet MS" panose="020B0603020202020204" pitchFamily="34" charset="0"/>
              </a:rPr>
              <a:t>和</a:t>
            </a:r>
            <a:r>
              <a:rPr lang="en-US" altLang="zh-CN" sz="2200" b="1" dirty="0" err="1">
                <a:solidFill>
                  <a:srgbClr val="0D38F1"/>
                </a:solidFill>
                <a:latin typeface="Trebuchet MS" panose="020B0603020202020204" pitchFamily="34" charset="0"/>
              </a:rPr>
              <a:t>DataNode</a:t>
            </a:r>
            <a:r>
              <a:rPr lang="zh-CN" altLang="en-US" sz="2200" b="1" dirty="0">
                <a:solidFill>
                  <a:srgbClr val="0D38F1"/>
                </a:solidFill>
                <a:latin typeface="Trebuchet MS" panose="020B0603020202020204" pitchFamily="34" charset="0"/>
              </a:rPr>
              <a:t>是设计用于在普通机器上运行的软件</a:t>
            </a:r>
          </a:p>
          <a:p>
            <a:pPr marL="723900" lvl="3" indent="-457200" algn="just">
              <a:lnSpc>
                <a:spcPct val="110000"/>
              </a:lnSpc>
              <a:spcBef>
                <a:spcPts val="1200"/>
              </a:spcBef>
              <a:buFont typeface="Wingdings" panose="05000000000000000000" pitchFamily="2" charset="2"/>
              <a:buChar char="Ø"/>
            </a:pPr>
            <a:r>
              <a:rPr lang="en-US" altLang="zh-CN" sz="2200" b="1" dirty="0">
                <a:solidFill>
                  <a:srgbClr val="0D38F1"/>
                </a:solidFill>
                <a:latin typeface="Trebuchet MS" panose="020B0603020202020204" pitchFamily="34" charset="0"/>
              </a:rPr>
              <a:t>HDFS</a:t>
            </a:r>
            <a:r>
              <a:rPr lang="zh-CN" altLang="en-US" sz="2200" b="1" dirty="0">
                <a:solidFill>
                  <a:srgbClr val="0D38F1"/>
                </a:solidFill>
                <a:latin typeface="Trebuchet MS" panose="020B0603020202020204" pitchFamily="34" charset="0"/>
              </a:rPr>
              <a:t>是使用</a:t>
            </a:r>
            <a:r>
              <a:rPr lang="en-US" altLang="zh-CN" sz="2200" b="1" dirty="0">
                <a:solidFill>
                  <a:srgbClr val="0D38F1"/>
                </a:solidFill>
                <a:latin typeface="Trebuchet MS" panose="020B0603020202020204" pitchFamily="34" charset="0"/>
              </a:rPr>
              <a:t>Java</a:t>
            </a:r>
            <a:r>
              <a:rPr lang="zh-CN" altLang="en-US" sz="2200" b="1" dirty="0">
                <a:solidFill>
                  <a:srgbClr val="0D38F1"/>
                </a:solidFill>
                <a:latin typeface="Trebuchet MS" panose="020B0603020202020204" pitchFamily="34" charset="0"/>
              </a:rPr>
              <a:t>语言构建的，任何支持</a:t>
            </a:r>
            <a:r>
              <a:rPr lang="en-US" altLang="zh-CN" sz="2200" b="1" dirty="0">
                <a:solidFill>
                  <a:srgbClr val="0D38F1"/>
                </a:solidFill>
                <a:latin typeface="Trebuchet MS" panose="020B0603020202020204" pitchFamily="34" charset="0"/>
              </a:rPr>
              <a:t>Java</a:t>
            </a:r>
            <a:r>
              <a:rPr lang="zh-CN" altLang="en-US" sz="2200" b="1" dirty="0">
                <a:solidFill>
                  <a:srgbClr val="0D38F1"/>
                </a:solidFill>
                <a:latin typeface="Trebuchet MS" panose="020B0603020202020204" pitchFamily="34" charset="0"/>
              </a:rPr>
              <a:t>的机器都可以运行</a:t>
            </a:r>
            <a:r>
              <a:rPr lang="en-US" altLang="zh-CN" sz="2200" b="1" dirty="0">
                <a:solidFill>
                  <a:srgbClr val="0D38F1"/>
                </a:solidFill>
                <a:latin typeface="Trebuchet MS" panose="020B0603020202020204" pitchFamily="34" charset="0"/>
              </a:rPr>
              <a:t>NameNode</a:t>
            </a:r>
            <a:r>
              <a:rPr lang="zh-CN" altLang="en-US" sz="2200" b="1" dirty="0">
                <a:solidFill>
                  <a:srgbClr val="0D38F1"/>
                </a:solidFill>
                <a:latin typeface="Trebuchet MS" panose="020B0603020202020204" pitchFamily="34" charset="0"/>
              </a:rPr>
              <a:t>或</a:t>
            </a:r>
            <a:r>
              <a:rPr lang="en-US" altLang="zh-CN" sz="2200" b="1" dirty="0" err="1">
                <a:solidFill>
                  <a:srgbClr val="0D38F1"/>
                </a:solidFill>
                <a:latin typeface="Trebuchet MS" panose="020B0603020202020204" pitchFamily="34" charset="0"/>
              </a:rPr>
              <a:t>DataNode</a:t>
            </a:r>
            <a:r>
              <a:rPr lang="zh-CN" altLang="en-US" sz="2200" b="1" dirty="0">
                <a:solidFill>
                  <a:srgbClr val="0D38F1"/>
                </a:solidFill>
                <a:latin typeface="Trebuchet MS" panose="020B0603020202020204" pitchFamily="34" charset="0"/>
              </a:rPr>
              <a:t>软件，使用高度可移植的</a:t>
            </a:r>
            <a:r>
              <a:rPr lang="en-US" altLang="zh-CN" sz="2200" b="1" dirty="0">
                <a:solidFill>
                  <a:srgbClr val="0D38F1"/>
                </a:solidFill>
                <a:latin typeface="Trebuchet MS" panose="020B0603020202020204" pitchFamily="34" charset="0"/>
              </a:rPr>
              <a:t>Java</a:t>
            </a:r>
            <a:r>
              <a:rPr lang="zh-CN" altLang="en-US" sz="2200" b="1" dirty="0">
                <a:solidFill>
                  <a:srgbClr val="0D38F1"/>
                </a:solidFill>
                <a:latin typeface="Trebuchet MS" panose="020B0603020202020204" pitchFamily="34" charset="0"/>
              </a:rPr>
              <a:t>语言意味着</a:t>
            </a:r>
            <a:r>
              <a:rPr lang="en-US" altLang="zh-CN" sz="2200" b="1" dirty="0">
                <a:solidFill>
                  <a:srgbClr val="0D38F1"/>
                </a:solidFill>
                <a:latin typeface="Trebuchet MS" panose="020B0603020202020204" pitchFamily="34" charset="0"/>
              </a:rPr>
              <a:t>HDFS</a:t>
            </a:r>
            <a:r>
              <a:rPr lang="zh-CN" altLang="en-US" sz="2200" b="1" dirty="0">
                <a:solidFill>
                  <a:srgbClr val="0D38F1"/>
                </a:solidFill>
                <a:latin typeface="Trebuchet MS" panose="020B0603020202020204" pitchFamily="34" charset="0"/>
              </a:rPr>
              <a:t>可以部署在这些机器上</a:t>
            </a:r>
            <a:endParaRPr lang="en-US" altLang="zh-CN" sz="2200" b="1" dirty="0">
              <a:solidFill>
                <a:srgbClr val="0D38F1"/>
              </a:solidFill>
              <a:latin typeface="Trebuchet MS" panose="020B0603020202020204" pitchFamily="34" charset="0"/>
            </a:endParaRPr>
          </a:p>
          <a:p>
            <a:pPr marL="723900" lvl="3" indent="-457200" algn="just">
              <a:lnSpc>
                <a:spcPct val="110000"/>
              </a:lnSpc>
              <a:spcBef>
                <a:spcPts val="1200"/>
              </a:spcBef>
              <a:buFont typeface="Wingdings" panose="05000000000000000000" pitchFamily="2" charset="2"/>
              <a:buChar char="Ø"/>
            </a:pPr>
            <a:r>
              <a:rPr lang="zh-CN" altLang="en-US" sz="2200" b="1" dirty="0">
                <a:solidFill>
                  <a:srgbClr val="0D38F1"/>
                </a:solidFill>
                <a:latin typeface="Trebuchet MS" panose="020B0603020202020204" pitchFamily="34" charset="0"/>
              </a:rPr>
              <a:t>集群中</a:t>
            </a:r>
            <a:r>
              <a:rPr lang="en-US" altLang="zh-CN" sz="2200" b="1" dirty="0">
                <a:solidFill>
                  <a:srgbClr val="0D38F1"/>
                </a:solidFill>
                <a:latin typeface="Trebuchet MS" panose="020B0603020202020204" pitchFamily="34" charset="0"/>
              </a:rPr>
              <a:t>NameNode</a:t>
            </a:r>
            <a:r>
              <a:rPr lang="zh-CN" altLang="en-US" sz="2200" b="1" dirty="0">
                <a:solidFill>
                  <a:srgbClr val="0D38F1"/>
                </a:solidFill>
                <a:latin typeface="Trebuchet MS" panose="020B0603020202020204" pitchFamily="34" charset="0"/>
              </a:rPr>
              <a:t>的存在极大地简化了系统的体系结构，</a:t>
            </a:r>
            <a:r>
              <a:rPr lang="en-US" altLang="zh-CN" sz="2200" b="1" dirty="0">
                <a:solidFill>
                  <a:srgbClr val="0D38F1"/>
                </a:solidFill>
                <a:latin typeface="Trebuchet MS" panose="020B0603020202020204" pitchFamily="34" charset="0"/>
              </a:rPr>
              <a:t>NameNode</a:t>
            </a:r>
            <a:r>
              <a:rPr lang="zh-CN" altLang="en-US" sz="2200" b="1" dirty="0">
                <a:solidFill>
                  <a:srgbClr val="0D38F1"/>
                </a:solidFill>
                <a:latin typeface="Trebuchet MS" panose="020B0603020202020204" pitchFamily="34" charset="0"/>
              </a:rPr>
              <a:t>是所有</a:t>
            </a:r>
            <a:r>
              <a:rPr lang="en-US" altLang="zh-CN" sz="2200" b="1" dirty="0">
                <a:solidFill>
                  <a:srgbClr val="0D38F1"/>
                </a:solidFill>
                <a:latin typeface="Trebuchet MS" panose="020B0603020202020204" pitchFamily="34" charset="0"/>
              </a:rPr>
              <a:t>HDFS</a:t>
            </a:r>
            <a:r>
              <a:rPr lang="zh-CN" altLang="en-US" sz="2200" b="1" dirty="0">
                <a:solidFill>
                  <a:srgbClr val="0D38F1"/>
                </a:solidFill>
                <a:latin typeface="Trebuchet MS" panose="020B0603020202020204" pitchFamily="34" charset="0"/>
              </a:rPr>
              <a:t>元数据的仲裁者和存储库，用户数据永远不会流经</a:t>
            </a:r>
            <a:r>
              <a:rPr lang="en-US" altLang="zh-CN" sz="2200" b="1" dirty="0">
                <a:solidFill>
                  <a:srgbClr val="0D38F1"/>
                </a:solidFill>
                <a:latin typeface="Trebuchet MS" panose="020B0603020202020204" pitchFamily="34" charset="0"/>
              </a:rPr>
              <a:t>NameNode</a:t>
            </a:r>
            <a:endParaRPr lang="zh-CN" altLang="en-US"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HDFS</a:t>
            </a:r>
            <a:r>
              <a:rPr lang="zh-CN" altLang="en-US" dirty="0"/>
              <a:t>架构</a:t>
            </a:r>
          </a:p>
        </p:txBody>
      </p:sp>
    </p:spTree>
    <p:extLst>
      <p:ext uri="{BB962C8B-B14F-4D97-AF65-F5344CB8AC3E}">
        <p14:creationId xmlns:p14="http://schemas.microsoft.com/office/powerpoint/2010/main" val="330596328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58</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a:t>HDFS </a:t>
            </a:r>
            <a:r>
              <a:rPr lang="zh-CN" altLang="en-US" dirty="0"/>
              <a:t>写流程</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612049"/>
          </a:xfrm>
          <a:prstGeom prst="rect">
            <a:avLst/>
          </a:prstGeom>
          <a:noFill/>
        </p:spPr>
        <p:txBody>
          <a:bodyPr wrap="square">
            <a:spAutoFit/>
          </a:bodyPr>
          <a:lstStyle/>
          <a:p>
            <a:pPr marL="723900" lvl="3" indent="-457200" algn="just">
              <a:lnSpc>
                <a:spcPct val="110000"/>
              </a:lnSpc>
              <a:spcBef>
                <a:spcPts val="1200"/>
              </a:spcBef>
              <a:buFont typeface="Wingdings" panose="05000000000000000000" pitchFamily="2" charset="2"/>
              <a:buChar char="Ø"/>
            </a:pPr>
            <a:r>
              <a:rPr lang="zh-CN" altLang="en-US" sz="2200" b="1" dirty="0">
                <a:solidFill>
                  <a:srgbClr val="0D38F1"/>
                </a:solidFill>
                <a:latin typeface="Trebuchet MS" panose="020B0603020202020204" pitchFamily="34" charset="0"/>
              </a:rPr>
              <a:t>客户端向</a:t>
            </a:r>
            <a:r>
              <a:rPr lang="en-US" altLang="zh-CN" sz="2200" b="1" dirty="0">
                <a:solidFill>
                  <a:srgbClr val="0D38F1"/>
                </a:solidFill>
                <a:latin typeface="Trebuchet MS" panose="020B0603020202020204" pitchFamily="34" charset="0"/>
              </a:rPr>
              <a:t>NameNode</a:t>
            </a:r>
            <a:r>
              <a:rPr lang="zh-CN" altLang="en-US" sz="2200" b="1" dirty="0">
                <a:solidFill>
                  <a:srgbClr val="0D38F1"/>
                </a:solidFill>
                <a:latin typeface="Trebuchet MS" panose="020B0603020202020204" pitchFamily="34" charset="0"/>
              </a:rPr>
              <a:t>发送写数据请求（包含待上传文件名和将要上传的路径）</a:t>
            </a:r>
          </a:p>
          <a:p>
            <a:pPr marL="723900" lvl="3" indent="-457200" algn="just">
              <a:lnSpc>
                <a:spcPct val="110000"/>
              </a:lnSpc>
              <a:spcBef>
                <a:spcPts val="1200"/>
              </a:spcBef>
              <a:buFont typeface="Wingdings" panose="05000000000000000000" pitchFamily="2" charset="2"/>
              <a:buChar char="Ø"/>
            </a:pPr>
            <a:r>
              <a:rPr lang="en-US" altLang="zh-CN" sz="2200" b="1" dirty="0">
                <a:solidFill>
                  <a:srgbClr val="0D38F1"/>
                </a:solidFill>
                <a:latin typeface="Trebuchet MS" panose="020B0603020202020204" pitchFamily="34" charset="0"/>
              </a:rPr>
              <a:t>NameNode</a:t>
            </a:r>
            <a:r>
              <a:rPr lang="zh-CN" altLang="en-US" sz="2200" b="1" dirty="0">
                <a:solidFill>
                  <a:srgbClr val="0D38F1"/>
                </a:solidFill>
                <a:latin typeface="Trebuchet MS" panose="020B0603020202020204" pitchFamily="34" charset="0"/>
              </a:rPr>
              <a:t>检查路径是否存在，文件是否重名等（假设满足上传条件）</a:t>
            </a:r>
          </a:p>
          <a:p>
            <a:pPr marL="723900" lvl="3" indent="-457200" algn="just">
              <a:lnSpc>
                <a:spcPct val="110000"/>
              </a:lnSpc>
              <a:spcBef>
                <a:spcPts val="1200"/>
              </a:spcBef>
              <a:buFont typeface="Wingdings" panose="05000000000000000000" pitchFamily="2" charset="2"/>
              <a:buChar char="Ø"/>
            </a:pPr>
            <a:r>
              <a:rPr lang="en-US" altLang="zh-CN" sz="2200" b="1" dirty="0">
                <a:solidFill>
                  <a:srgbClr val="0D38F1"/>
                </a:solidFill>
                <a:latin typeface="Trebuchet MS" panose="020B0603020202020204" pitchFamily="34" charset="0"/>
              </a:rPr>
              <a:t>NameNode</a:t>
            </a:r>
            <a:r>
              <a:rPr lang="zh-CN" altLang="en-US" sz="2200" b="1" dirty="0">
                <a:solidFill>
                  <a:srgbClr val="0D38F1"/>
                </a:solidFill>
                <a:latin typeface="Trebuchet MS" panose="020B0603020202020204" pitchFamily="34" charset="0"/>
              </a:rPr>
              <a:t>向客户端响应数据，可以上传文件</a:t>
            </a:r>
          </a:p>
          <a:p>
            <a:pPr marL="723900" lvl="3" indent="-457200" algn="just">
              <a:lnSpc>
                <a:spcPct val="110000"/>
              </a:lnSpc>
              <a:spcBef>
                <a:spcPts val="1200"/>
              </a:spcBef>
              <a:buFont typeface="Wingdings" panose="05000000000000000000" pitchFamily="2" charset="2"/>
              <a:buChar char="Ø"/>
            </a:pPr>
            <a:r>
              <a:rPr lang="zh-CN" altLang="en-US" sz="2200" b="1" dirty="0">
                <a:solidFill>
                  <a:srgbClr val="0D38F1"/>
                </a:solidFill>
                <a:latin typeface="Trebuchet MS" panose="020B0603020202020204" pitchFamily="34" charset="0"/>
              </a:rPr>
              <a:t>客户端根据文件大小进行切分成一个个</a:t>
            </a:r>
            <a:r>
              <a:rPr lang="en-US" altLang="zh-CN" sz="2200" b="1" dirty="0">
                <a:solidFill>
                  <a:srgbClr val="0D38F1"/>
                </a:solidFill>
                <a:latin typeface="Trebuchet MS" panose="020B0603020202020204" pitchFamily="34" charset="0"/>
              </a:rPr>
              <a:t>block</a:t>
            </a:r>
            <a:r>
              <a:rPr lang="zh-CN" altLang="en-US" sz="2200" b="1" dirty="0">
                <a:solidFill>
                  <a:srgbClr val="0D38F1"/>
                </a:solidFill>
                <a:latin typeface="Trebuchet MS" panose="020B0603020202020204" pitchFamily="34" charset="0"/>
              </a:rPr>
              <a:t>块，并向</a:t>
            </a:r>
            <a:r>
              <a:rPr lang="en-US" altLang="zh-CN" sz="2200" b="1" dirty="0">
                <a:solidFill>
                  <a:srgbClr val="0D38F1"/>
                </a:solidFill>
                <a:latin typeface="Trebuchet MS" panose="020B0603020202020204" pitchFamily="34" charset="0"/>
              </a:rPr>
              <a:t>NameNode</a:t>
            </a:r>
            <a:r>
              <a:rPr lang="zh-CN" altLang="en-US" sz="2200" b="1" dirty="0">
                <a:solidFill>
                  <a:srgbClr val="0D38F1"/>
                </a:solidFill>
                <a:latin typeface="Trebuchet MS" panose="020B0603020202020204" pitchFamily="34" charset="0"/>
              </a:rPr>
              <a:t>发送提交即将上传</a:t>
            </a:r>
            <a:r>
              <a:rPr lang="en-US" altLang="zh-CN" sz="2200" b="1" dirty="0">
                <a:solidFill>
                  <a:srgbClr val="0D38F1"/>
                </a:solidFill>
                <a:latin typeface="Trebuchet MS" panose="020B0603020202020204" pitchFamily="34" charset="0"/>
              </a:rPr>
              <a:t>block1</a:t>
            </a:r>
            <a:r>
              <a:rPr lang="zh-CN" altLang="en-US" sz="2200" b="1" dirty="0">
                <a:solidFill>
                  <a:srgbClr val="0D38F1"/>
                </a:solidFill>
                <a:latin typeface="Trebuchet MS" panose="020B0603020202020204" pitchFamily="34" charset="0"/>
              </a:rPr>
              <a:t>的请求</a:t>
            </a:r>
          </a:p>
          <a:p>
            <a:pPr marL="723900" lvl="3" indent="-457200" algn="just">
              <a:lnSpc>
                <a:spcPct val="110000"/>
              </a:lnSpc>
              <a:spcBef>
                <a:spcPts val="1200"/>
              </a:spcBef>
              <a:buFont typeface="Wingdings" panose="05000000000000000000" pitchFamily="2" charset="2"/>
              <a:buChar char="Ø"/>
            </a:pPr>
            <a:r>
              <a:rPr lang="en-US" altLang="zh-CN" sz="2200" b="1" dirty="0">
                <a:solidFill>
                  <a:srgbClr val="0D38F1"/>
                </a:solidFill>
                <a:latin typeface="Trebuchet MS" panose="020B0603020202020204" pitchFamily="34" charset="0"/>
              </a:rPr>
              <a:t>NameNode</a:t>
            </a:r>
            <a:r>
              <a:rPr lang="zh-CN" altLang="en-US" sz="2200" b="1" dirty="0">
                <a:solidFill>
                  <a:srgbClr val="0D38F1"/>
                </a:solidFill>
                <a:latin typeface="Trebuchet MS" panose="020B0603020202020204" pitchFamily="34" charset="0"/>
              </a:rPr>
              <a:t>查询</a:t>
            </a:r>
            <a:r>
              <a:rPr lang="en-US" altLang="zh-CN" sz="2200" b="1" dirty="0" err="1">
                <a:solidFill>
                  <a:srgbClr val="0D38F1"/>
                </a:solidFill>
                <a:latin typeface="Trebuchet MS" panose="020B0603020202020204" pitchFamily="34" charset="0"/>
              </a:rPr>
              <a:t>DataNode</a:t>
            </a:r>
            <a:r>
              <a:rPr lang="zh-CN" altLang="en-US" sz="2200" b="1" dirty="0">
                <a:solidFill>
                  <a:srgbClr val="0D38F1"/>
                </a:solidFill>
                <a:latin typeface="Trebuchet MS" panose="020B0603020202020204" pitchFamily="34" charset="0"/>
              </a:rPr>
              <a:t>信息，规划</a:t>
            </a:r>
            <a:r>
              <a:rPr lang="en-US" altLang="zh-CN" sz="2200" b="1" dirty="0">
                <a:solidFill>
                  <a:srgbClr val="0D38F1"/>
                </a:solidFill>
                <a:latin typeface="Trebuchet MS" panose="020B0603020202020204" pitchFamily="34" charset="0"/>
              </a:rPr>
              <a:t>block1</a:t>
            </a:r>
            <a:r>
              <a:rPr lang="zh-CN" altLang="en-US" sz="2200" b="1" dirty="0">
                <a:solidFill>
                  <a:srgbClr val="0D38F1"/>
                </a:solidFill>
                <a:latin typeface="Trebuchet MS" panose="020B0603020202020204" pitchFamily="34" charset="0"/>
              </a:rPr>
              <a:t>的存储位置</a:t>
            </a:r>
          </a:p>
          <a:p>
            <a:pPr marL="723900" lvl="3" indent="-457200" algn="just">
              <a:lnSpc>
                <a:spcPct val="110000"/>
              </a:lnSpc>
              <a:spcBef>
                <a:spcPts val="1200"/>
              </a:spcBef>
              <a:buFont typeface="Wingdings" panose="05000000000000000000" pitchFamily="2" charset="2"/>
              <a:buChar char="Ø"/>
            </a:pPr>
            <a:r>
              <a:rPr lang="en-US" altLang="zh-CN" sz="2200" b="1" dirty="0">
                <a:solidFill>
                  <a:srgbClr val="0D38F1"/>
                </a:solidFill>
                <a:latin typeface="Trebuchet MS" panose="020B0603020202020204" pitchFamily="34" charset="0"/>
              </a:rPr>
              <a:t>NameNode</a:t>
            </a:r>
            <a:r>
              <a:rPr lang="zh-CN" altLang="en-US" sz="2200" b="1" dirty="0">
                <a:solidFill>
                  <a:srgbClr val="0D38F1"/>
                </a:solidFill>
                <a:latin typeface="Trebuchet MS" panose="020B0603020202020204" pitchFamily="34" charset="0"/>
              </a:rPr>
              <a:t>向客户端返回</a:t>
            </a:r>
            <a:r>
              <a:rPr lang="en-US" altLang="zh-CN" sz="2200" b="1" dirty="0">
                <a:solidFill>
                  <a:srgbClr val="0D38F1"/>
                </a:solidFill>
                <a:latin typeface="Trebuchet MS" panose="020B0603020202020204" pitchFamily="34" charset="0"/>
              </a:rPr>
              <a:t>block1</a:t>
            </a:r>
            <a:r>
              <a:rPr lang="zh-CN" altLang="en-US" sz="2200" b="1" dirty="0">
                <a:solidFill>
                  <a:srgbClr val="0D38F1"/>
                </a:solidFill>
                <a:latin typeface="Trebuchet MS" panose="020B0603020202020204" pitchFamily="34" charset="0"/>
              </a:rPr>
              <a:t>可以存储的数据节点</a:t>
            </a:r>
            <a:r>
              <a:rPr lang="en-US" altLang="zh-CN" sz="2200" b="1" dirty="0" err="1">
                <a:solidFill>
                  <a:srgbClr val="0D38F1"/>
                </a:solidFill>
                <a:latin typeface="Trebuchet MS" panose="020B0603020202020204" pitchFamily="34" charset="0"/>
              </a:rPr>
              <a:t>ip</a:t>
            </a:r>
            <a:r>
              <a:rPr lang="zh-CN" altLang="en-US" sz="2200" b="1" dirty="0">
                <a:solidFill>
                  <a:srgbClr val="0D38F1"/>
                </a:solidFill>
                <a:latin typeface="Trebuchet MS" panose="020B0603020202020204" pitchFamily="34" charset="0"/>
              </a:rPr>
              <a:t>列表</a:t>
            </a:r>
          </a:p>
          <a:p>
            <a:pPr marL="723900" lvl="3" indent="-457200" algn="just">
              <a:lnSpc>
                <a:spcPct val="110000"/>
              </a:lnSpc>
              <a:spcBef>
                <a:spcPts val="1200"/>
              </a:spcBef>
              <a:buFont typeface="Wingdings" panose="05000000000000000000" pitchFamily="2" charset="2"/>
              <a:buChar char="Ø"/>
            </a:pPr>
            <a:r>
              <a:rPr lang="zh-CN" altLang="en-US" sz="2200" b="1" dirty="0">
                <a:solidFill>
                  <a:srgbClr val="0D38F1"/>
                </a:solidFill>
                <a:latin typeface="Trebuchet MS" panose="020B0603020202020204" pitchFamily="34" charset="0"/>
              </a:rPr>
              <a:t>客户端直接请求数据节点</a:t>
            </a:r>
            <a:r>
              <a:rPr lang="en-US" altLang="zh-CN" sz="2200" b="1" dirty="0">
                <a:solidFill>
                  <a:srgbClr val="0D38F1"/>
                </a:solidFill>
                <a:latin typeface="Trebuchet MS" panose="020B0603020202020204" pitchFamily="34" charset="0"/>
              </a:rPr>
              <a:t>1</a:t>
            </a:r>
            <a:r>
              <a:rPr lang="zh-CN" altLang="en-US" sz="2200" b="1" dirty="0">
                <a:solidFill>
                  <a:srgbClr val="0D38F1"/>
                </a:solidFill>
                <a:latin typeface="Trebuchet MS" panose="020B0603020202020204" pitchFamily="34" charset="0"/>
              </a:rPr>
              <a:t>上传</a:t>
            </a:r>
            <a:r>
              <a:rPr lang="en-US" altLang="zh-CN" sz="2200" b="1" dirty="0">
                <a:solidFill>
                  <a:srgbClr val="0D38F1"/>
                </a:solidFill>
                <a:latin typeface="Trebuchet MS" panose="020B0603020202020204" pitchFamily="34" charset="0"/>
              </a:rPr>
              <a:t>block1</a:t>
            </a:r>
            <a:r>
              <a:rPr lang="zh-CN" altLang="en-US" sz="2200" b="1" dirty="0">
                <a:solidFill>
                  <a:srgbClr val="0D38F1"/>
                </a:solidFill>
                <a:latin typeface="Trebuchet MS" panose="020B0603020202020204" pitchFamily="34" charset="0"/>
              </a:rPr>
              <a:t>，数据节点</a:t>
            </a:r>
            <a:r>
              <a:rPr lang="en-US" altLang="zh-CN" sz="2200" b="1" dirty="0">
                <a:solidFill>
                  <a:srgbClr val="0D38F1"/>
                </a:solidFill>
                <a:latin typeface="Trebuchet MS" panose="020B0603020202020204" pitchFamily="34" charset="0"/>
              </a:rPr>
              <a:t>1</a:t>
            </a:r>
            <a:r>
              <a:rPr lang="zh-CN" altLang="en-US" sz="2200" b="1" dirty="0">
                <a:solidFill>
                  <a:srgbClr val="0D38F1"/>
                </a:solidFill>
                <a:latin typeface="Trebuchet MS" panose="020B0603020202020204" pitchFamily="34" charset="0"/>
              </a:rPr>
              <a:t>存储</a:t>
            </a:r>
            <a:r>
              <a:rPr lang="en-US" altLang="zh-CN" sz="2200" b="1" dirty="0">
                <a:solidFill>
                  <a:srgbClr val="0D38F1"/>
                </a:solidFill>
                <a:latin typeface="Trebuchet MS" panose="020B0603020202020204" pitchFamily="34" charset="0"/>
              </a:rPr>
              <a:t>block1</a:t>
            </a:r>
            <a:r>
              <a:rPr lang="zh-CN" altLang="en-US" sz="2200" b="1" dirty="0">
                <a:solidFill>
                  <a:srgbClr val="0D38F1"/>
                </a:solidFill>
                <a:latin typeface="Trebuchet MS" panose="020B0603020202020204" pitchFamily="34" charset="0"/>
              </a:rPr>
              <a:t>完毕并根据</a:t>
            </a:r>
            <a:r>
              <a:rPr lang="en-US" altLang="zh-CN" sz="2200" b="1" dirty="0" err="1">
                <a:solidFill>
                  <a:srgbClr val="0D38F1"/>
                </a:solidFill>
                <a:latin typeface="Trebuchet MS" panose="020B0603020202020204" pitchFamily="34" charset="0"/>
              </a:rPr>
              <a:t>ip</a:t>
            </a:r>
            <a:r>
              <a:rPr lang="zh-CN" altLang="en-US" sz="2200" b="1" dirty="0">
                <a:solidFill>
                  <a:srgbClr val="0D38F1"/>
                </a:solidFill>
                <a:latin typeface="Trebuchet MS" panose="020B0603020202020204" pitchFamily="34" charset="0"/>
              </a:rPr>
              <a:t>列表将</a:t>
            </a:r>
            <a:r>
              <a:rPr lang="en-US" altLang="zh-CN" sz="2200" b="1" dirty="0">
                <a:solidFill>
                  <a:srgbClr val="0D38F1"/>
                </a:solidFill>
                <a:latin typeface="Trebuchet MS" panose="020B0603020202020204" pitchFamily="34" charset="0"/>
              </a:rPr>
              <a:t>block1</a:t>
            </a:r>
            <a:r>
              <a:rPr lang="zh-CN" altLang="en-US" sz="2200" b="1" dirty="0">
                <a:solidFill>
                  <a:srgbClr val="0D38F1"/>
                </a:solidFill>
                <a:latin typeface="Trebuchet MS" panose="020B0603020202020204" pitchFamily="34" charset="0"/>
              </a:rPr>
              <a:t>发送给数据节点</a:t>
            </a:r>
            <a:r>
              <a:rPr lang="en-US" altLang="zh-CN" sz="2200" b="1" dirty="0">
                <a:solidFill>
                  <a:srgbClr val="0D38F1"/>
                </a:solidFill>
                <a:latin typeface="Trebuchet MS" panose="020B0603020202020204" pitchFamily="34" charset="0"/>
              </a:rPr>
              <a:t>2</a:t>
            </a:r>
            <a:r>
              <a:rPr lang="zh-CN" altLang="en-US" sz="2200" b="1" dirty="0">
                <a:solidFill>
                  <a:srgbClr val="0D38F1"/>
                </a:solidFill>
                <a:latin typeface="Trebuchet MS" panose="020B0603020202020204" pitchFamily="34" charset="0"/>
              </a:rPr>
              <a:t>，数据节点</a:t>
            </a:r>
            <a:r>
              <a:rPr lang="en-US" altLang="zh-CN" sz="2200" b="1" dirty="0">
                <a:solidFill>
                  <a:srgbClr val="0D38F1"/>
                </a:solidFill>
                <a:latin typeface="Trebuchet MS" panose="020B0603020202020204" pitchFamily="34" charset="0"/>
              </a:rPr>
              <a:t>2</a:t>
            </a:r>
            <a:r>
              <a:rPr lang="zh-CN" altLang="en-US" sz="2200" b="1" dirty="0">
                <a:solidFill>
                  <a:srgbClr val="0D38F1"/>
                </a:solidFill>
                <a:latin typeface="Trebuchet MS" panose="020B0603020202020204" pitchFamily="34" charset="0"/>
              </a:rPr>
              <a:t>存储完毕</a:t>
            </a:r>
            <a:r>
              <a:rPr lang="en-US" altLang="zh-CN" sz="2200" b="1" dirty="0">
                <a:solidFill>
                  <a:srgbClr val="0D38F1"/>
                </a:solidFill>
                <a:latin typeface="Trebuchet MS" panose="020B0603020202020204" pitchFamily="34" charset="0"/>
              </a:rPr>
              <a:t>block1</a:t>
            </a:r>
            <a:r>
              <a:rPr lang="zh-CN" altLang="en-US" sz="2200" b="1" dirty="0">
                <a:solidFill>
                  <a:srgbClr val="0D38F1"/>
                </a:solidFill>
                <a:latin typeface="Trebuchet MS" panose="020B0603020202020204" pitchFamily="34" charset="0"/>
              </a:rPr>
              <a:t>并根据</a:t>
            </a:r>
            <a:r>
              <a:rPr lang="en-US" altLang="zh-CN" sz="2200" b="1" dirty="0" err="1">
                <a:solidFill>
                  <a:srgbClr val="0D38F1"/>
                </a:solidFill>
                <a:latin typeface="Trebuchet MS" panose="020B0603020202020204" pitchFamily="34" charset="0"/>
              </a:rPr>
              <a:t>ip</a:t>
            </a:r>
            <a:r>
              <a:rPr lang="zh-CN" altLang="en-US" sz="2200" b="1" dirty="0">
                <a:solidFill>
                  <a:srgbClr val="0D38F1"/>
                </a:solidFill>
                <a:latin typeface="Trebuchet MS" panose="020B0603020202020204" pitchFamily="34" charset="0"/>
              </a:rPr>
              <a:t>列表将</a:t>
            </a:r>
            <a:r>
              <a:rPr lang="en-US" altLang="zh-CN" sz="2200" b="1" dirty="0">
                <a:solidFill>
                  <a:srgbClr val="0D38F1"/>
                </a:solidFill>
                <a:latin typeface="Trebuchet MS" panose="020B0603020202020204" pitchFamily="34" charset="0"/>
              </a:rPr>
              <a:t>block1</a:t>
            </a:r>
            <a:r>
              <a:rPr lang="zh-CN" altLang="en-US" sz="2200" b="1" dirty="0">
                <a:solidFill>
                  <a:srgbClr val="0D38F1"/>
                </a:solidFill>
                <a:latin typeface="Trebuchet MS" panose="020B0603020202020204" pitchFamily="34" charset="0"/>
              </a:rPr>
              <a:t>发送给数据节点</a:t>
            </a:r>
            <a:r>
              <a:rPr lang="en-US" altLang="zh-CN" sz="2200" b="1" dirty="0">
                <a:solidFill>
                  <a:srgbClr val="0D38F1"/>
                </a:solidFill>
                <a:latin typeface="Trebuchet MS" panose="020B0603020202020204" pitchFamily="34" charset="0"/>
              </a:rPr>
              <a:t>3</a:t>
            </a:r>
            <a:r>
              <a:rPr lang="zh-CN" altLang="en-US" sz="2200" b="1" dirty="0">
                <a:solidFill>
                  <a:srgbClr val="0D38F1"/>
                </a:solidFill>
                <a:latin typeface="Trebuchet MS" panose="020B0603020202020204" pitchFamily="34" charset="0"/>
              </a:rPr>
              <a:t>，数据节点</a:t>
            </a:r>
            <a:r>
              <a:rPr lang="en-US" altLang="zh-CN" sz="2200" b="1" dirty="0">
                <a:solidFill>
                  <a:srgbClr val="0D38F1"/>
                </a:solidFill>
                <a:latin typeface="Trebuchet MS" panose="020B0603020202020204" pitchFamily="34" charset="0"/>
              </a:rPr>
              <a:t>3</a:t>
            </a:r>
            <a:r>
              <a:rPr lang="zh-CN" altLang="en-US" sz="2200" b="1" dirty="0">
                <a:solidFill>
                  <a:srgbClr val="0D38F1"/>
                </a:solidFill>
                <a:latin typeface="Trebuchet MS" panose="020B0603020202020204" pitchFamily="34" charset="0"/>
              </a:rPr>
              <a:t>存储完成响应数据给数据节点</a:t>
            </a:r>
            <a:r>
              <a:rPr lang="en-US" altLang="zh-CN" sz="2200" b="1" dirty="0">
                <a:solidFill>
                  <a:srgbClr val="0D38F1"/>
                </a:solidFill>
                <a:latin typeface="Trebuchet MS" panose="020B0603020202020204" pitchFamily="34" charset="0"/>
              </a:rPr>
              <a:t>2</a:t>
            </a:r>
            <a:r>
              <a:rPr lang="zh-CN" altLang="en-US" sz="2200" b="1" dirty="0">
                <a:solidFill>
                  <a:srgbClr val="0D38F1"/>
                </a:solidFill>
                <a:latin typeface="Trebuchet MS" panose="020B0603020202020204" pitchFamily="34" charset="0"/>
              </a:rPr>
              <a:t>，数据节点</a:t>
            </a:r>
            <a:r>
              <a:rPr lang="en-US" altLang="zh-CN" sz="2200" b="1" dirty="0">
                <a:solidFill>
                  <a:srgbClr val="0D38F1"/>
                </a:solidFill>
                <a:latin typeface="Trebuchet MS" panose="020B0603020202020204" pitchFamily="34" charset="0"/>
              </a:rPr>
              <a:t>2</a:t>
            </a:r>
            <a:r>
              <a:rPr lang="zh-CN" altLang="en-US" sz="2200" b="1" dirty="0">
                <a:solidFill>
                  <a:srgbClr val="0D38F1"/>
                </a:solidFill>
                <a:latin typeface="Trebuchet MS" panose="020B0603020202020204" pitchFamily="34" charset="0"/>
              </a:rPr>
              <a:t>将响应数据给数据节点</a:t>
            </a:r>
            <a:r>
              <a:rPr lang="en-US" altLang="zh-CN" sz="2200" b="1" dirty="0">
                <a:solidFill>
                  <a:srgbClr val="0D38F1"/>
                </a:solidFill>
                <a:latin typeface="Trebuchet MS" panose="020B0603020202020204" pitchFamily="34" charset="0"/>
              </a:rPr>
              <a:t>1</a:t>
            </a:r>
            <a:r>
              <a:rPr lang="zh-CN" altLang="en-US" sz="2200" b="1" dirty="0">
                <a:solidFill>
                  <a:srgbClr val="0D38F1"/>
                </a:solidFill>
                <a:latin typeface="Trebuchet MS" panose="020B0603020202020204" pitchFamily="34" charset="0"/>
              </a:rPr>
              <a:t>，数据节点</a:t>
            </a:r>
            <a:r>
              <a:rPr lang="en-US" altLang="zh-CN" sz="2200" b="1" dirty="0">
                <a:solidFill>
                  <a:srgbClr val="0D38F1"/>
                </a:solidFill>
                <a:latin typeface="Trebuchet MS" panose="020B0603020202020204" pitchFamily="34" charset="0"/>
              </a:rPr>
              <a:t>1</a:t>
            </a:r>
            <a:r>
              <a:rPr lang="zh-CN" altLang="en-US" sz="2200" b="1" dirty="0">
                <a:solidFill>
                  <a:srgbClr val="0D38F1"/>
                </a:solidFill>
                <a:latin typeface="Trebuchet MS" panose="020B0603020202020204" pitchFamily="34" charset="0"/>
              </a:rPr>
              <a:t>将存储结果返回给</a:t>
            </a:r>
            <a:r>
              <a:rPr lang="en-US" altLang="zh-CN" sz="2200" b="1" dirty="0">
                <a:solidFill>
                  <a:srgbClr val="0D38F1"/>
                </a:solidFill>
                <a:latin typeface="Trebuchet MS" panose="020B0603020202020204" pitchFamily="34" charset="0"/>
              </a:rPr>
              <a:t>NameNode</a:t>
            </a:r>
            <a:r>
              <a:rPr lang="zh-CN" altLang="en-US" sz="2200" b="1" dirty="0">
                <a:solidFill>
                  <a:srgbClr val="0D38F1"/>
                </a:solidFill>
                <a:latin typeface="Trebuchet MS" panose="020B0603020202020204" pitchFamily="34" charset="0"/>
              </a:rPr>
              <a:t>和客户端</a:t>
            </a:r>
          </a:p>
          <a:p>
            <a:pPr marL="723900" lvl="3" indent="-457200" algn="just">
              <a:lnSpc>
                <a:spcPct val="110000"/>
              </a:lnSpc>
              <a:spcBef>
                <a:spcPts val="1200"/>
              </a:spcBef>
              <a:buFont typeface="Wingdings" panose="05000000000000000000" pitchFamily="2" charset="2"/>
              <a:buChar char="Ø"/>
            </a:pPr>
            <a:r>
              <a:rPr lang="zh-CN" altLang="en-US" sz="2200" b="1" dirty="0">
                <a:solidFill>
                  <a:srgbClr val="0D38F1"/>
                </a:solidFill>
                <a:latin typeface="Trebuchet MS" panose="020B0603020202020204" pitchFamily="34" charset="0"/>
              </a:rPr>
              <a:t>重复第四步上传下一个</a:t>
            </a:r>
            <a:r>
              <a:rPr lang="en-US" altLang="zh-CN" sz="2200" b="1" dirty="0">
                <a:solidFill>
                  <a:srgbClr val="0D38F1"/>
                </a:solidFill>
                <a:latin typeface="Trebuchet MS" panose="020B0603020202020204" pitchFamily="34" charset="0"/>
              </a:rPr>
              <a:t>block</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HDFS </a:t>
            </a:r>
            <a:r>
              <a:rPr lang="zh-CN" altLang="en-US" dirty="0"/>
              <a:t>读写流程</a:t>
            </a:r>
          </a:p>
        </p:txBody>
      </p:sp>
    </p:spTree>
    <p:extLst>
      <p:ext uri="{BB962C8B-B14F-4D97-AF65-F5344CB8AC3E}">
        <p14:creationId xmlns:p14="http://schemas.microsoft.com/office/powerpoint/2010/main" val="157084311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59</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a:t>HDFS </a:t>
            </a:r>
            <a:r>
              <a:rPr lang="zh-CN" altLang="en-US" dirty="0"/>
              <a:t>读流程</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3069815"/>
          </a:xfrm>
          <a:prstGeom prst="rect">
            <a:avLst/>
          </a:prstGeom>
          <a:noFill/>
        </p:spPr>
        <p:txBody>
          <a:bodyPr wrap="square">
            <a:spAutoFit/>
          </a:bodyPr>
          <a:lstStyle/>
          <a:p>
            <a:pPr marL="723900" lvl="3" indent="-457200" algn="just">
              <a:lnSpc>
                <a:spcPct val="110000"/>
              </a:lnSpc>
              <a:spcBef>
                <a:spcPts val="1200"/>
              </a:spcBef>
              <a:buFont typeface="Wingdings" panose="05000000000000000000" pitchFamily="2" charset="2"/>
              <a:buChar char="Ø"/>
            </a:pPr>
            <a:r>
              <a:rPr lang="zh-CN" altLang="en-US" sz="2200" b="1" dirty="0">
                <a:solidFill>
                  <a:srgbClr val="0D38F1"/>
                </a:solidFill>
                <a:latin typeface="Trebuchet MS" panose="020B0603020202020204" pitchFamily="34" charset="0"/>
              </a:rPr>
              <a:t>客户端向</a:t>
            </a:r>
            <a:r>
              <a:rPr lang="en-US" altLang="zh-CN" sz="2200" b="1" dirty="0">
                <a:solidFill>
                  <a:srgbClr val="0D38F1"/>
                </a:solidFill>
                <a:latin typeface="Trebuchet MS" panose="020B0603020202020204" pitchFamily="34" charset="0"/>
              </a:rPr>
              <a:t>NameNode</a:t>
            </a:r>
            <a:r>
              <a:rPr lang="zh-CN" altLang="en-US" sz="2200" b="1" dirty="0">
                <a:solidFill>
                  <a:srgbClr val="0D38F1"/>
                </a:solidFill>
                <a:latin typeface="Trebuchet MS" panose="020B0603020202020204" pitchFamily="34" charset="0"/>
              </a:rPr>
              <a:t>请求下载文件</a:t>
            </a:r>
          </a:p>
          <a:p>
            <a:pPr marL="723900" lvl="3" indent="-457200" algn="just">
              <a:lnSpc>
                <a:spcPct val="110000"/>
              </a:lnSpc>
              <a:spcBef>
                <a:spcPts val="1200"/>
              </a:spcBef>
              <a:buFont typeface="Wingdings" panose="05000000000000000000" pitchFamily="2" charset="2"/>
              <a:buChar char="Ø"/>
            </a:pPr>
            <a:r>
              <a:rPr lang="en-US" altLang="zh-CN" sz="2200" b="1" dirty="0">
                <a:solidFill>
                  <a:srgbClr val="0D38F1"/>
                </a:solidFill>
                <a:latin typeface="Trebuchet MS" panose="020B0603020202020204" pitchFamily="34" charset="0"/>
              </a:rPr>
              <a:t>NameNode</a:t>
            </a:r>
            <a:r>
              <a:rPr lang="zh-CN" altLang="en-US" sz="2200" b="1" dirty="0">
                <a:solidFill>
                  <a:srgbClr val="0D38F1"/>
                </a:solidFill>
                <a:latin typeface="Trebuchet MS" panose="020B0603020202020204" pitchFamily="34" charset="0"/>
              </a:rPr>
              <a:t>返回目标文件的元数据</a:t>
            </a:r>
          </a:p>
          <a:p>
            <a:pPr marL="723900" lvl="3" indent="-457200" algn="just">
              <a:lnSpc>
                <a:spcPct val="110000"/>
              </a:lnSpc>
              <a:spcBef>
                <a:spcPts val="1200"/>
              </a:spcBef>
              <a:buFont typeface="Wingdings" panose="05000000000000000000" pitchFamily="2" charset="2"/>
              <a:buChar char="Ø"/>
            </a:pPr>
            <a:r>
              <a:rPr lang="zh-CN" altLang="en-US" sz="2200" b="1" dirty="0">
                <a:solidFill>
                  <a:srgbClr val="0D38F1"/>
                </a:solidFill>
                <a:latin typeface="Trebuchet MS" panose="020B0603020202020204" pitchFamily="34" charset="0"/>
              </a:rPr>
              <a:t>客户端根据元数据请求</a:t>
            </a:r>
            <a:r>
              <a:rPr lang="en-US" altLang="zh-CN" sz="2200" b="1" dirty="0" err="1">
                <a:solidFill>
                  <a:srgbClr val="0D38F1"/>
                </a:solidFill>
                <a:latin typeface="Trebuchet MS" panose="020B0603020202020204" pitchFamily="34" charset="0"/>
              </a:rPr>
              <a:t>DataNode</a:t>
            </a:r>
            <a:r>
              <a:rPr lang="zh-CN" altLang="en-US" sz="2200" b="1" dirty="0">
                <a:solidFill>
                  <a:srgbClr val="0D38F1"/>
                </a:solidFill>
                <a:latin typeface="Trebuchet MS" panose="020B0603020202020204" pitchFamily="34" charset="0"/>
              </a:rPr>
              <a:t>读取数据</a:t>
            </a:r>
            <a:r>
              <a:rPr lang="en-US" altLang="zh-CN" sz="2200" b="1" dirty="0">
                <a:solidFill>
                  <a:srgbClr val="0D38F1"/>
                </a:solidFill>
                <a:latin typeface="Trebuchet MS" panose="020B0603020202020204" pitchFamily="34" charset="0"/>
              </a:rPr>
              <a:t>block</a:t>
            </a:r>
          </a:p>
          <a:p>
            <a:pPr marL="723900" lvl="3" indent="-457200" algn="just">
              <a:lnSpc>
                <a:spcPct val="110000"/>
              </a:lnSpc>
              <a:spcBef>
                <a:spcPts val="1200"/>
              </a:spcBef>
              <a:buFont typeface="Wingdings" panose="05000000000000000000" pitchFamily="2" charset="2"/>
              <a:buChar char="Ø"/>
            </a:pPr>
            <a:r>
              <a:rPr lang="en-US" altLang="zh-CN" sz="2200" b="1" dirty="0" err="1">
                <a:solidFill>
                  <a:srgbClr val="0D38F1"/>
                </a:solidFill>
                <a:latin typeface="Trebuchet MS" panose="020B0603020202020204" pitchFamily="34" charset="0"/>
              </a:rPr>
              <a:t>DataNode</a:t>
            </a:r>
            <a:r>
              <a:rPr lang="zh-CN" altLang="en-US" sz="2200" b="1" dirty="0">
                <a:solidFill>
                  <a:srgbClr val="0D38F1"/>
                </a:solidFill>
                <a:latin typeface="Trebuchet MS" panose="020B0603020202020204" pitchFamily="34" charset="0"/>
              </a:rPr>
              <a:t>向客户端传输数据</a:t>
            </a:r>
          </a:p>
          <a:p>
            <a:pPr marL="723900" lvl="3" indent="-457200" algn="just">
              <a:lnSpc>
                <a:spcPct val="110000"/>
              </a:lnSpc>
              <a:spcBef>
                <a:spcPts val="1200"/>
              </a:spcBef>
              <a:buFont typeface="Wingdings" panose="05000000000000000000" pitchFamily="2" charset="2"/>
              <a:buChar char="Ø"/>
            </a:pPr>
            <a:r>
              <a:rPr lang="zh-CN" altLang="en-US" sz="2200" b="1" dirty="0">
                <a:solidFill>
                  <a:srgbClr val="0D38F1"/>
                </a:solidFill>
                <a:latin typeface="Trebuchet MS" panose="020B0603020202020204" pitchFamily="34" charset="0"/>
              </a:rPr>
              <a:t>重复第三步，直到所有的块传输完成</a:t>
            </a:r>
          </a:p>
          <a:p>
            <a:pPr marL="723900" lvl="3" indent="-457200" algn="just">
              <a:lnSpc>
                <a:spcPct val="110000"/>
              </a:lnSpc>
              <a:spcBef>
                <a:spcPts val="1200"/>
              </a:spcBef>
              <a:buFont typeface="Wingdings" panose="05000000000000000000" pitchFamily="2" charset="2"/>
              <a:buChar char="Ø"/>
            </a:pPr>
            <a:r>
              <a:rPr lang="zh-CN" altLang="en-US" sz="2200" b="1" dirty="0">
                <a:solidFill>
                  <a:srgbClr val="0D38F1"/>
                </a:solidFill>
                <a:latin typeface="Trebuchet MS" panose="020B0603020202020204" pitchFamily="34" charset="0"/>
              </a:rPr>
              <a:t>客户端根据元数据组装</a:t>
            </a:r>
            <a:r>
              <a:rPr lang="en-US" altLang="zh-CN" sz="2200" b="1" dirty="0">
                <a:solidFill>
                  <a:srgbClr val="0D38F1"/>
                </a:solidFill>
                <a:latin typeface="Trebuchet MS" panose="020B0603020202020204" pitchFamily="34" charset="0"/>
              </a:rPr>
              <a:t>block</a:t>
            </a:r>
            <a:r>
              <a:rPr lang="zh-CN" altLang="en-US" sz="2200" b="1" dirty="0">
                <a:solidFill>
                  <a:srgbClr val="0D38F1"/>
                </a:solidFill>
                <a:latin typeface="Trebuchet MS" panose="020B0603020202020204" pitchFamily="34" charset="0"/>
              </a:rPr>
              <a:t>块完成读取数据</a:t>
            </a:r>
            <a:endParaRPr lang="en-US" altLang="zh-CN"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HDFS </a:t>
            </a:r>
            <a:r>
              <a:rPr lang="zh-CN" altLang="en-US" dirty="0"/>
              <a:t>读写流程</a:t>
            </a:r>
          </a:p>
        </p:txBody>
      </p:sp>
    </p:spTree>
    <p:extLst>
      <p:ext uri="{BB962C8B-B14F-4D97-AF65-F5344CB8AC3E}">
        <p14:creationId xmlns:p14="http://schemas.microsoft.com/office/powerpoint/2010/main" val="341382633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60</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a:t>NameNode</a:t>
            </a:r>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520357"/>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NameNode</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文件系统的管理节点</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维护整个文件系统的文件目录树</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文件</a:t>
            </a:r>
            <a:r>
              <a:rPr lang="en-US" altLang="zh-CN" sz="2400" b="1" dirty="0">
                <a:solidFill>
                  <a:srgbClr val="0E5A8B"/>
                </a:solidFill>
                <a:latin typeface="Trebuchet MS" panose="020B0603020202020204" pitchFamily="34" charset="0"/>
              </a:rPr>
              <a:t>/</a:t>
            </a:r>
            <a:r>
              <a:rPr lang="zh-CN" altLang="en-US" sz="2400" b="1" dirty="0">
                <a:solidFill>
                  <a:srgbClr val="0E5A8B"/>
                </a:solidFill>
                <a:latin typeface="Trebuchet MS" panose="020B0603020202020204" pitchFamily="34" charset="0"/>
              </a:rPr>
              <a:t>目录的元数据和每个文件对应的数据块列表，接收用户的请求</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这些信息以两个文件形式永久保存在本地磁盘上</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命名空间镜像文件（</a:t>
            </a:r>
            <a:r>
              <a:rPr lang="en-US" altLang="zh-CN" sz="2200" b="1" dirty="0" err="1">
                <a:solidFill>
                  <a:srgbClr val="0D38F1"/>
                </a:solidFill>
                <a:latin typeface="Trebuchet MS" panose="020B0603020202020204" pitchFamily="34" charset="0"/>
              </a:rPr>
              <a:t>fsimage</a:t>
            </a:r>
            <a:r>
              <a:rPr lang="zh-CN" altLang="en-US" sz="2200" b="1" dirty="0">
                <a:solidFill>
                  <a:srgbClr val="0D38F1"/>
                </a:solidFill>
                <a:latin typeface="Trebuchet MS" panose="020B0603020202020204" pitchFamily="34" charset="0"/>
              </a:rPr>
              <a:t>）</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编辑日志文件（</a:t>
            </a:r>
            <a:r>
              <a:rPr lang="en-US" altLang="zh-CN" sz="2200" b="1" dirty="0">
                <a:solidFill>
                  <a:srgbClr val="0D38F1"/>
                </a:solidFill>
                <a:latin typeface="Trebuchet MS" panose="020B0603020202020204" pitchFamily="34" charset="0"/>
              </a:rPr>
              <a:t>edits log</a:t>
            </a:r>
            <a:r>
              <a:rPr lang="zh-CN" altLang="en-US" sz="2200" b="1" dirty="0">
                <a:solidFill>
                  <a:srgbClr val="0D38F1"/>
                </a:solidFill>
                <a:latin typeface="Trebuchet MS" panose="020B0603020202020204" pitchFamily="34" charset="0"/>
              </a:rPr>
              <a:t>）</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记录着每个文件中各个块所在的数据节点信息，块信息存储在内存中</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不存储实际数据</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接收用户的请求</a:t>
            </a:r>
            <a:endParaRPr lang="en-US" altLang="zh-CN" sz="24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NameNode</a:t>
            </a:r>
            <a:r>
              <a:rPr lang="zh-CN" altLang="en-US" dirty="0"/>
              <a:t>和</a:t>
            </a:r>
            <a:r>
              <a:rPr lang="en-US" altLang="zh-CN" dirty="0" err="1"/>
              <a:t>DataNodes</a:t>
            </a:r>
            <a:endParaRPr lang="zh-CN" altLang="en-US" dirty="0"/>
          </a:p>
        </p:txBody>
      </p:sp>
    </p:spTree>
    <p:extLst>
      <p:ext uri="{BB962C8B-B14F-4D97-AF65-F5344CB8AC3E}">
        <p14:creationId xmlns:p14="http://schemas.microsoft.com/office/powerpoint/2010/main" val="73394817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61</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en-US" altLang="zh-CN" dirty="0" err="1"/>
              <a:t>DataNodes</a:t>
            </a:r>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2888868"/>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en-US" altLang="zh-CN" sz="2800" b="1" dirty="0" err="1">
                <a:solidFill>
                  <a:schemeClr val="accent6">
                    <a:lumMod val="75000"/>
                  </a:schemeClr>
                </a:solidFill>
                <a:latin typeface="Trebuchet MS" panose="020B0603020202020204" pitchFamily="34" charset="0"/>
              </a:rPr>
              <a:t>DataNodes</a:t>
            </a:r>
            <a:endParaRPr lang="en-US" altLang="zh-CN" sz="2800" b="1" dirty="0">
              <a:solidFill>
                <a:schemeClr val="accent6">
                  <a:lumMod val="75000"/>
                </a:schemeClr>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en-US" altLang="zh-CN" sz="2400" b="1" dirty="0" err="1">
                <a:solidFill>
                  <a:srgbClr val="0E5A8B"/>
                </a:solidFill>
                <a:latin typeface="Trebuchet MS" panose="020B0603020202020204" pitchFamily="34" charset="0"/>
              </a:rPr>
              <a:t>DataNode</a:t>
            </a:r>
            <a:r>
              <a:rPr lang="zh-CN" altLang="en-US" sz="2400" b="1" dirty="0">
                <a:solidFill>
                  <a:srgbClr val="0E5A8B"/>
                </a:solidFill>
                <a:latin typeface="Trebuchet MS" panose="020B0603020202020204" pitchFamily="34" charset="0"/>
              </a:rPr>
              <a:t>是文件系统的工作节点</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根据需要存储并检索数据块</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执行数据块的读</a:t>
            </a:r>
            <a:r>
              <a:rPr lang="en-US" altLang="zh-CN" sz="2400" b="1" dirty="0">
                <a:solidFill>
                  <a:srgbClr val="0E5A8B"/>
                </a:solidFill>
                <a:latin typeface="Trebuchet MS" panose="020B0603020202020204" pitchFamily="34" charset="0"/>
              </a:rPr>
              <a:t>/</a:t>
            </a:r>
            <a:r>
              <a:rPr lang="zh-CN" altLang="en-US" sz="2400" b="1" dirty="0">
                <a:solidFill>
                  <a:srgbClr val="0E5A8B"/>
                </a:solidFill>
                <a:latin typeface="Trebuchet MS" panose="020B0603020202020204" pitchFamily="34" charset="0"/>
              </a:rPr>
              <a:t>写操作</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定期向</a:t>
            </a:r>
            <a:r>
              <a:rPr lang="en-US" altLang="zh-CN" sz="2400" b="1" dirty="0">
                <a:solidFill>
                  <a:srgbClr val="0E5A8B"/>
                </a:solidFill>
                <a:latin typeface="Trebuchet MS" panose="020B0603020202020204" pitchFamily="34" charset="0"/>
              </a:rPr>
              <a:t>NameNode</a:t>
            </a:r>
            <a:r>
              <a:rPr lang="zh-CN" altLang="en-US" sz="2400" b="1" dirty="0">
                <a:solidFill>
                  <a:srgbClr val="0E5A8B"/>
                </a:solidFill>
                <a:latin typeface="Trebuchet MS" panose="020B0603020202020204" pitchFamily="34" charset="0"/>
              </a:rPr>
              <a:t>发送它们所存储的块的列表信息</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NameNode</a:t>
            </a:r>
            <a:r>
              <a:rPr lang="zh-CN" altLang="en-US" dirty="0"/>
              <a:t>和</a:t>
            </a:r>
            <a:r>
              <a:rPr lang="en-US" altLang="zh-CN" dirty="0" err="1"/>
              <a:t>DataNodes</a:t>
            </a:r>
            <a:endParaRPr lang="zh-CN" altLang="en-US" dirty="0"/>
          </a:p>
        </p:txBody>
      </p:sp>
    </p:spTree>
    <p:extLst>
      <p:ext uri="{BB962C8B-B14F-4D97-AF65-F5344CB8AC3E}">
        <p14:creationId xmlns:p14="http://schemas.microsoft.com/office/powerpoint/2010/main" val="314828606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62</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366195"/>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优点 </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高容错性 </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数据自动保存多个副本</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某个副本丢失后，可自动回复</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适合大数据处理 </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数据规模大</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文件规模大</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可以运行在廉价的</a:t>
            </a:r>
            <a:r>
              <a:rPr lang="en-US" altLang="zh-CN" sz="2400" b="1" dirty="0">
                <a:solidFill>
                  <a:srgbClr val="0E5A8B"/>
                </a:solidFill>
                <a:latin typeface="Trebuchet MS" panose="020B0603020202020204" pitchFamily="34" charset="0"/>
              </a:rPr>
              <a:t>pc</a:t>
            </a:r>
            <a:r>
              <a:rPr lang="zh-CN" altLang="en-US" sz="2400" b="1" dirty="0">
                <a:solidFill>
                  <a:srgbClr val="0E5A8B"/>
                </a:solidFill>
                <a:latin typeface="Trebuchet MS" panose="020B0603020202020204" pitchFamily="34" charset="0"/>
              </a:rPr>
              <a:t>机上</a:t>
            </a:r>
            <a:endParaRPr lang="en-US" altLang="zh-CN" sz="24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HDFS-</a:t>
            </a:r>
            <a:r>
              <a:rPr lang="zh-CN" altLang="en-US" dirty="0"/>
              <a:t>优缺点</a:t>
            </a:r>
          </a:p>
        </p:txBody>
      </p:sp>
    </p:spTree>
    <p:extLst>
      <p:ext uri="{BB962C8B-B14F-4D97-AF65-F5344CB8AC3E}">
        <p14:creationId xmlns:p14="http://schemas.microsoft.com/office/powerpoint/2010/main" val="236444877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63</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879541"/>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缺点</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不适合低延时数据访问</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无法高效存储小文件</a:t>
            </a:r>
          </a:p>
          <a:p>
            <a:pPr marL="1828800" lvl="3" indent="-457200">
              <a:lnSpc>
                <a:spcPct val="150000"/>
              </a:lnSpc>
              <a:buFont typeface="Wingdings" panose="05000000000000000000" pitchFamily="2" charset="2"/>
              <a:buChar char="Ø"/>
            </a:pPr>
            <a:r>
              <a:rPr lang="en-US" altLang="zh-CN" sz="2200" b="1" dirty="0">
                <a:solidFill>
                  <a:srgbClr val="0D38F1"/>
                </a:solidFill>
                <a:latin typeface="Trebuchet MS" panose="020B0603020202020204" pitchFamily="34" charset="0"/>
              </a:rPr>
              <a:t>block</a:t>
            </a:r>
            <a:r>
              <a:rPr lang="zh-CN" altLang="en-US" sz="2200" b="1" dirty="0">
                <a:solidFill>
                  <a:srgbClr val="0D38F1"/>
                </a:solidFill>
                <a:latin typeface="Trebuchet MS" panose="020B0603020202020204" pitchFamily="34" charset="0"/>
              </a:rPr>
              <a:t>块在</a:t>
            </a:r>
            <a:r>
              <a:rPr lang="en-US" altLang="zh-CN" sz="2200" b="1" dirty="0">
                <a:solidFill>
                  <a:srgbClr val="0D38F1"/>
                </a:solidFill>
                <a:latin typeface="Trebuchet MS" panose="020B0603020202020204" pitchFamily="34" charset="0"/>
              </a:rPr>
              <a:t>NameNode</a:t>
            </a:r>
            <a:r>
              <a:rPr lang="zh-CN" altLang="en-US" sz="2200" b="1" dirty="0">
                <a:solidFill>
                  <a:srgbClr val="0D38F1"/>
                </a:solidFill>
                <a:latin typeface="Trebuchet MS" panose="020B0603020202020204" pitchFamily="34" charset="0"/>
              </a:rPr>
              <a:t>中存储元数据信息，过多小文件会加大</a:t>
            </a:r>
            <a:r>
              <a:rPr lang="en-US" altLang="zh-CN" sz="2200" b="1" dirty="0">
                <a:solidFill>
                  <a:srgbClr val="0D38F1"/>
                </a:solidFill>
                <a:latin typeface="Trebuchet MS" panose="020B0603020202020204" pitchFamily="34" charset="0"/>
              </a:rPr>
              <a:t>NameNode</a:t>
            </a:r>
            <a:r>
              <a:rPr lang="zh-CN" altLang="en-US" sz="2200" b="1" dirty="0">
                <a:solidFill>
                  <a:srgbClr val="0D38F1"/>
                </a:solidFill>
                <a:latin typeface="Trebuchet MS" panose="020B0603020202020204" pitchFamily="34" charset="0"/>
              </a:rPr>
              <a:t>内存开销</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小文件的寻址时间大于读取时间，不符合</a:t>
            </a:r>
            <a:r>
              <a:rPr lang="en-US" altLang="zh-CN" sz="2200" b="1" dirty="0">
                <a:solidFill>
                  <a:srgbClr val="0D38F1"/>
                </a:solidFill>
                <a:latin typeface="Trebuchet MS" panose="020B0603020202020204" pitchFamily="34" charset="0"/>
              </a:rPr>
              <a:t>HDFS</a:t>
            </a:r>
            <a:r>
              <a:rPr lang="zh-CN" altLang="en-US" sz="2200" b="1" dirty="0">
                <a:solidFill>
                  <a:srgbClr val="0D38F1"/>
                </a:solidFill>
                <a:latin typeface="Trebuchet MS" panose="020B0603020202020204" pitchFamily="34" charset="0"/>
              </a:rPr>
              <a:t>设计目标</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不支持并发写和随机写</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一个文件只能有一个写，不允许多线程同时写</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不支持随机写，但支持追加写 </a:t>
            </a:r>
            <a:endParaRPr lang="en-US" altLang="zh-CN"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en-US" altLang="zh-CN" dirty="0"/>
              <a:t>HDFS-</a:t>
            </a:r>
            <a:r>
              <a:rPr lang="zh-CN" altLang="en-US" dirty="0"/>
              <a:t>优缺点</a:t>
            </a:r>
          </a:p>
        </p:txBody>
      </p:sp>
    </p:spTree>
    <p:extLst>
      <p:ext uri="{BB962C8B-B14F-4D97-AF65-F5344CB8AC3E}">
        <p14:creationId xmlns:p14="http://schemas.microsoft.com/office/powerpoint/2010/main" val="178461317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64</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368521"/>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完全重建策略</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新增文档达到一定数量，新老文件合并</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再合并策略</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在内存中维护新增文档，达到一定数量或指定内存耗尽，新老文件合并</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原地更新策略</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索引中每个单词项的倒排列表后面预留一定的空间，新文档追加到预留空间中</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预留空间不足时，进行索引“迁移”</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索引更新</a:t>
            </a:r>
          </a:p>
        </p:txBody>
      </p:sp>
    </p:spTree>
    <p:extLst>
      <p:ext uri="{BB962C8B-B14F-4D97-AF65-F5344CB8AC3E}">
        <p14:creationId xmlns:p14="http://schemas.microsoft.com/office/powerpoint/2010/main" val="95776525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65</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endParaRPr lang="zh-CN" altLang="en-US" dirty="0"/>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3706527"/>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Document-at-a-time</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以文档为单位，依次计算文档相关分数</a:t>
            </a:r>
          </a:p>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Term-at-a-time</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以单词为单位，最后按文档累加分数</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以上两种方法都存在优化方法，可以显著减少分值计算时间</a:t>
            </a: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查询处理</a:t>
            </a:r>
          </a:p>
        </p:txBody>
      </p:sp>
    </p:spTree>
    <p:extLst>
      <p:ext uri="{BB962C8B-B14F-4D97-AF65-F5344CB8AC3E}">
        <p14:creationId xmlns:p14="http://schemas.microsoft.com/office/powerpoint/2010/main" val="115238533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AAB54A3-C3DB-4281-AFA9-7DB522C127E2}"/>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66</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794315DC-BCE6-44FC-B9C3-4B219EE35ED4}"/>
              </a:ext>
            </a:extLst>
          </p:cNvPr>
          <p:cNvSpPr>
            <a:spLocks noGrp="1"/>
          </p:cNvSpPr>
          <p:nvPr>
            <p:ph type="title"/>
          </p:nvPr>
        </p:nvSpPr>
        <p:spPr/>
        <p:txBody>
          <a:bodyPr/>
          <a:lstStyle/>
          <a:p>
            <a:endParaRPr lang="zh-CN" altLang="en-US"/>
          </a:p>
        </p:txBody>
      </p:sp>
      <p:sp>
        <p:nvSpPr>
          <p:cNvPr id="4" name="文本占位符 3">
            <a:extLst>
              <a:ext uri="{FF2B5EF4-FFF2-40B4-BE49-F238E27FC236}">
                <a16:creationId xmlns:a16="http://schemas.microsoft.com/office/drawing/2014/main" id="{403C1D37-5425-4C6D-859E-952B79A7C963}"/>
              </a:ext>
            </a:extLst>
          </p:cNvPr>
          <p:cNvSpPr>
            <a:spLocks noGrp="1"/>
          </p:cNvSpPr>
          <p:nvPr>
            <p:ph type="body" sz="half" idx="2"/>
          </p:nvPr>
        </p:nvSpPr>
        <p:spPr/>
        <p:txBody>
          <a:bodyPr/>
          <a:lstStyle/>
          <a:p>
            <a:endParaRPr lang="zh-CN" altLang="en-US"/>
          </a:p>
        </p:txBody>
      </p:sp>
    </p:spTree>
    <p:extLst>
      <p:ext uri="{BB962C8B-B14F-4D97-AF65-F5344CB8AC3E}">
        <p14:creationId xmlns:p14="http://schemas.microsoft.com/office/powerpoint/2010/main" val="35489355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A1FBD27-AD98-4B40-9895-1AF862D0434F}"/>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67</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F4C391E0-B656-4EC8-A1EF-2A368E6058FD}"/>
              </a:ext>
            </a:extLst>
          </p:cNvPr>
          <p:cNvSpPr>
            <a:spLocks noGrp="1"/>
          </p:cNvSpPr>
          <p:nvPr>
            <p:ph type="title"/>
          </p:nvPr>
        </p:nvSpPr>
        <p:spPr/>
        <p:txBody>
          <a:bodyPr/>
          <a:lstStyle/>
          <a:p>
            <a:endParaRPr lang="zh-CN" altLang="en-US"/>
          </a:p>
        </p:txBody>
      </p:sp>
      <p:sp>
        <p:nvSpPr>
          <p:cNvPr id="4" name="文本占位符 3">
            <a:extLst>
              <a:ext uri="{FF2B5EF4-FFF2-40B4-BE49-F238E27FC236}">
                <a16:creationId xmlns:a16="http://schemas.microsoft.com/office/drawing/2014/main" id="{03D5B40F-F249-4ABA-AAE9-A86B552BACF5}"/>
              </a:ext>
            </a:extLst>
          </p:cNvPr>
          <p:cNvSpPr>
            <a:spLocks noGrp="1"/>
          </p:cNvSpPr>
          <p:nvPr>
            <p:ph type="body" sz="half" idx="2"/>
          </p:nvPr>
        </p:nvSpPr>
        <p:spPr/>
        <p:txBody>
          <a:bodyPr/>
          <a:lstStyle/>
          <a:p>
            <a:endParaRPr lang="zh-CN" altLang="en-US"/>
          </a:p>
        </p:txBody>
      </p:sp>
    </p:spTree>
    <p:extLst>
      <p:ext uri="{BB962C8B-B14F-4D97-AF65-F5344CB8AC3E}">
        <p14:creationId xmlns:p14="http://schemas.microsoft.com/office/powerpoint/2010/main" val="3059340709"/>
      </p:ext>
    </p:extLst>
  </p:cSld>
  <p:clrMapOvr>
    <a:masterClrMapping/>
  </p:clrMapOvr>
</p:sld>
</file>

<file path=ppt/theme/theme1.xml><?xml version="1.0" encoding="utf-8"?>
<a:theme xmlns:a="http://schemas.openxmlformats.org/drawingml/2006/main" name="1_Custom Design">
  <a:themeElements>
    <a:clrScheme name="9_Blue_Green Theme">
      <a:dk1>
        <a:sysClr val="windowText" lastClr="000000"/>
      </a:dk1>
      <a:lt1>
        <a:sysClr val="window" lastClr="FFFFFF"/>
      </a:lt1>
      <a:dk2>
        <a:srgbClr val="000000"/>
      </a:dk2>
      <a:lt2>
        <a:srgbClr val="FFFFFF"/>
      </a:lt2>
      <a:accent1>
        <a:srgbClr val="023759"/>
      </a:accent1>
      <a:accent2>
        <a:srgbClr val="0E5A8B"/>
      </a:accent2>
      <a:accent3>
        <a:srgbClr val="198C8F"/>
      </a:accent3>
      <a:accent4>
        <a:srgbClr val="8BB106"/>
      </a:accent4>
      <a:accent5>
        <a:srgbClr val="63A406"/>
      </a:accent5>
      <a:accent6>
        <a:srgbClr val="4A7B04"/>
      </a:accent6>
      <a:hlink>
        <a:srgbClr val="0066CC"/>
      </a:hlink>
      <a:folHlink>
        <a:srgbClr val="29B5E5"/>
      </a:folHlink>
    </a:clrScheme>
    <a:fontScheme name="Arial">
      <a:majorFont>
        <a:latin typeface="Arial"/>
        <a:ea typeface=""/>
        <a:cs typeface="FontAwesome"/>
      </a:majorFont>
      <a:minorFont>
        <a:latin typeface="Arial"/>
        <a:ea typeface=""/>
        <a:cs typeface="FontAwesom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C000"/>
        </a:solidFill>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2_Custom Design">
  <a:themeElements>
    <a:clrScheme name="9_Blue_Green Theme">
      <a:dk1>
        <a:sysClr val="windowText" lastClr="000000"/>
      </a:dk1>
      <a:lt1>
        <a:sysClr val="window" lastClr="FFFFFF"/>
      </a:lt1>
      <a:dk2>
        <a:srgbClr val="000000"/>
      </a:dk2>
      <a:lt2>
        <a:srgbClr val="FFFFFF"/>
      </a:lt2>
      <a:accent1>
        <a:srgbClr val="023759"/>
      </a:accent1>
      <a:accent2>
        <a:srgbClr val="0E5A8B"/>
      </a:accent2>
      <a:accent3>
        <a:srgbClr val="198C8F"/>
      </a:accent3>
      <a:accent4>
        <a:srgbClr val="8BB106"/>
      </a:accent4>
      <a:accent5>
        <a:srgbClr val="63A406"/>
      </a:accent5>
      <a:accent6>
        <a:srgbClr val="4A7B04"/>
      </a:accent6>
      <a:hlink>
        <a:srgbClr val="0066CC"/>
      </a:hlink>
      <a:folHlink>
        <a:srgbClr val="29B5E5"/>
      </a:folHlink>
    </a:clrScheme>
    <a:fontScheme name="Arial">
      <a:majorFont>
        <a:latin typeface="Arial"/>
        <a:ea typeface=""/>
        <a:cs typeface="FontAwesome"/>
      </a:majorFont>
      <a:minorFont>
        <a:latin typeface="Arial"/>
        <a:ea typeface=""/>
        <a:cs typeface="FontAwesom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C000"/>
        </a:solidFill>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3_Custom Design">
  <a:themeElements>
    <a:clrScheme name="12_Gray_Blue Theme">
      <a:dk1>
        <a:sysClr val="windowText" lastClr="000000"/>
      </a:dk1>
      <a:lt1>
        <a:sysClr val="window" lastClr="FFFFFF"/>
      </a:lt1>
      <a:dk2>
        <a:srgbClr val="000000"/>
      </a:dk2>
      <a:lt2>
        <a:srgbClr val="FFFFFF"/>
      </a:lt2>
      <a:accent1>
        <a:srgbClr val="0476BF"/>
      </a:accent1>
      <a:accent2>
        <a:srgbClr val="0E5A8B"/>
      </a:accent2>
      <a:accent3>
        <a:srgbClr val="32ACFA"/>
      </a:accent3>
      <a:accent4>
        <a:srgbClr val="A1A1A1"/>
      </a:accent4>
      <a:accent5>
        <a:srgbClr val="0588DB"/>
      </a:accent5>
      <a:accent6>
        <a:srgbClr val="525252"/>
      </a:accent6>
      <a:hlink>
        <a:srgbClr val="0066CC"/>
      </a:hlink>
      <a:folHlink>
        <a:srgbClr val="45C9C9"/>
      </a:folHlink>
    </a:clrScheme>
    <a:fontScheme name="Arial">
      <a:majorFont>
        <a:latin typeface="Arial"/>
        <a:ea typeface=""/>
        <a:cs typeface="FontAwesome"/>
      </a:majorFont>
      <a:minorFont>
        <a:latin typeface="Arial"/>
        <a:ea typeface=""/>
        <a:cs typeface="FontAwesom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C000"/>
        </a:solidFill>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25879</TotalTime>
  <Words>4265</Words>
  <Application>Microsoft Office PowerPoint</Application>
  <PresentationFormat>宽屏</PresentationFormat>
  <Paragraphs>533</Paragraphs>
  <Slides>67</Slides>
  <Notes>0</Notes>
  <HiddenSlides>0</HiddenSlides>
  <MMClips>0</MMClips>
  <ScaleCrop>false</ScaleCrop>
  <HeadingPairs>
    <vt:vector size="6" baseType="variant">
      <vt:variant>
        <vt:lpstr>已用的字体</vt:lpstr>
      </vt:variant>
      <vt:variant>
        <vt:i4>7</vt:i4>
      </vt:variant>
      <vt:variant>
        <vt:lpstr>主题</vt:lpstr>
      </vt:variant>
      <vt:variant>
        <vt:i4>3</vt:i4>
      </vt:variant>
      <vt:variant>
        <vt:lpstr>幻灯片标题</vt:lpstr>
      </vt:variant>
      <vt:variant>
        <vt:i4>67</vt:i4>
      </vt:variant>
    </vt:vector>
  </HeadingPairs>
  <TitlesOfParts>
    <vt:vector size="77" baseType="lpstr">
      <vt:lpstr>Calibri Light (标题)</vt:lpstr>
      <vt:lpstr>FontAwesome</vt:lpstr>
      <vt:lpstr>仿宋</vt:lpstr>
      <vt:lpstr>Arial</vt:lpstr>
      <vt:lpstr>Calibri</vt:lpstr>
      <vt:lpstr>Trebuchet MS</vt:lpstr>
      <vt:lpstr>Wingdings</vt:lpstr>
      <vt:lpstr>1_Custom Design</vt:lpstr>
      <vt:lpstr>2_Custom Design</vt:lpstr>
      <vt:lpstr>3_Custom Design</vt:lpstr>
      <vt:lpstr>第五章 基于索引的相关排序</vt:lpstr>
      <vt:lpstr>PowerPoint 演示文稿</vt:lpstr>
      <vt:lpstr>第五章 基于索引的相关排序</vt:lpstr>
      <vt:lpstr>索引</vt:lpstr>
      <vt:lpstr>排序模型</vt:lpstr>
      <vt:lpstr>排序函数</vt:lpstr>
      <vt:lpstr>倒排索引</vt:lpstr>
      <vt:lpstr>倒排索引</vt:lpstr>
      <vt:lpstr>倒排索引一</vt:lpstr>
      <vt:lpstr>倒排索引二</vt:lpstr>
      <vt:lpstr>PowerPoint 演示文稿</vt:lpstr>
      <vt:lpstr>倒排索引三</vt:lpstr>
      <vt:lpstr>PowerPoint 演示文稿</vt:lpstr>
      <vt:lpstr>PowerPoint 演示文稿</vt:lpstr>
      <vt:lpstr>PowerPoint 演示文稿</vt:lpstr>
      <vt:lpstr>PowerPoint 演示文稿</vt:lpstr>
      <vt:lpstr>PowerPoint 演示文稿</vt:lpstr>
      <vt:lpstr>压缩</vt:lpstr>
      <vt:lpstr>压缩</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结论</vt:lpstr>
      <vt:lpstr>辅助结构</vt:lpstr>
      <vt:lpstr>索引构建</vt:lpstr>
      <vt:lpstr>归并</vt:lpstr>
      <vt:lpstr>归并</vt:lpstr>
      <vt:lpstr>分布式索引</vt:lpstr>
      <vt:lpstr>MapReduce</vt:lpstr>
      <vt:lpstr>MapReduce</vt:lpstr>
      <vt:lpstr>MapReduce</vt:lpstr>
      <vt:lpstr>Hadoop 简介</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Hadoop的优缺点</vt:lpstr>
      <vt:lpstr>Hadoop的优缺点</vt:lpstr>
      <vt:lpstr>HDFS</vt:lpstr>
      <vt:lpstr>HDFS</vt:lpstr>
      <vt:lpstr>HDFS</vt:lpstr>
      <vt:lpstr>HDFS</vt:lpstr>
      <vt:lpstr>HDFS</vt:lpstr>
      <vt:lpstr>HDFS</vt:lpstr>
      <vt:lpstr>HDFS</vt:lpstr>
      <vt:lpstr>HDFS架构</vt:lpstr>
      <vt:lpstr>HDFS架构</vt:lpstr>
      <vt:lpstr>HDFS 读写流程</vt:lpstr>
      <vt:lpstr>HDFS 读写流程</vt:lpstr>
      <vt:lpstr>NameNode和DataNodes</vt:lpstr>
      <vt:lpstr>NameNode和DataNodes</vt:lpstr>
      <vt:lpstr>HDFS-优缺点</vt:lpstr>
      <vt:lpstr>HDFS-优缺点</vt:lpstr>
      <vt:lpstr>索引更新</vt:lpstr>
      <vt:lpstr>查询处理</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Qiankai</dc:creator>
  <cp:lastModifiedBy>peter</cp:lastModifiedBy>
  <cp:revision>1001</cp:revision>
  <dcterms:created xsi:type="dcterms:W3CDTF">2016-04-02T03:28:57Z</dcterms:created>
  <dcterms:modified xsi:type="dcterms:W3CDTF">2026-04-25T11:13:08Z</dcterms:modified>
</cp:coreProperties>
</file>