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4" r:id="rId2"/>
    <p:sldMasterId id="2147483728" r:id="rId3"/>
  </p:sldMasterIdLst>
  <p:notesMasterIdLst>
    <p:notesMasterId r:id="rId50"/>
  </p:notesMasterIdLst>
  <p:handoutMasterIdLst>
    <p:handoutMasterId r:id="rId51"/>
  </p:handoutMasterIdLst>
  <p:sldIdLst>
    <p:sldId id="766" r:id="rId4"/>
    <p:sldId id="767" r:id="rId5"/>
    <p:sldId id="769" r:id="rId6"/>
    <p:sldId id="768" r:id="rId7"/>
    <p:sldId id="772" r:id="rId8"/>
    <p:sldId id="770" r:id="rId9"/>
    <p:sldId id="771" r:id="rId10"/>
    <p:sldId id="776" r:id="rId11"/>
    <p:sldId id="777" r:id="rId12"/>
    <p:sldId id="778" r:id="rId13"/>
    <p:sldId id="814" r:id="rId14"/>
    <p:sldId id="815" r:id="rId15"/>
    <p:sldId id="816" r:id="rId16"/>
    <p:sldId id="817" r:id="rId17"/>
    <p:sldId id="825" r:id="rId18"/>
    <p:sldId id="826" r:id="rId19"/>
    <p:sldId id="779" r:id="rId20"/>
    <p:sldId id="780" r:id="rId21"/>
    <p:sldId id="781" r:id="rId22"/>
    <p:sldId id="783" r:id="rId23"/>
    <p:sldId id="827" r:id="rId24"/>
    <p:sldId id="782" r:id="rId25"/>
    <p:sldId id="784" r:id="rId26"/>
    <p:sldId id="785" r:id="rId27"/>
    <p:sldId id="786" r:id="rId28"/>
    <p:sldId id="830" r:id="rId29"/>
    <p:sldId id="831" r:id="rId30"/>
    <p:sldId id="832" r:id="rId31"/>
    <p:sldId id="833" r:id="rId32"/>
    <p:sldId id="834" r:id="rId33"/>
    <p:sldId id="835" r:id="rId34"/>
    <p:sldId id="836" r:id="rId35"/>
    <p:sldId id="837" r:id="rId36"/>
    <p:sldId id="838" r:id="rId37"/>
    <p:sldId id="839" r:id="rId38"/>
    <p:sldId id="840" r:id="rId39"/>
    <p:sldId id="841" r:id="rId40"/>
    <p:sldId id="842" r:id="rId41"/>
    <p:sldId id="843" r:id="rId42"/>
    <p:sldId id="844" r:id="rId43"/>
    <p:sldId id="845" r:id="rId44"/>
    <p:sldId id="846" r:id="rId45"/>
    <p:sldId id="847" r:id="rId46"/>
    <p:sldId id="848" r:id="rId47"/>
    <p:sldId id="849" r:id="rId48"/>
    <p:sldId id="828" r:id="rId4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38F1"/>
    <a:srgbClr val="198C8F"/>
    <a:srgbClr val="3203FB"/>
    <a:srgbClr val="0E5A8B"/>
    <a:srgbClr val="8DCA34"/>
    <a:srgbClr val="63A4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99" autoAdjust="0"/>
    <p:restoredTop sz="79217" autoAdjust="0"/>
  </p:normalViewPr>
  <p:slideViewPr>
    <p:cSldViewPr snapToGrid="0" showGuides="1">
      <p:cViewPr varScale="1">
        <p:scale>
          <a:sx n="96" d="100"/>
          <a:sy n="96" d="100"/>
        </p:scale>
        <p:origin x="108" y="384"/>
      </p:cViewPr>
      <p:guideLst>
        <p:guide orient="horz" pos="2205"/>
        <p:guide pos="3840"/>
      </p:guideLst>
    </p:cSldViewPr>
  </p:slideViewPr>
  <p:outlineViewPr>
    <p:cViewPr>
      <p:scale>
        <a:sx n="33" d="100"/>
        <a:sy n="33" d="100"/>
      </p:scale>
      <p:origin x="0" y="-8256"/>
    </p:cViewPr>
  </p:outlineViewPr>
  <p:notesTextViewPr>
    <p:cViewPr>
      <p:scale>
        <a:sx n="100" d="100"/>
        <a:sy n="100" d="100"/>
      </p:scale>
      <p:origin x="0" y="0"/>
    </p:cViewPr>
  </p:notesTextViewPr>
  <p:sorterViewPr>
    <p:cViewPr>
      <p:scale>
        <a:sx n="75" d="100"/>
        <a:sy n="75" d="100"/>
      </p:scale>
      <p:origin x="0" y="0"/>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64364D-8268-4328-A939-C307B43718BA}" type="datetimeFigureOut">
              <a:rPr lang="zh-CN" altLang="en-US" smtClean="0"/>
              <a:t>2026/4/11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EFE2EE3-7FAD-40F1-BD60-25E15959FBB1}" type="slidenum">
              <a:rPr lang="zh-CN" altLang="en-US" smtClean="0"/>
              <a:t>‹#›</a:t>
            </a:fld>
            <a:endParaRPr lang="zh-CN" altLang="en-US"/>
          </a:p>
        </p:txBody>
      </p:sp>
    </p:spTree>
    <p:extLst>
      <p:ext uri="{BB962C8B-B14F-4D97-AF65-F5344CB8AC3E}">
        <p14:creationId xmlns:p14="http://schemas.microsoft.com/office/powerpoint/2010/main" val="23394248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9E1B8C-B6D2-44DE-B3A4-80F6E7705625}" type="datetimeFigureOut">
              <a:rPr lang="zh-CN" altLang="en-US" smtClean="0"/>
              <a:t>2026/4/11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A1DCB0-233A-4550-8A20-ED1C8603D104}" type="slidenum">
              <a:rPr lang="zh-CN" altLang="en-US" smtClean="0"/>
              <a:t>‹#›</a:t>
            </a:fld>
            <a:endParaRPr lang="zh-CN" altLang="en-US"/>
          </a:p>
        </p:txBody>
      </p:sp>
    </p:spTree>
    <p:extLst>
      <p:ext uri="{BB962C8B-B14F-4D97-AF65-F5344CB8AC3E}">
        <p14:creationId xmlns:p14="http://schemas.microsoft.com/office/powerpoint/2010/main" val="655276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02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7398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813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140837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63968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61378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3907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1538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2247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23132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51248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0127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79760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36715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601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34087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71329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9230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9781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2804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4410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6065141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962127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88352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93341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2523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2553674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438150" y="178588"/>
            <a:ext cx="5981700" cy="471365"/>
          </a:xfrm>
          <a:prstGeom prst="rect">
            <a:avLst/>
          </a:prstGeom>
        </p:spPr>
        <p:txBody>
          <a:bodyPr wrap="none" lIns="0" tIns="0" rIns="0" bIns="0" anchor="ctr">
            <a:noAutofit/>
          </a:bodyPr>
          <a:lstStyle>
            <a:lvl1pPr algn="l">
              <a:defRPr sz="3200" b="1" baseline="0">
                <a:solidFill>
                  <a:srgbClr val="0D38F1"/>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180191" y="649953"/>
            <a:ext cx="5486400" cy="412781"/>
          </a:xfrm>
          <a:prstGeom prst="rect">
            <a:avLst/>
          </a:prstGeom>
        </p:spPr>
        <p:txBody>
          <a:bodyPr wrap="square" lIns="0" tIns="0" rIns="0" bIns="0" anchor="ctr">
            <a:noAutofit/>
          </a:bodyPr>
          <a:lstStyle>
            <a:lvl1pPr marL="0" indent="0" algn="ctr">
              <a:buNone/>
              <a:defRPr sz="2500" b="1" i="0" baseline="0">
                <a:solidFill>
                  <a:schemeClr val="bg1">
                    <a:lumMod val="50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86320" y="197787"/>
            <a:ext cx="1885950" cy="457200"/>
          </a:xfrm>
          <a:prstGeom prst="rect">
            <a:avLst/>
          </a:prstGeom>
        </p:spPr>
      </p:pic>
      <p:pic>
        <p:nvPicPr>
          <p:cNvPr id="3" name="图片 2"/>
          <p:cNvPicPr>
            <a:picLocks noChangeAspect="1"/>
          </p:cNvPicPr>
          <p:nvPr userDrawn="1"/>
        </p:nvPicPr>
        <p:blipFill>
          <a:blip r:embed="rId3"/>
          <a:stretch>
            <a:fillRect/>
          </a:stretch>
        </p:blipFill>
        <p:spPr>
          <a:xfrm>
            <a:off x="11372270" y="2593"/>
            <a:ext cx="819729" cy="823357"/>
          </a:xfrm>
          <a:prstGeom prst="rect">
            <a:avLst/>
          </a:prstGeom>
        </p:spPr>
      </p:pic>
    </p:spTree>
    <p:extLst>
      <p:ext uri="{BB962C8B-B14F-4D97-AF65-F5344CB8AC3E}">
        <p14:creationId xmlns:p14="http://schemas.microsoft.com/office/powerpoint/2010/main" val="31611409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55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06664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859652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462122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38329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270735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9189045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1292933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5056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8629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4281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6117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017651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927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980325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792488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9719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3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468437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804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81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450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5058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282048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940173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40840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3509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4083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13975757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5697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35151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54750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34112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43165861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486525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9549251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2437638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02585197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8711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89864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480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5314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296584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02041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140739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4212705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0296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57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43248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01766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93498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02177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127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8236074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9859790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748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790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5948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12441954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26660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67533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7812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slideLayout" Target="../slideLayouts/slideLayout56.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29" Type="http://schemas.openxmlformats.org/officeDocument/2006/relationships/slideLayout" Target="../slideLayouts/slideLayout59.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32" Type="http://schemas.openxmlformats.org/officeDocument/2006/relationships/image" Target="../media/image1.png"/><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28" Type="http://schemas.openxmlformats.org/officeDocument/2006/relationships/slideLayout" Target="../slideLayouts/slideLayout58.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31" Type="http://schemas.openxmlformats.org/officeDocument/2006/relationships/theme" Target="../theme/theme2.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slideLayout" Target="../slideLayouts/slideLayout57.xml"/><Relationship Id="rId30" Type="http://schemas.openxmlformats.org/officeDocument/2006/relationships/slideLayout" Target="../slideLayouts/slideLayout6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slideLayout" Target="../slideLayouts/slideLayout78.xml"/><Relationship Id="rId26" Type="http://schemas.openxmlformats.org/officeDocument/2006/relationships/slideLayout" Target="../slideLayouts/slideLayout86.xml"/><Relationship Id="rId3" Type="http://schemas.openxmlformats.org/officeDocument/2006/relationships/slideLayout" Target="../slideLayouts/slideLayout63.xml"/><Relationship Id="rId21" Type="http://schemas.openxmlformats.org/officeDocument/2006/relationships/slideLayout" Target="../slideLayouts/slideLayout81.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5" Type="http://schemas.openxmlformats.org/officeDocument/2006/relationships/slideLayout" Target="../slideLayouts/slideLayout85.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0" Type="http://schemas.openxmlformats.org/officeDocument/2006/relationships/slideLayout" Target="../slideLayouts/slideLayout80.xml"/><Relationship Id="rId29" Type="http://schemas.openxmlformats.org/officeDocument/2006/relationships/slideLayout" Target="../slideLayouts/slideLayout89.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24" Type="http://schemas.openxmlformats.org/officeDocument/2006/relationships/slideLayout" Target="../slideLayouts/slideLayout84.xml"/><Relationship Id="rId32" Type="http://schemas.openxmlformats.org/officeDocument/2006/relationships/image" Target="../media/image1.png"/><Relationship Id="rId5" Type="http://schemas.openxmlformats.org/officeDocument/2006/relationships/slideLayout" Target="../slideLayouts/slideLayout65.xml"/><Relationship Id="rId15" Type="http://schemas.openxmlformats.org/officeDocument/2006/relationships/slideLayout" Target="../slideLayouts/slideLayout75.xml"/><Relationship Id="rId23" Type="http://schemas.openxmlformats.org/officeDocument/2006/relationships/slideLayout" Target="../slideLayouts/slideLayout83.xml"/><Relationship Id="rId28" Type="http://schemas.openxmlformats.org/officeDocument/2006/relationships/slideLayout" Target="../slideLayouts/slideLayout88.xml"/><Relationship Id="rId10" Type="http://schemas.openxmlformats.org/officeDocument/2006/relationships/slideLayout" Target="../slideLayouts/slideLayout70.xml"/><Relationship Id="rId19" Type="http://schemas.openxmlformats.org/officeDocument/2006/relationships/slideLayout" Target="../slideLayouts/slideLayout79.xml"/><Relationship Id="rId31" Type="http://schemas.openxmlformats.org/officeDocument/2006/relationships/theme" Target="../theme/theme3.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 Id="rId22" Type="http://schemas.openxmlformats.org/officeDocument/2006/relationships/slideLayout" Target="../slideLayouts/slideLayout82.xml"/><Relationship Id="rId27" Type="http://schemas.openxmlformats.org/officeDocument/2006/relationships/slideLayout" Target="../slideLayouts/slideLayout87.xml"/><Relationship Id="rId30"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77734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2"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551212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6"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8127412"/>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1" r:id="rId22"/>
    <p:sldLayoutId id="2147483752" r:id="rId23"/>
    <p:sldLayoutId id="2147483753" r:id="rId24"/>
    <p:sldLayoutId id="2147483754" r:id="rId25"/>
    <p:sldLayoutId id="2147483755" r:id="rId26"/>
    <p:sldLayoutId id="2147483756" r:id="rId27"/>
    <p:sldLayoutId id="2147483757" r:id="rId28"/>
    <p:sldLayoutId id="2147483758" r:id="rId29"/>
    <p:sldLayoutId id="2147483760"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8.xml"/><Relationship Id="rId5" Type="http://schemas.openxmlformats.org/officeDocument/2006/relationships/image" Target="../media/image21.png"/><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8.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8.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D2E83FE-D7F2-415B-8EC0-9456DAEBC271}"/>
              </a:ext>
            </a:extLst>
          </p:cNvPr>
          <p:cNvSpPr>
            <a:spLocks noGrp="1"/>
          </p:cNvSpPr>
          <p:nvPr>
            <p:ph type="title"/>
          </p:nvPr>
        </p:nvSpPr>
        <p:spPr/>
        <p:txBody>
          <a:bodyPr/>
          <a:lstStyle/>
          <a:p>
            <a:r>
              <a:rPr lang="zh-CN" altLang="en-US" dirty="0"/>
              <a:t>第四章 文本处理</a:t>
            </a: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从词到词项</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44286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将搜索文本转换为索引词项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文本形式转换（如，大小写）</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标点符号处理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词素切分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去停用词、提取词干</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提取文本格式</a:t>
            </a:r>
          </a:p>
        </p:txBody>
      </p:sp>
    </p:spTree>
    <p:extLst>
      <p:ext uri="{BB962C8B-B14F-4D97-AF65-F5344CB8AC3E}">
        <p14:creationId xmlns:p14="http://schemas.microsoft.com/office/powerpoint/2010/main" val="4179331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文本统计</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9506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词频对词项的影响</a:t>
            </a:r>
          </a:p>
          <a:p>
            <a:pPr marL="1371600" lvl="2" indent="-457200">
              <a:lnSpc>
                <a:spcPct val="13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词频统计模型在信息检索中非常重要，是很多技术和组件的基础操作，如排序算法、查询转换、索引等技术</a:t>
            </a:r>
          </a:p>
          <a:p>
            <a:pPr marL="1371600" lvl="2" indent="-457200">
              <a:lnSpc>
                <a:spcPct val="13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在任何文档都会出现的高频词，如</a:t>
            </a:r>
            <a:r>
              <a:rPr lang="en-US" altLang="zh-CN" sz="2400" b="1" dirty="0">
                <a:solidFill>
                  <a:srgbClr val="0E5A8B"/>
                </a:solidFill>
                <a:latin typeface="Trebuchet MS" panose="020B0603020202020204" pitchFamily="34" charset="0"/>
              </a:rPr>
              <a:t>and, the, this, is, are</a:t>
            </a:r>
          </a:p>
          <a:p>
            <a:pPr marL="1371600" lvl="2" indent="-457200">
              <a:lnSpc>
                <a:spcPct val="130000"/>
              </a:lnSpc>
              <a:spcBef>
                <a:spcPts val="600"/>
              </a:spcBef>
              <a:buFont typeface="Wingdings" panose="05000000000000000000" pitchFamily="2" charset="2"/>
              <a:buChar char="ü"/>
            </a:pPr>
            <a:r>
              <a:rPr lang="en-US" altLang="zh-CN" sz="2400" b="1" dirty="0" err="1">
                <a:solidFill>
                  <a:srgbClr val="0E5A8B"/>
                </a:solidFill>
                <a:latin typeface="Trebuchet MS" panose="020B0603020202020204" pitchFamily="34" charset="0"/>
              </a:rPr>
              <a:t>Luhn</a:t>
            </a:r>
            <a:r>
              <a:rPr lang="en-US" altLang="zh-CN" sz="2400" b="1" dirty="0">
                <a:solidFill>
                  <a:srgbClr val="0E5A8B"/>
                </a:solidFill>
                <a:latin typeface="Trebuchet MS" panose="020B0603020202020204" pitchFamily="34" charset="0"/>
              </a:rPr>
              <a:t> 1958</a:t>
            </a:r>
            <a:r>
              <a:rPr lang="zh-CN" altLang="en-US" sz="2400" b="1" dirty="0">
                <a:solidFill>
                  <a:srgbClr val="0E5A8B"/>
                </a:solidFill>
                <a:latin typeface="Trebuchet MS" panose="020B0603020202020204" pitchFamily="34" charset="0"/>
              </a:rPr>
              <a:t>年发现，出现频率较高的词通常具有较高的重要性</a:t>
            </a:r>
          </a:p>
          <a:p>
            <a:pPr marL="1371600" lvl="2" indent="-457200">
              <a:lnSpc>
                <a:spcPct val="13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文本在统计过程中出现词语频率分布非常倾斜</a:t>
            </a:r>
          </a:p>
          <a:p>
            <a:pPr marL="1828800" lvl="3" indent="-457200">
              <a:lnSpc>
                <a:spcPct val="13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一些词的出现频率非常高，一些词频率非常低</a:t>
            </a:r>
          </a:p>
          <a:p>
            <a:pPr marL="1828800" lvl="3" indent="-457200">
              <a:lnSpc>
                <a:spcPct val="13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英语中最高频的两个词“</a:t>
            </a:r>
            <a:r>
              <a:rPr lang="en-US" altLang="zh-CN" sz="2200" b="1" dirty="0" err="1">
                <a:solidFill>
                  <a:srgbClr val="0D38F1"/>
                </a:solidFill>
                <a:latin typeface="Trebuchet MS" panose="020B0603020202020204" pitchFamily="34" charset="0"/>
              </a:rPr>
              <a:t>the”“of</a:t>
            </a:r>
            <a:r>
              <a:rPr lang="en-US" altLang="zh-CN" sz="2200" b="1" dirty="0">
                <a:solidFill>
                  <a:srgbClr val="0D38F1"/>
                </a:solidFill>
                <a:latin typeface="Trebuchet MS" panose="020B0603020202020204" pitchFamily="34" charset="0"/>
              </a:rPr>
              <a:t>”</a:t>
            </a:r>
            <a:r>
              <a:rPr lang="zh-CN" altLang="en-US" sz="2200" b="1" dirty="0">
                <a:solidFill>
                  <a:srgbClr val="0D38F1"/>
                </a:solidFill>
                <a:latin typeface="Trebuchet MS" panose="020B0603020202020204" pitchFamily="34" charset="0"/>
              </a:rPr>
              <a:t>占据</a:t>
            </a:r>
            <a:r>
              <a:rPr lang="en-US" altLang="zh-CN" sz="2200" b="1" dirty="0">
                <a:solidFill>
                  <a:srgbClr val="0D38F1"/>
                </a:solidFill>
                <a:latin typeface="Trebuchet MS" panose="020B0603020202020204" pitchFamily="34" charset="0"/>
              </a:rPr>
              <a:t>10%</a:t>
            </a:r>
            <a:r>
              <a:rPr lang="zh-CN" altLang="en-US" sz="2200" b="1" dirty="0">
                <a:solidFill>
                  <a:srgbClr val="0D38F1"/>
                </a:solidFill>
                <a:latin typeface="Trebuchet MS" panose="020B0603020202020204" pitchFamily="34" charset="0"/>
              </a:rPr>
              <a:t>左右，最高频</a:t>
            </a:r>
            <a:r>
              <a:rPr lang="en-US" altLang="zh-CN" sz="2200" b="1" dirty="0">
                <a:solidFill>
                  <a:srgbClr val="0D38F1"/>
                </a:solidFill>
                <a:latin typeface="Trebuchet MS" panose="020B0603020202020204" pitchFamily="34" charset="0"/>
              </a:rPr>
              <a:t>6</a:t>
            </a:r>
            <a:r>
              <a:rPr lang="zh-CN" altLang="en-US" sz="2200" b="1" dirty="0">
                <a:solidFill>
                  <a:srgbClr val="0D38F1"/>
                </a:solidFill>
                <a:latin typeface="Trebuchet MS" panose="020B0603020202020204" pitchFamily="34" charset="0"/>
              </a:rPr>
              <a:t>个词占据</a:t>
            </a:r>
            <a:r>
              <a:rPr lang="en-US" altLang="zh-CN" sz="2200" b="1" dirty="0">
                <a:solidFill>
                  <a:srgbClr val="0D38F1"/>
                </a:solidFill>
                <a:latin typeface="Trebuchet MS" panose="020B0603020202020204" pitchFamily="34" charset="0"/>
              </a:rPr>
              <a:t>20%</a:t>
            </a:r>
            <a:r>
              <a:rPr lang="zh-CN" altLang="en-US" sz="2200" b="1" dirty="0">
                <a:solidFill>
                  <a:srgbClr val="0D38F1"/>
                </a:solidFill>
                <a:latin typeface="Trebuchet MS" panose="020B0603020202020204" pitchFamily="34" charset="0"/>
              </a:rPr>
              <a:t>，最高频</a:t>
            </a:r>
            <a:r>
              <a:rPr lang="en-US" altLang="zh-CN" sz="2200" b="1" dirty="0">
                <a:solidFill>
                  <a:srgbClr val="0D38F1"/>
                </a:solidFill>
                <a:latin typeface="Trebuchet MS" panose="020B0603020202020204" pitchFamily="34" charset="0"/>
              </a:rPr>
              <a:t>50</a:t>
            </a:r>
            <a:r>
              <a:rPr lang="zh-CN" altLang="en-US" sz="2200" b="1" dirty="0">
                <a:solidFill>
                  <a:srgbClr val="0D38F1"/>
                </a:solidFill>
                <a:latin typeface="Trebuchet MS" panose="020B0603020202020204" pitchFamily="34" charset="0"/>
              </a:rPr>
              <a:t>词占据</a:t>
            </a:r>
            <a:r>
              <a:rPr lang="en-US" altLang="zh-CN" sz="2200" b="1" dirty="0">
                <a:solidFill>
                  <a:srgbClr val="0D38F1"/>
                </a:solidFill>
                <a:latin typeface="Trebuchet MS" panose="020B0603020202020204" pitchFamily="34" charset="0"/>
              </a:rPr>
              <a:t>40%</a:t>
            </a:r>
          </a:p>
          <a:p>
            <a:pPr marL="1828800" lvl="3" indent="-457200">
              <a:lnSpc>
                <a:spcPct val="13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大规模文本集，词表中约一半的词只出现一次（低频词）</a:t>
            </a:r>
          </a:p>
        </p:txBody>
      </p:sp>
    </p:spTree>
    <p:extLst>
      <p:ext uri="{BB962C8B-B14F-4D97-AF65-F5344CB8AC3E}">
        <p14:creationId xmlns:p14="http://schemas.microsoft.com/office/powerpoint/2010/main" val="2132116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齐普夫法则</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773918"/>
          </a:xfrm>
          <a:prstGeom prst="rect">
            <a:avLst/>
          </a:prstGeom>
          <a:noFill/>
        </p:spPr>
        <p:txBody>
          <a:bodyPr wrap="square">
            <a:spAutoFit/>
          </a:bodyPr>
          <a:lstStyle/>
          <a:p>
            <a:pPr marL="914400" lvl="1" indent="-457200">
              <a:lnSpc>
                <a:spcPct val="13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法则描述了词的频率分布</a:t>
            </a:r>
          </a:p>
          <a:p>
            <a:pPr marL="1371600" lvl="2" indent="-457200">
              <a:lnSpc>
                <a:spcPct val="130000"/>
              </a:lnSpc>
              <a:buFont typeface="Wingdings" panose="05000000000000000000" pitchFamily="2" charset="2"/>
              <a:buChar char="ü"/>
            </a:pPr>
            <a:r>
              <a:rPr lang="zh-CN" altLang="en-US" sz="2000" b="1" dirty="0">
                <a:solidFill>
                  <a:srgbClr val="0E5A8B"/>
                </a:solidFill>
                <a:latin typeface="Trebuchet MS" panose="020B0603020202020204" pitchFamily="34" charset="0"/>
              </a:rPr>
              <a:t>第</a:t>
            </a:r>
            <a:r>
              <a:rPr lang="en-US" altLang="zh-CN" sz="2000" b="1" dirty="0">
                <a:solidFill>
                  <a:srgbClr val="0E5A8B"/>
                </a:solidFill>
                <a:latin typeface="Trebuchet MS" panose="020B0603020202020204" pitchFamily="34" charset="0"/>
              </a:rPr>
              <a:t>r</a:t>
            </a:r>
            <a:r>
              <a:rPr lang="zh-CN" altLang="en-US" sz="2000" b="1" dirty="0">
                <a:solidFill>
                  <a:srgbClr val="0E5A8B"/>
                </a:solidFill>
                <a:latin typeface="Trebuchet MS" panose="020B0603020202020204" pitchFamily="34" charset="0"/>
              </a:rPr>
              <a:t>高频的词的出现次数与</a:t>
            </a:r>
            <a:r>
              <a:rPr lang="en-US" altLang="zh-CN" sz="2000" b="1" dirty="0">
                <a:solidFill>
                  <a:srgbClr val="0E5A8B"/>
                </a:solidFill>
                <a:latin typeface="Trebuchet MS" panose="020B0603020202020204" pitchFamily="34" charset="0"/>
              </a:rPr>
              <a:t>r</a:t>
            </a:r>
            <a:r>
              <a:rPr lang="zh-CN" altLang="en-US" sz="2000" b="1" dirty="0">
                <a:solidFill>
                  <a:srgbClr val="0E5A8B"/>
                </a:solidFill>
                <a:latin typeface="Trebuchet MS" panose="020B0603020202020204" pitchFamily="34" charset="0"/>
              </a:rPr>
              <a:t>成反比，即，一个词的词频统计表中的排名乘以他的词频约等于一个常数</a:t>
            </a:r>
          </a:p>
          <a:p>
            <a:pPr lvl="2">
              <a:lnSpc>
                <a:spcPct val="130000"/>
              </a:lnSpc>
            </a:pPr>
            <a:r>
              <a:rPr lang="zh-CN" altLang="en-US" sz="2000" b="1" dirty="0">
                <a:solidFill>
                  <a:srgbClr val="0E5A8B"/>
                </a:solidFill>
                <a:latin typeface="Trebuchet MS" panose="020B0603020202020204" pitchFamily="34" charset="0"/>
              </a:rPr>
              <a:t>                                                  </a:t>
            </a:r>
            <a:r>
              <a:rPr lang="zh-CN" altLang="en-US" sz="2000" b="1" dirty="0">
                <a:solidFill>
                  <a:schemeClr val="accent5">
                    <a:lumMod val="75000"/>
                  </a:schemeClr>
                </a:solidFill>
                <a:latin typeface="Trebuchet MS" panose="020B0603020202020204" pitchFamily="34" charset="0"/>
              </a:rPr>
              <a:t>𝑟</a:t>
            </a:r>
            <a:r>
              <a:rPr lang="en-US" altLang="zh-CN" sz="2000" b="1" dirty="0">
                <a:solidFill>
                  <a:schemeClr val="accent5">
                    <a:lumMod val="75000"/>
                  </a:schemeClr>
                </a:solidFill>
                <a:latin typeface="Trebuchet MS" panose="020B0603020202020204" pitchFamily="34" charset="0"/>
              </a:rPr>
              <a:t>×</a:t>
            </a:r>
            <a:r>
              <a:rPr lang="zh-CN" altLang="en-US" sz="2000" b="1" dirty="0">
                <a:solidFill>
                  <a:schemeClr val="accent5">
                    <a:lumMod val="75000"/>
                  </a:schemeClr>
                </a:solidFill>
                <a:latin typeface="Trebuchet MS" panose="020B0603020202020204" pitchFamily="34" charset="0"/>
              </a:rPr>
              <a:t>𝑓</a:t>
            </a:r>
            <a:r>
              <a:rPr lang="en-US" altLang="zh-CN" sz="2000" b="1" dirty="0">
                <a:solidFill>
                  <a:schemeClr val="accent5">
                    <a:lumMod val="75000"/>
                  </a:schemeClr>
                </a:solidFill>
                <a:latin typeface="Trebuchet MS" panose="020B0603020202020204" pitchFamily="34" charset="0"/>
              </a:rPr>
              <a:t>=</a:t>
            </a:r>
            <a:r>
              <a:rPr lang="zh-CN" altLang="en-US" sz="2000" b="1" dirty="0">
                <a:solidFill>
                  <a:schemeClr val="accent5">
                    <a:lumMod val="75000"/>
                  </a:schemeClr>
                </a:solidFill>
                <a:latin typeface="Trebuchet MS" panose="020B0603020202020204" pitchFamily="34" charset="0"/>
              </a:rPr>
              <a:t>𝑘</a:t>
            </a:r>
            <a:endParaRPr lang="en-US" altLang="zh-CN" sz="2000" b="1" dirty="0">
              <a:solidFill>
                <a:schemeClr val="accent5">
                  <a:lumMod val="75000"/>
                </a:schemeClr>
              </a:solidFill>
              <a:latin typeface="Trebuchet MS" panose="020B0603020202020204" pitchFamily="34" charset="0"/>
            </a:endParaRPr>
          </a:p>
          <a:p>
            <a:pPr marL="1371600" lvl="2" indent="-457200">
              <a:lnSpc>
                <a:spcPct val="130000"/>
              </a:lnSpc>
              <a:buFont typeface="Wingdings" panose="05000000000000000000" pitchFamily="2" charset="2"/>
              <a:buChar char="ü"/>
            </a:pPr>
            <a:r>
              <a:rPr lang="zh-CN" altLang="en-US" sz="2000" b="1" dirty="0">
                <a:solidFill>
                  <a:srgbClr val="0E5A8B"/>
                </a:solidFill>
                <a:latin typeface="Trebuchet MS" panose="020B0603020202020204" pitchFamily="34" charset="0"/>
              </a:rPr>
              <a:t>一个词的出现概率正好等于这个词的出现次数除以所有词在文本中出现次数的总和，因此，齐普夫法则可以表示为：</a:t>
            </a:r>
          </a:p>
          <a:p>
            <a:pPr lvl="2">
              <a:lnSpc>
                <a:spcPct val="130000"/>
              </a:lnSpc>
            </a:pPr>
            <a:r>
              <a:rPr lang="zh-CN" altLang="en-US" sz="2000" b="1" dirty="0">
                <a:solidFill>
                  <a:schemeClr val="accent5">
                    <a:lumMod val="75000"/>
                  </a:schemeClr>
                </a:solidFill>
                <a:latin typeface="Trebuchet MS" panose="020B0603020202020204" pitchFamily="34" charset="0"/>
              </a:rPr>
              <a:t>                                                 𝑃</a:t>
            </a:r>
            <a:r>
              <a:rPr lang="zh-CN" altLang="en-US" sz="2000" b="1" baseline="-25000" dirty="0">
                <a:solidFill>
                  <a:schemeClr val="accent5">
                    <a:lumMod val="75000"/>
                  </a:schemeClr>
                </a:solidFill>
                <a:latin typeface="Trebuchet MS" panose="020B0603020202020204" pitchFamily="34" charset="0"/>
              </a:rPr>
              <a:t>𝑟</a:t>
            </a:r>
            <a:r>
              <a:rPr lang="en-US" altLang="zh-CN" sz="2000" b="1" dirty="0">
                <a:solidFill>
                  <a:schemeClr val="accent5">
                    <a:lumMod val="75000"/>
                  </a:schemeClr>
                </a:solidFill>
                <a:latin typeface="Trebuchet MS" panose="020B0603020202020204" pitchFamily="34" charset="0"/>
              </a:rPr>
              <a:t>=</a:t>
            </a:r>
            <a:r>
              <a:rPr lang="zh-CN" altLang="en-US" sz="2000" b="1" dirty="0">
                <a:solidFill>
                  <a:schemeClr val="accent5">
                    <a:lumMod val="75000"/>
                  </a:schemeClr>
                </a:solidFill>
                <a:latin typeface="Trebuchet MS" panose="020B0603020202020204" pitchFamily="34" charset="0"/>
              </a:rPr>
              <a:t>𝑐⁄𝑟</a:t>
            </a:r>
            <a:endParaRPr lang="en-US" altLang="zh-CN" sz="2000" b="1" dirty="0">
              <a:solidFill>
                <a:schemeClr val="accent5">
                  <a:lumMod val="75000"/>
                </a:schemeClr>
              </a:solidFill>
              <a:latin typeface="Trebuchet MS" panose="020B0603020202020204" pitchFamily="34" charset="0"/>
            </a:endParaRPr>
          </a:p>
          <a:p>
            <a:pPr lvl="2">
              <a:lnSpc>
                <a:spcPct val="130000"/>
              </a:lnSpc>
            </a:pPr>
            <a:r>
              <a:rPr lang="en-US" altLang="zh-CN" b="1" dirty="0">
                <a:solidFill>
                  <a:schemeClr val="accent5">
                    <a:lumMod val="75000"/>
                  </a:schemeClr>
                </a:solidFill>
                <a:latin typeface="Trebuchet MS" panose="020B0603020202020204" pitchFamily="34" charset="0"/>
              </a:rPr>
              <a:t>          c</a:t>
            </a:r>
            <a:r>
              <a:rPr lang="zh-CN" altLang="en-US" b="1" dirty="0">
                <a:solidFill>
                  <a:schemeClr val="accent5">
                    <a:lumMod val="75000"/>
                  </a:schemeClr>
                </a:solidFill>
                <a:latin typeface="Trebuchet MS" panose="020B0603020202020204" pitchFamily="34" charset="0"/>
              </a:rPr>
              <a:t>是一个常量，英语中约等于</a:t>
            </a:r>
            <a:r>
              <a:rPr lang="en-US" altLang="zh-CN" b="1" dirty="0">
                <a:solidFill>
                  <a:schemeClr val="accent5">
                    <a:lumMod val="75000"/>
                  </a:schemeClr>
                </a:solidFill>
                <a:latin typeface="Trebuchet MS" panose="020B0603020202020204" pitchFamily="34" charset="0"/>
              </a:rPr>
              <a:t>1</a:t>
            </a:r>
            <a:endParaRPr lang="zh-CN" altLang="en-US" b="1" dirty="0">
              <a:solidFill>
                <a:schemeClr val="accent5">
                  <a:lumMod val="75000"/>
                </a:schemeClr>
              </a:solidFill>
              <a:latin typeface="Trebuchet MS" panose="020B0603020202020204" pitchFamily="34" charset="0"/>
            </a:endParaRPr>
          </a:p>
          <a:p>
            <a:pPr marL="1371600" lvl="2" indent="-457200">
              <a:lnSpc>
                <a:spcPct val="130000"/>
              </a:lnSpc>
              <a:buFont typeface="Wingdings" panose="05000000000000000000" pitchFamily="2" charset="2"/>
              <a:buChar char="ü"/>
            </a:pPr>
            <a:r>
              <a:rPr lang="en-US" altLang="zh-CN" sz="2000" b="1" dirty="0">
                <a:solidFill>
                  <a:srgbClr val="0E5A8B"/>
                </a:solidFill>
                <a:latin typeface="Trebuchet MS" panose="020B0603020202020204" pitchFamily="34" charset="0"/>
              </a:rPr>
              <a:t>AP89</a:t>
            </a:r>
            <a:r>
              <a:rPr lang="zh-CN" altLang="en-US" sz="2000" b="1" dirty="0">
                <a:solidFill>
                  <a:srgbClr val="0E5A8B"/>
                </a:solidFill>
                <a:latin typeface="Trebuchet MS" panose="020B0603020202020204" pitchFamily="34" charset="0"/>
              </a:rPr>
              <a:t>语料库统计信息</a:t>
            </a:r>
            <a:endParaRPr lang="en-US" altLang="zh-CN" sz="2400" b="1" dirty="0">
              <a:solidFill>
                <a:srgbClr val="0E5A8B"/>
              </a:solidFill>
              <a:latin typeface="Trebuchet MS" panose="020B0603020202020204" pitchFamily="34" charset="0"/>
            </a:endParaRPr>
          </a:p>
        </p:txBody>
      </p:sp>
      <p:pic>
        <p:nvPicPr>
          <p:cNvPr id="7" name="图片 6">
            <a:extLst>
              <a:ext uri="{FF2B5EF4-FFF2-40B4-BE49-F238E27FC236}">
                <a16:creationId xmlns:a16="http://schemas.microsoft.com/office/drawing/2014/main" id="{505BA472-A9C6-4F57-8A20-2912680B7C50}"/>
              </a:ext>
            </a:extLst>
          </p:cNvPr>
          <p:cNvPicPr>
            <a:picLocks noChangeAspect="1"/>
          </p:cNvPicPr>
          <p:nvPr/>
        </p:nvPicPr>
        <p:blipFill>
          <a:blip r:embed="rId2"/>
          <a:stretch>
            <a:fillRect/>
          </a:stretch>
        </p:blipFill>
        <p:spPr>
          <a:xfrm>
            <a:off x="4276287" y="4925195"/>
            <a:ext cx="4323429" cy="1534876"/>
          </a:xfrm>
          <a:prstGeom prst="rect">
            <a:avLst/>
          </a:prstGeom>
        </p:spPr>
      </p:pic>
      <p:pic>
        <p:nvPicPr>
          <p:cNvPr id="8" name="图片 7">
            <a:extLst>
              <a:ext uri="{FF2B5EF4-FFF2-40B4-BE49-F238E27FC236}">
                <a16:creationId xmlns:a16="http://schemas.microsoft.com/office/drawing/2014/main" id="{423B525F-A22C-4B05-B196-0E210062F383}"/>
              </a:ext>
            </a:extLst>
          </p:cNvPr>
          <p:cNvPicPr>
            <a:picLocks noChangeAspect="1"/>
          </p:cNvPicPr>
          <p:nvPr/>
        </p:nvPicPr>
        <p:blipFill>
          <a:blip r:embed="rId3"/>
          <a:stretch>
            <a:fillRect/>
          </a:stretch>
        </p:blipFill>
        <p:spPr>
          <a:xfrm>
            <a:off x="3972181" y="1433061"/>
            <a:ext cx="7567308" cy="4389533"/>
          </a:xfrm>
          <a:prstGeom prst="rect">
            <a:avLst/>
          </a:prstGeom>
        </p:spPr>
      </p:pic>
    </p:spTree>
    <p:extLst>
      <p:ext uri="{BB962C8B-B14F-4D97-AF65-F5344CB8AC3E}">
        <p14:creationId xmlns:p14="http://schemas.microsoft.com/office/powerpoint/2010/main" val="4098146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AP89</a:t>
            </a:r>
            <a:r>
              <a:rPr lang="zh-CN" altLang="en-US" dirty="0"/>
              <a:t>前</a:t>
            </a:r>
            <a:r>
              <a:rPr lang="en-US" altLang="zh-CN" dirty="0"/>
              <a:t>50</a:t>
            </a:r>
            <a:r>
              <a:rPr lang="zh-CN" altLang="en-US" dirty="0"/>
              <a:t>个高频词</a:t>
            </a:r>
          </a:p>
        </p:txBody>
      </p:sp>
      <p:pic>
        <p:nvPicPr>
          <p:cNvPr id="5" name="图片 4">
            <a:extLst>
              <a:ext uri="{FF2B5EF4-FFF2-40B4-BE49-F238E27FC236}">
                <a16:creationId xmlns:a16="http://schemas.microsoft.com/office/drawing/2014/main" id="{08881D48-705A-4599-AC7D-29C8DA304153}"/>
              </a:ext>
            </a:extLst>
          </p:cNvPr>
          <p:cNvPicPr>
            <a:picLocks noChangeAspect="1"/>
          </p:cNvPicPr>
          <p:nvPr/>
        </p:nvPicPr>
        <p:blipFill>
          <a:blip r:embed="rId2"/>
          <a:stretch>
            <a:fillRect/>
          </a:stretch>
        </p:blipFill>
        <p:spPr>
          <a:xfrm>
            <a:off x="2194633" y="1236105"/>
            <a:ext cx="7457516" cy="5400685"/>
          </a:xfrm>
          <a:prstGeom prst="rect">
            <a:avLst/>
          </a:prstGeom>
        </p:spPr>
      </p:pic>
    </p:spTree>
    <p:extLst>
      <p:ext uri="{BB962C8B-B14F-4D97-AF65-F5344CB8AC3E}">
        <p14:creationId xmlns:p14="http://schemas.microsoft.com/office/powerpoint/2010/main" val="600647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高频词与低频词</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930610"/>
          </a:xfrm>
          <a:prstGeom prst="rect">
            <a:avLst/>
          </a:prstGeom>
          <a:noFill/>
        </p:spPr>
        <p:txBody>
          <a:bodyPr wrap="square">
            <a:spAutoFit/>
          </a:bodyPr>
          <a:lstStyle/>
          <a:p>
            <a:pPr marL="914400" lvl="1" indent="-457200">
              <a:lnSpc>
                <a:spcPct val="13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词频排名靠前与靠后的词预测不准确</a:t>
            </a:r>
          </a:p>
          <a:p>
            <a:pPr marL="1371600" lvl="2" indent="-457200">
              <a:lnSpc>
                <a:spcPct val="130000"/>
              </a:lnSpc>
              <a:buFont typeface="Wingdings" panose="05000000000000000000" pitchFamily="2" charset="2"/>
              <a:buChar char="ü"/>
            </a:pPr>
            <a:r>
              <a:rPr lang="en-US" altLang="zh-CN" sz="2000" b="1" dirty="0">
                <a:solidFill>
                  <a:srgbClr val="0E5A8B"/>
                </a:solidFill>
                <a:latin typeface="Trebuchet MS" panose="020B0603020202020204" pitchFamily="34" charset="0"/>
              </a:rPr>
              <a:t>AP89</a:t>
            </a:r>
            <a:r>
              <a:rPr lang="zh-CN" altLang="en-US" sz="2000" b="1" dirty="0">
                <a:solidFill>
                  <a:srgbClr val="0E5A8B"/>
                </a:solidFill>
                <a:latin typeface="Trebuchet MS" panose="020B0603020202020204" pitchFamily="34" charset="0"/>
              </a:rPr>
              <a:t>低频词表</a:t>
            </a:r>
            <a:endParaRPr lang="en-US" altLang="zh-CN" sz="2400" b="1" dirty="0">
              <a:solidFill>
                <a:srgbClr val="0E5A8B"/>
              </a:solidFill>
              <a:latin typeface="Trebuchet MS" panose="020B0603020202020204" pitchFamily="34" charset="0"/>
            </a:endParaRPr>
          </a:p>
          <a:p>
            <a:pPr marL="1371600" lvl="2" indent="-457200">
              <a:lnSpc>
                <a:spcPct val="13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3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lvl="2">
              <a:lnSpc>
                <a:spcPct val="130000"/>
              </a:lnSpc>
            </a:pPr>
            <a:endParaRPr lang="en-US" altLang="zh-CN" sz="2400" b="1" dirty="0">
              <a:solidFill>
                <a:srgbClr val="0E5A8B"/>
              </a:solidFill>
              <a:latin typeface="Trebuchet MS" panose="020B0603020202020204" pitchFamily="34" charset="0"/>
            </a:endParaRPr>
          </a:p>
          <a:p>
            <a:pPr marL="1371600" lvl="2" indent="-457200">
              <a:lnSpc>
                <a:spcPct val="130000"/>
              </a:lnSpc>
              <a:spcBef>
                <a:spcPts val="600"/>
              </a:spcBef>
              <a:buFont typeface="Wingdings" panose="05000000000000000000" pitchFamily="2" charset="2"/>
              <a:buChar char="ü"/>
            </a:pPr>
            <a:r>
              <a:rPr lang="en-US" altLang="zh-CN" sz="2000" b="1" dirty="0">
                <a:solidFill>
                  <a:srgbClr val="0E5A8B"/>
                </a:solidFill>
                <a:latin typeface="Trebuchet MS" panose="020B0603020202020204" pitchFamily="34" charset="0"/>
              </a:rPr>
              <a:t>AP89</a:t>
            </a:r>
            <a:r>
              <a:rPr lang="zh-CN" altLang="en-US" sz="2000" b="1" dirty="0">
                <a:solidFill>
                  <a:srgbClr val="0E5A8B"/>
                </a:solidFill>
                <a:latin typeface="Trebuchet MS" panose="020B0603020202020204" pitchFamily="34" charset="0"/>
              </a:rPr>
              <a:t>词的</a:t>
            </a:r>
            <a:r>
              <a:rPr lang="en-US" altLang="zh-CN" sz="2000" b="1" dirty="0">
                <a:solidFill>
                  <a:srgbClr val="0E5A8B"/>
                </a:solidFill>
                <a:latin typeface="Trebuchet MS" panose="020B0603020202020204" pitchFamily="34" charset="0"/>
              </a:rPr>
              <a:t>r P</a:t>
            </a:r>
            <a:r>
              <a:rPr lang="zh-CN" altLang="en-US" sz="2000" b="1" dirty="0">
                <a:solidFill>
                  <a:srgbClr val="0E5A8B"/>
                </a:solidFill>
                <a:latin typeface="Trebuchet MS" panose="020B0603020202020204" pitchFamily="34" charset="0"/>
              </a:rPr>
              <a:t>的</a:t>
            </a:r>
            <a:r>
              <a:rPr lang="en-US" altLang="zh-CN" sz="2000" b="1" dirty="0">
                <a:solidFill>
                  <a:srgbClr val="0E5A8B"/>
                </a:solidFill>
                <a:latin typeface="Trebuchet MS" panose="020B0603020202020204" pitchFamily="34" charset="0"/>
              </a:rPr>
              <a:t>log</a:t>
            </a:r>
            <a:r>
              <a:rPr lang="zh-CN" altLang="en-US" sz="2000" b="1" dirty="0">
                <a:solidFill>
                  <a:srgbClr val="0E5A8B"/>
                </a:solidFill>
                <a:latin typeface="Trebuchet MS" panose="020B0603020202020204" pitchFamily="34" charset="0"/>
              </a:rPr>
              <a:t>图</a:t>
            </a:r>
            <a:endParaRPr lang="en-US" altLang="zh-CN" sz="2400" b="1" dirty="0">
              <a:solidFill>
                <a:srgbClr val="0E5A8B"/>
              </a:solidFill>
              <a:latin typeface="Trebuchet MS" panose="020B0603020202020204" pitchFamily="34" charset="0"/>
            </a:endParaRPr>
          </a:p>
        </p:txBody>
      </p:sp>
      <p:pic>
        <p:nvPicPr>
          <p:cNvPr id="5" name="图片 4">
            <a:extLst>
              <a:ext uri="{FF2B5EF4-FFF2-40B4-BE49-F238E27FC236}">
                <a16:creationId xmlns:a16="http://schemas.microsoft.com/office/drawing/2014/main" id="{852DD9FB-ACFF-4833-9AED-B1A82FA16DC7}"/>
              </a:ext>
            </a:extLst>
          </p:cNvPr>
          <p:cNvPicPr>
            <a:picLocks noChangeAspect="1"/>
          </p:cNvPicPr>
          <p:nvPr/>
        </p:nvPicPr>
        <p:blipFill>
          <a:blip r:embed="rId2"/>
          <a:stretch>
            <a:fillRect/>
          </a:stretch>
        </p:blipFill>
        <p:spPr>
          <a:xfrm>
            <a:off x="2509230" y="2163258"/>
            <a:ext cx="7609694" cy="1524711"/>
          </a:xfrm>
          <a:prstGeom prst="rect">
            <a:avLst/>
          </a:prstGeom>
        </p:spPr>
      </p:pic>
      <p:pic>
        <p:nvPicPr>
          <p:cNvPr id="7" name="图片 6">
            <a:extLst>
              <a:ext uri="{FF2B5EF4-FFF2-40B4-BE49-F238E27FC236}">
                <a16:creationId xmlns:a16="http://schemas.microsoft.com/office/drawing/2014/main" id="{48083638-2147-43BE-9D2B-359152FC1EEE}"/>
              </a:ext>
            </a:extLst>
          </p:cNvPr>
          <p:cNvPicPr>
            <a:picLocks noChangeAspect="1"/>
          </p:cNvPicPr>
          <p:nvPr/>
        </p:nvPicPr>
        <p:blipFill>
          <a:blip r:embed="rId3"/>
          <a:stretch>
            <a:fillRect/>
          </a:stretch>
        </p:blipFill>
        <p:spPr>
          <a:xfrm>
            <a:off x="4365410" y="3819525"/>
            <a:ext cx="4371975" cy="3038475"/>
          </a:xfrm>
          <a:prstGeom prst="rect">
            <a:avLst/>
          </a:prstGeom>
        </p:spPr>
      </p:pic>
    </p:spTree>
    <p:extLst>
      <p:ext uri="{BB962C8B-B14F-4D97-AF65-F5344CB8AC3E}">
        <p14:creationId xmlns:p14="http://schemas.microsoft.com/office/powerpoint/2010/main" val="1687620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预测文档中词的出现频率</a:t>
            </a:r>
          </a:p>
        </p:txBody>
      </p:sp>
      <mc:AlternateContent xmlns:mc="http://schemas.openxmlformats.org/markup-compatibility/2006" xmlns:a14="http://schemas.microsoft.com/office/drawing/2010/main">
        <mc:Choice Requires="a14">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9809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出现</a:t>
                </a:r>
                <a:r>
                  <a:rPr lang="en-US" altLang="zh-CN" sz="2800" b="1" dirty="0">
                    <a:solidFill>
                      <a:schemeClr val="accent6">
                        <a:lumMod val="75000"/>
                      </a:schemeClr>
                    </a:solidFill>
                    <a:latin typeface="Trebuchet MS" panose="020B0603020202020204" pitchFamily="34" charset="0"/>
                  </a:rPr>
                  <a:t>n</a:t>
                </a:r>
                <a:r>
                  <a:rPr lang="zh-CN" altLang="en-US" sz="2800" b="1" dirty="0">
                    <a:solidFill>
                      <a:schemeClr val="accent6">
                        <a:lumMod val="75000"/>
                      </a:schemeClr>
                    </a:solidFill>
                    <a:latin typeface="Trebuchet MS" panose="020B0603020202020204" pitchFamily="34" charset="0"/>
                  </a:rPr>
                  <a:t>次的词的排名</a:t>
                </a:r>
                <a:endParaRPr lang="en-US" altLang="zh-CN" sz="2800" b="1" dirty="0">
                  <a:solidFill>
                    <a:schemeClr val="accent6">
                      <a:lumMod val="75000"/>
                    </a:schemeClr>
                  </a:solidFill>
                  <a:latin typeface="Trebuchet MS" panose="020B0603020202020204" pitchFamily="34" charset="0"/>
                </a:endParaRPr>
              </a:p>
              <a:p>
                <a:pPr lvl="1">
                  <a:lnSpc>
                    <a:spcPct val="150000"/>
                  </a:lnSpc>
                </a:pPr>
                <a14:m>
                  <m:oMathPara xmlns:m="http://schemas.openxmlformats.org/officeDocument/2006/math">
                    <m:oMathParaPr>
                      <m:jc m:val="centerGroup"/>
                    </m:oMathParaPr>
                    <m:oMath xmlns:m="http://schemas.openxmlformats.org/officeDocument/2006/math">
                      <m:sSub>
                        <m:sSubPr>
                          <m:ctrlPr>
                            <a:rPr lang="en-US" altLang="zh-CN" sz="2800" i="1" smtClean="0">
                              <a:solidFill>
                                <a:schemeClr val="accent5">
                                  <a:lumMod val="75000"/>
                                </a:schemeClr>
                              </a:solidFill>
                              <a:latin typeface="Cambria Math" panose="02040503050406030204" pitchFamily="18" charset="0"/>
                            </a:rPr>
                          </m:ctrlPr>
                        </m:sSubPr>
                        <m:e>
                          <m:r>
                            <a:rPr lang="en-US" altLang="zh-CN" sz="2800" b="0" i="1" smtClean="0">
                              <a:solidFill>
                                <a:schemeClr val="accent5">
                                  <a:lumMod val="75000"/>
                                </a:schemeClr>
                              </a:solidFill>
                              <a:latin typeface="Cambria Math" panose="02040503050406030204" pitchFamily="18" charset="0"/>
                            </a:rPr>
                            <m:t>𝑟</m:t>
                          </m:r>
                        </m:e>
                        <m:sub>
                          <m:r>
                            <a:rPr lang="en-US" altLang="zh-CN" sz="2800" b="0" i="1" smtClean="0">
                              <a:solidFill>
                                <a:schemeClr val="accent5">
                                  <a:lumMod val="75000"/>
                                </a:schemeClr>
                              </a:solidFill>
                              <a:latin typeface="Cambria Math" panose="02040503050406030204" pitchFamily="18" charset="0"/>
                            </a:rPr>
                            <m:t>𝑛</m:t>
                          </m:r>
                        </m:sub>
                      </m:sSub>
                      <m:r>
                        <a:rPr lang="en-US" altLang="zh-CN" sz="2800" b="0" i="1" smtClean="0">
                          <a:solidFill>
                            <a:schemeClr val="accent5">
                              <a:lumMod val="75000"/>
                            </a:schemeClr>
                          </a:solidFill>
                          <a:latin typeface="Cambria Math" panose="02040503050406030204" pitchFamily="18" charset="0"/>
                        </a:rPr>
                        <m:t>=</m:t>
                      </m:r>
                      <m:f>
                        <m:fPr>
                          <m:type m:val="skw"/>
                          <m:ctrlPr>
                            <a:rPr lang="zh-CN" altLang="en-US" sz="2800" i="1" smtClean="0">
                              <a:solidFill>
                                <a:schemeClr val="accent5">
                                  <a:lumMod val="75000"/>
                                </a:schemeClr>
                              </a:solidFill>
                              <a:latin typeface="Cambria Math" panose="02040503050406030204" pitchFamily="18" charset="0"/>
                            </a:rPr>
                          </m:ctrlPr>
                        </m:fPr>
                        <m:num>
                          <m:r>
                            <a:rPr lang="en-US" altLang="zh-CN" sz="2800" b="0" i="1" smtClean="0">
                              <a:solidFill>
                                <a:schemeClr val="accent5">
                                  <a:lumMod val="75000"/>
                                </a:schemeClr>
                              </a:solidFill>
                              <a:latin typeface="Cambria Math" panose="02040503050406030204" pitchFamily="18" charset="0"/>
                            </a:rPr>
                            <m:t>𝑘</m:t>
                          </m:r>
                        </m:num>
                        <m:den>
                          <m:r>
                            <a:rPr lang="en-US" altLang="zh-CN" sz="2800" b="0" i="1" smtClean="0">
                              <a:solidFill>
                                <a:schemeClr val="accent5">
                                  <a:lumMod val="75000"/>
                                </a:schemeClr>
                              </a:solidFill>
                              <a:latin typeface="Cambria Math" panose="02040503050406030204" pitchFamily="18" charset="0"/>
                            </a:rPr>
                            <m:t>𝑛</m:t>
                          </m:r>
                        </m:den>
                      </m:f>
                    </m:oMath>
                  </m:oMathPara>
                </a14:m>
                <a:endParaRPr lang="zh-CN" altLang="en-US" b="1" dirty="0">
                  <a:solidFill>
                    <a:schemeClr val="accent5">
                      <a:lumMod val="75000"/>
                    </a:schemeClr>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chemeClr val="accent2"/>
                    </a:solidFill>
                  </a:rPr>
                  <a:t>有些词的词频会相同，词频为</a:t>
                </a:r>
                <a:r>
                  <a:rPr lang="en-US" altLang="zh-CN" sz="2400" b="1" dirty="0">
                    <a:solidFill>
                      <a:schemeClr val="accent2"/>
                    </a:solidFill>
                  </a:rPr>
                  <a:t>n</a:t>
                </a:r>
                <a:r>
                  <a:rPr lang="zh-CN" altLang="en-US" sz="2400" b="1" dirty="0">
                    <a:solidFill>
                      <a:schemeClr val="accent2"/>
                    </a:solidFill>
                  </a:rPr>
                  <a:t>的规模为</a:t>
                </a:r>
                <a14:m>
                  <m:oMath xmlns:m="http://schemas.openxmlformats.org/officeDocument/2006/math">
                    <m:sSub>
                      <m:sSubPr>
                        <m:ctrlPr>
                          <a:rPr lang="en-US" altLang="zh-CN" sz="2400" b="1" i="1">
                            <a:solidFill>
                              <a:schemeClr val="accent2"/>
                            </a:solidFill>
                            <a:latin typeface="Cambria Math" panose="02040503050406030204" pitchFamily="18" charset="0"/>
                          </a:rPr>
                        </m:ctrlPr>
                      </m:sSubPr>
                      <m:e>
                        <m:r>
                          <a:rPr lang="en-US" altLang="zh-CN" sz="2400" b="1" i="1">
                            <a:solidFill>
                              <a:schemeClr val="accent2"/>
                            </a:solidFill>
                            <a:latin typeface="Cambria Math" panose="02040503050406030204" pitchFamily="18" charset="0"/>
                          </a:rPr>
                          <m:t>𝒓</m:t>
                        </m:r>
                      </m:e>
                      <m:sub>
                        <m:r>
                          <a:rPr lang="en-US" altLang="zh-CN" sz="2400" b="1" i="1">
                            <a:solidFill>
                              <a:schemeClr val="accent2"/>
                            </a:solidFill>
                            <a:latin typeface="Cambria Math" panose="02040503050406030204" pitchFamily="18" charset="0"/>
                          </a:rPr>
                          <m:t>𝒏</m:t>
                        </m:r>
                      </m:sub>
                    </m:sSub>
                  </m:oMath>
                </a14:m>
                <a:r>
                  <a:rPr lang="en-US" altLang="zh-CN" sz="2400" b="1" dirty="0">
                    <a:solidFill>
                      <a:schemeClr val="accent2"/>
                    </a:solidFill>
                  </a:rPr>
                  <a:t>-</a:t>
                </a:r>
                <a14:m>
                  <m:oMath xmlns:m="http://schemas.openxmlformats.org/officeDocument/2006/math">
                    <m:sSub>
                      <m:sSubPr>
                        <m:ctrlPr>
                          <a:rPr lang="en-US" altLang="zh-CN" sz="2400" b="1" i="1">
                            <a:solidFill>
                              <a:schemeClr val="accent2"/>
                            </a:solidFill>
                            <a:latin typeface="Cambria Math" panose="02040503050406030204" pitchFamily="18" charset="0"/>
                          </a:rPr>
                        </m:ctrlPr>
                      </m:sSubPr>
                      <m:e>
                        <m:r>
                          <a:rPr lang="en-US" altLang="zh-CN" sz="2400" b="1" i="1">
                            <a:solidFill>
                              <a:schemeClr val="accent2"/>
                            </a:solidFill>
                            <a:latin typeface="Cambria Math" panose="02040503050406030204" pitchFamily="18" charset="0"/>
                          </a:rPr>
                          <m:t>𝒓</m:t>
                        </m:r>
                      </m:e>
                      <m:sub>
                        <m:r>
                          <a:rPr lang="en-US" altLang="zh-CN" sz="2400" b="1" i="1">
                            <a:solidFill>
                              <a:schemeClr val="accent2"/>
                            </a:solidFill>
                            <a:latin typeface="Cambria Math" panose="02040503050406030204" pitchFamily="18" charset="0"/>
                          </a:rPr>
                          <m:t>𝒏</m:t>
                        </m:r>
                        <m:r>
                          <a:rPr lang="en-US" altLang="zh-CN" sz="2400" b="1" i="1" smtClean="0">
                            <a:solidFill>
                              <a:schemeClr val="accent2"/>
                            </a:solidFill>
                            <a:latin typeface="Cambria Math" panose="02040503050406030204" pitchFamily="18" charset="0"/>
                          </a:rPr>
                          <m:t>−</m:t>
                        </m:r>
                        <m:r>
                          <a:rPr lang="en-US" altLang="zh-CN" sz="2400" b="1" i="1" smtClean="0">
                            <a:solidFill>
                              <a:schemeClr val="accent2"/>
                            </a:solidFill>
                            <a:latin typeface="Cambria Math" panose="02040503050406030204" pitchFamily="18" charset="0"/>
                          </a:rPr>
                          <m:t>𝟏</m:t>
                        </m:r>
                      </m:sub>
                    </m:sSub>
                  </m:oMath>
                </a14:m>
                <a:endParaRPr lang="zh-CN" altLang="en-US" sz="2400" b="1" dirty="0">
                  <a:solidFill>
                    <a:srgbClr val="0E5A8B"/>
                  </a:solidFill>
                  <a:latin typeface="Trebuchet MS" panose="020B0603020202020204" pitchFamily="34" charset="0"/>
                </a:endParaRPr>
              </a:p>
            </p:txBody>
          </p:sp>
        </mc:Choice>
        <mc:Fallback xmlns="">
          <p:sp>
            <p:nvSpPr>
              <p:cNvPr id="6" name="文本框 5">
                <a:extLst>
                  <a:ext uri="{FF2B5EF4-FFF2-40B4-BE49-F238E27FC236}">
                    <a16:creationId xmlns:a16="http://schemas.microsoft.com/office/drawing/2014/main" id="{F3196CBB-23EF-44EC-8C41-EE7E02705950}"/>
                  </a:ext>
                </a:extLst>
              </p:cNvPr>
              <p:cNvSpPr txBox="1">
                <a:spLocks noRot="1" noChangeAspect="1" noMove="1" noResize="1" noEditPoints="1" noAdjustHandles="1" noChangeArrowheads="1" noChangeShapeType="1" noTextEdit="1"/>
              </p:cNvSpPr>
              <p:nvPr/>
            </p:nvSpPr>
            <p:spPr>
              <a:xfrm>
                <a:off x="438150" y="1151277"/>
                <a:ext cx="11205056" cy="1980992"/>
              </a:xfrm>
              <a:prstGeom prst="rect">
                <a:avLst/>
              </a:prstGeom>
              <a:blipFill>
                <a:blip r:embed="rId2"/>
                <a:stretch>
                  <a:fillRect b="-6154"/>
                </a:stretch>
              </a:blipFill>
            </p:spPr>
            <p:txBody>
              <a:bodyPr/>
              <a:lstStyle/>
              <a:p>
                <a:r>
                  <a:rPr lang="zh-CN" altLang="en-US">
                    <a:noFill/>
                  </a:rPr>
                  <a:t> </a:t>
                </a:r>
              </a:p>
            </p:txBody>
          </p:sp>
        </mc:Fallback>
      </mc:AlternateContent>
      <p:sp>
        <p:nvSpPr>
          <p:cNvPr id="7" name="标题 6">
            <a:extLst>
              <a:ext uri="{FF2B5EF4-FFF2-40B4-BE49-F238E27FC236}">
                <a16:creationId xmlns:a16="http://schemas.microsoft.com/office/drawing/2014/main" id="{9935F3D5-DE6C-4B90-9413-01CDDC27646D}"/>
              </a:ext>
            </a:extLst>
          </p:cNvPr>
          <p:cNvSpPr>
            <a:spLocks noGrp="1"/>
          </p:cNvSpPr>
          <p:nvPr>
            <p:ph type="title"/>
          </p:nvPr>
        </p:nvSpPr>
        <p:spPr/>
        <p:txBody>
          <a:bodyPr/>
          <a:lstStyle/>
          <a:p>
            <a:endParaRPr lang="zh-CN" altLang="en-US"/>
          </a:p>
        </p:txBody>
      </p:sp>
      <p:pic>
        <p:nvPicPr>
          <p:cNvPr id="8" name="图片 7">
            <a:extLst>
              <a:ext uri="{FF2B5EF4-FFF2-40B4-BE49-F238E27FC236}">
                <a16:creationId xmlns:a16="http://schemas.microsoft.com/office/drawing/2014/main" id="{CBC9FFF4-377D-4AF3-9D26-67B1B16201A0}"/>
              </a:ext>
            </a:extLst>
          </p:cNvPr>
          <p:cNvPicPr>
            <a:picLocks noChangeAspect="1"/>
          </p:cNvPicPr>
          <p:nvPr/>
        </p:nvPicPr>
        <p:blipFill>
          <a:blip r:embed="rId3"/>
          <a:stretch>
            <a:fillRect/>
          </a:stretch>
        </p:blipFill>
        <p:spPr>
          <a:xfrm>
            <a:off x="2291184" y="3220812"/>
            <a:ext cx="7264413" cy="2987235"/>
          </a:xfrm>
          <a:prstGeom prst="rect">
            <a:avLst/>
          </a:prstGeom>
        </p:spPr>
      </p:pic>
    </p:spTree>
    <p:extLst>
      <p:ext uri="{BB962C8B-B14F-4D97-AF65-F5344CB8AC3E}">
        <p14:creationId xmlns:p14="http://schemas.microsoft.com/office/powerpoint/2010/main" val="3232411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词表增长</a:t>
            </a:r>
          </a:p>
        </p:txBody>
      </p:sp>
      <mc:AlternateContent xmlns:mc="http://schemas.openxmlformats.org/markup-compatibility/2006" xmlns:a14="http://schemas.microsoft.com/office/drawing/2010/main">
        <mc:Choice Requires="a14">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79086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是与词的出现次数相关的一种预测</a:t>
                </a:r>
              </a:p>
              <a:p>
                <a:pPr marL="1371600" lvl="2" indent="-457200">
                  <a:lnSpc>
                    <a:spcPct val="135000"/>
                  </a:lnSpc>
                  <a:buFont typeface="Wingdings" panose="05000000000000000000" pitchFamily="2" charset="2"/>
                  <a:buChar char="ü"/>
                </a:pPr>
                <a:r>
                  <a:rPr lang="zh-CN" altLang="en-US" sz="2000" b="1" dirty="0">
                    <a:solidFill>
                      <a:srgbClr val="0E5A8B"/>
                    </a:solidFill>
                    <a:latin typeface="Trebuchet MS" panose="020B0603020202020204" pitchFamily="34" charset="0"/>
                  </a:rPr>
                  <a:t>随着语料库规模增大，新词不断出现</a:t>
                </a:r>
              </a:p>
              <a:p>
                <a:pPr marL="1371600" lvl="2" indent="-457200">
                  <a:lnSpc>
                    <a:spcPct val="135000"/>
                  </a:lnSpc>
                  <a:buFont typeface="Wingdings" panose="05000000000000000000" pitchFamily="2" charset="2"/>
                  <a:buChar char="ü"/>
                </a:pPr>
                <a:r>
                  <a:rPr lang="zh-CN" altLang="en-US" sz="2000" b="1" dirty="0">
                    <a:solidFill>
                      <a:srgbClr val="0E5A8B"/>
                    </a:solidFill>
                    <a:latin typeface="Trebuchet MS" panose="020B0603020202020204" pitchFamily="34" charset="0"/>
                  </a:rPr>
                  <a:t>齐普夫法则发现，随着语料库变大，一些新词数目减少</a:t>
                </a:r>
              </a:p>
              <a:p>
                <a:pPr marL="1371600" lvl="2" indent="-457200">
                  <a:lnSpc>
                    <a:spcPct val="135000"/>
                  </a:lnSpc>
                  <a:buFont typeface="Wingdings" panose="05000000000000000000" pitchFamily="2" charset="2"/>
                  <a:buChar char="ü"/>
                </a:pPr>
                <a:r>
                  <a:rPr lang="zh-CN" altLang="en-US" sz="2000" b="1" dirty="0">
                    <a:solidFill>
                      <a:srgbClr val="0E5A8B"/>
                    </a:solidFill>
                    <a:latin typeface="Trebuchet MS" panose="020B0603020202020204" pitchFamily="34" charset="0"/>
                  </a:rPr>
                  <a:t>不断出现的新词来源</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新造词（各种实体名）、拼写错误、产品号码等</a:t>
                </a:r>
              </a:p>
              <a:p>
                <a:pPr marL="1371600" lvl="2" indent="-457200">
                  <a:lnSpc>
                    <a:spcPct val="135000"/>
                  </a:lnSpc>
                  <a:buFont typeface="Wingdings" panose="05000000000000000000" pitchFamily="2" charset="2"/>
                  <a:buChar char="ü"/>
                </a:pPr>
                <a:r>
                  <a:rPr lang="en-US" altLang="zh-CN" sz="2000" b="1" dirty="0">
                    <a:solidFill>
                      <a:srgbClr val="0E5A8B"/>
                    </a:solidFill>
                    <a:latin typeface="Trebuchet MS" panose="020B0603020202020204" pitchFamily="34" charset="0"/>
                  </a:rPr>
                  <a:t>Heaps 1978</a:t>
                </a:r>
                <a:r>
                  <a:rPr lang="zh-CN" altLang="en-US" sz="2000" b="1" dirty="0">
                    <a:solidFill>
                      <a:srgbClr val="0E5A8B"/>
                    </a:solidFill>
                    <a:latin typeface="Trebuchet MS" panose="020B0603020202020204" pitchFamily="34" charset="0"/>
                  </a:rPr>
                  <a:t>年发现，语料规模与词表大小的关系（</a:t>
                </a:r>
                <a:r>
                  <a:rPr lang="en-US" altLang="zh-CN" sz="2000" b="1" dirty="0">
                    <a:solidFill>
                      <a:srgbClr val="0E5A8B"/>
                    </a:solidFill>
                    <a:latin typeface="Trebuchet MS" panose="020B0603020202020204" pitchFamily="34" charset="0"/>
                  </a:rPr>
                  <a:t>Heaps</a:t>
                </a:r>
                <a:r>
                  <a:rPr lang="zh-CN" altLang="en-US" sz="2000" b="1" dirty="0">
                    <a:solidFill>
                      <a:srgbClr val="0E5A8B"/>
                    </a:solidFill>
                    <a:latin typeface="Trebuchet MS" panose="020B0603020202020204" pitchFamily="34" charset="0"/>
                  </a:rPr>
                  <a:t>法则）</a:t>
                </a:r>
              </a:p>
              <a:p>
                <a:pPr lvl="2">
                  <a:lnSpc>
                    <a:spcPct val="150000"/>
                  </a:lnSpc>
                </a:pPr>
                <a14:m>
                  <m:oMathPara xmlns:m="http://schemas.openxmlformats.org/officeDocument/2006/math">
                    <m:oMathParaPr>
                      <m:jc m:val="centerGroup"/>
                    </m:oMathParaPr>
                    <m:oMath xmlns:m="http://schemas.openxmlformats.org/officeDocument/2006/math">
                      <m:r>
                        <a:rPr lang="en-US" altLang="zh-CN" sz="2000" b="1" i="1" smtClean="0">
                          <a:solidFill>
                            <a:schemeClr val="accent6"/>
                          </a:solidFill>
                          <a:latin typeface="Cambria Math" panose="02040503050406030204" pitchFamily="18" charset="0"/>
                        </a:rPr>
                        <m:t>𝒗</m:t>
                      </m:r>
                      <m:r>
                        <a:rPr lang="en-US" altLang="zh-CN" sz="2000" b="1" i="1" smtClean="0">
                          <a:solidFill>
                            <a:schemeClr val="accent6"/>
                          </a:solidFill>
                          <a:latin typeface="Cambria Math" panose="02040503050406030204" pitchFamily="18" charset="0"/>
                        </a:rPr>
                        <m:t>=</m:t>
                      </m:r>
                      <m:r>
                        <a:rPr lang="en-US" altLang="zh-CN" sz="2000" b="1" i="1" smtClean="0">
                          <a:solidFill>
                            <a:schemeClr val="accent6"/>
                          </a:solidFill>
                          <a:latin typeface="Cambria Math" panose="02040503050406030204" pitchFamily="18" charset="0"/>
                        </a:rPr>
                        <m:t>𝒌</m:t>
                      </m:r>
                      <m:r>
                        <a:rPr lang="en-US" altLang="zh-CN" sz="2000" b="1" i="1" smtClean="0">
                          <a:solidFill>
                            <a:schemeClr val="accent6"/>
                          </a:solidFill>
                          <a:latin typeface="Cambria Math" panose="02040503050406030204" pitchFamily="18" charset="0"/>
                          <a:ea typeface="Cambria Math" panose="02040503050406030204" pitchFamily="18" charset="0"/>
                        </a:rPr>
                        <m:t>×</m:t>
                      </m:r>
                      <m:sSup>
                        <m:sSupPr>
                          <m:ctrlPr>
                            <a:rPr lang="en-US" altLang="zh-CN" sz="2000" b="1" i="1" smtClean="0">
                              <a:solidFill>
                                <a:schemeClr val="accent6"/>
                              </a:solidFill>
                              <a:latin typeface="Cambria Math" panose="02040503050406030204" pitchFamily="18" charset="0"/>
                            </a:rPr>
                          </m:ctrlPr>
                        </m:sSupPr>
                        <m:e>
                          <m:r>
                            <a:rPr lang="en-US" altLang="zh-CN" sz="2000" b="1" i="1" smtClean="0">
                              <a:solidFill>
                                <a:schemeClr val="accent6"/>
                              </a:solidFill>
                              <a:latin typeface="Cambria Math" panose="02040503050406030204" pitchFamily="18" charset="0"/>
                            </a:rPr>
                            <m:t>𝒏</m:t>
                          </m:r>
                        </m:e>
                        <m:sup>
                          <m:r>
                            <a:rPr lang="zh-CN" altLang="en-US" sz="2000" b="1" i="1" smtClean="0">
                              <a:solidFill>
                                <a:schemeClr val="accent6"/>
                              </a:solidFill>
                              <a:latin typeface="Cambria Math" panose="02040503050406030204" pitchFamily="18" charset="0"/>
                            </a:rPr>
                            <m:t>𝜷</m:t>
                          </m:r>
                        </m:sup>
                      </m:sSup>
                    </m:oMath>
                  </m:oMathPara>
                </a14:m>
                <a:endParaRPr lang="en-US" altLang="zh-CN" sz="1600" b="1" dirty="0">
                  <a:solidFill>
                    <a:schemeClr val="accent2"/>
                  </a:solidFill>
                  <a:latin typeface="Trebuchet MS" panose="020B0603020202020204" pitchFamily="34" charset="0"/>
                </a:endParaRPr>
              </a:p>
              <a:p>
                <a:pPr marL="914400" lvl="2" indent="0">
                  <a:buNone/>
                </a:pPr>
                <a:r>
                  <a:rPr lang="en-US" altLang="zh-CN" b="1" dirty="0">
                    <a:solidFill>
                      <a:schemeClr val="accent2"/>
                    </a:solidFill>
                  </a:rPr>
                  <a:t>               </a:t>
                </a:r>
                <a:r>
                  <a:rPr lang="en-US" altLang="zh-CN" b="1" dirty="0">
                    <a:solidFill>
                      <a:schemeClr val="accent6"/>
                    </a:solidFill>
                  </a:rPr>
                  <a:t>v</a:t>
                </a:r>
                <a:r>
                  <a:rPr lang="zh-CN" altLang="en-US" b="1" dirty="0">
                    <a:solidFill>
                      <a:schemeClr val="accent6"/>
                    </a:solidFill>
                  </a:rPr>
                  <a:t>：词汇量大小，</a:t>
                </a:r>
                <a:r>
                  <a:rPr lang="en-US" altLang="zh-CN" b="1" dirty="0">
                    <a:solidFill>
                      <a:schemeClr val="accent6"/>
                    </a:solidFill>
                  </a:rPr>
                  <a:t>n</a:t>
                </a:r>
                <a:r>
                  <a:rPr lang="zh-CN" altLang="en-US" b="1" dirty="0">
                    <a:solidFill>
                      <a:schemeClr val="accent6"/>
                    </a:solidFill>
                  </a:rPr>
                  <a:t>：语料库中词的数量</a:t>
                </a:r>
                <a:endParaRPr lang="en-US" altLang="zh-CN" sz="2800" b="1" dirty="0">
                  <a:solidFill>
                    <a:schemeClr val="accent6"/>
                  </a:solidFill>
                </a:endParaRP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当语料库规模很小时，新词数量增长非常快</a:t>
                </a:r>
              </a:p>
              <a:p>
                <a:pPr marL="1828800" lvl="3" indent="-457200">
                  <a:lnSpc>
                    <a:spcPct val="150000"/>
                  </a:lnSpc>
                  <a:buFont typeface="Wingdings" panose="05000000000000000000" pitchFamily="2" charset="2"/>
                  <a:buChar char="Ø"/>
                </a:pPr>
                <a:r>
                  <a:rPr lang="zh-CN" altLang="en-US" b="1" dirty="0">
                    <a:solidFill>
                      <a:srgbClr val="0D38F1"/>
                    </a:solidFill>
                    <a:latin typeface="Trebuchet MS" panose="020B0603020202020204" pitchFamily="34" charset="0"/>
                  </a:rPr>
                  <a:t>随着语料规模变大，新词数量无限增长，但增速变慢</a:t>
                </a:r>
              </a:p>
              <a:p>
                <a:pPr marL="1828800" lvl="3" indent="-457200">
                  <a:lnSpc>
                    <a:spcPct val="150000"/>
                  </a:lnSpc>
                  <a:buFont typeface="Wingdings" panose="05000000000000000000" pitchFamily="2" charset="2"/>
                  <a:buChar char="Ø"/>
                </a:pPr>
                <a:r>
                  <a:rPr lang="en-US" altLang="zh-CN" b="1" dirty="0">
                    <a:solidFill>
                      <a:srgbClr val="0D38F1"/>
                    </a:solidFill>
                    <a:latin typeface="Trebuchet MS" panose="020B0603020202020204" pitchFamily="34" charset="0"/>
                  </a:rPr>
                  <a:t>AP89</a:t>
                </a:r>
                <a:r>
                  <a:rPr lang="zh-CN" altLang="en-US" b="1" dirty="0">
                    <a:solidFill>
                      <a:srgbClr val="0D38F1"/>
                    </a:solidFill>
                    <a:latin typeface="Trebuchet MS" panose="020B0603020202020204" pitchFamily="34" charset="0"/>
                  </a:rPr>
                  <a:t>包含将近</a:t>
                </a:r>
                <a:r>
                  <a:rPr lang="en-US" altLang="zh-CN" b="1" dirty="0">
                    <a:solidFill>
                      <a:srgbClr val="0D38F1"/>
                    </a:solidFill>
                    <a:latin typeface="Trebuchet MS" panose="020B0603020202020204" pitchFamily="34" charset="0"/>
                  </a:rPr>
                  <a:t>4000</a:t>
                </a:r>
                <a:r>
                  <a:rPr lang="zh-CN" altLang="en-US" b="1" dirty="0">
                    <a:solidFill>
                      <a:srgbClr val="0D38F1"/>
                    </a:solidFill>
                    <a:latin typeface="Trebuchet MS" panose="020B0603020202020204" pitchFamily="34" charset="0"/>
                  </a:rPr>
                  <a:t>万词汇，</a:t>
                </a:r>
                <a:r>
                  <a:rPr lang="en-US" altLang="zh-CN" b="1" dirty="0">
                    <a:solidFill>
                      <a:srgbClr val="0D38F1"/>
                    </a:solidFill>
                    <a:latin typeface="Trebuchet MS" panose="020B0603020202020204" pitchFamily="34" charset="0"/>
                  </a:rPr>
                  <a:t>TREC</a:t>
                </a:r>
                <a:r>
                  <a:rPr lang="zh-CN" altLang="en-US" b="1" dirty="0">
                    <a:solidFill>
                      <a:srgbClr val="0D38F1"/>
                    </a:solidFill>
                    <a:latin typeface="Trebuchet MS" panose="020B0603020202020204" pitchFamily="34" charset="0"/>
                  </a:rPr>
                  <a:t>网络</a:t>
                </a:r>
                <a:r>
                  <a:rPr lang="en-US" altLang="zh-CN" b="1" dirty="0">
                    <a:solidFill>
                      <a:srgbClr val="0D38F1"/>
                    </a:solidFill>
                    <a:latin typeface="Trebuchet MS" panose="020B0603020202020204" pitchFamily="34" charset="0"/>
                  </a:rPr>
                  <a:t>GOV2</a:t>
                </a:r>
                <a:r>
                  <a:rPr lang="zh-CN" altLang="en-US" b="1" dirty="0">
                    <a:solidFill>
                      <a:srgbClr val="0D38F1"/>
                    </a:solidFill>
                    <a:latin typeface="Trebuchet MS" panose="020B0603020202020204" pitchFamily="34" charset="0"/>
                  </a:rPr>
                  <a:t>包含</a:t>
                </a:r>
                <a:r>
                  <a:rPr lang="en-US" altLang="zh-CN" b="1" dirty="0">
                    <a:solidFill>
                      <a:srgbClr val="0D38F1"/>
                    </a:solidFill>
                    <a:latin typeface="Trebuchet MS" panose="020B0603020202020204" pitchFamily="34" charset="0"/>
                  </a:rPr>
                  <a:t>&gt;200</a:t>
                </a:r>
                <a:r>
                  <a:rPr lang="zh-CN" altLang="en-US" b="1" dirty="0">
                    <a:solidFill>
                      <a:srgbClr val="0D38F1"/>
                    </a:solidFill>
                    <a:latin typeface="Trebuchet MS" panose="020B0603020202020204" pitchFamily="34" charset="0"/>
                  </a:rPr>
                  <a:t>亿词</a:t>
                </a:r>
                <a:endParaRPr lang="zh-CN" altLang="en-US" sz="2200" b="1" dirty="0">
                  <a:solidFill>
                    <a:srgbClr val="0D38F1"/>
                  </a:solidFill>
                  <a:latin typeface="Trebuchet MS" panose="020B0603020202020204" pitchFamily="34" charset="0"/>
                </a:endParaRPr>
              </a:p>
            </p:txBody>
          </p:sp>
        </mc:Choice>
        <mc:Fallback xmlns="">
          <p:sp>
            <p:nvSpPr>
              <p:cNvPr id="6" name="文本框 5">
                <a:extLst>
                  <a:ext uri="{FF2B5EF4-FFF2-40B4-BE49-F238E27FC236}">
                    <a16:creationId xmlns:a16="http://schemas.microsoft.com/office/drawing/2014/main" id="{F3196CBB-23EF-44EC-8C41-EE7E02705950}"/>
                  </a:ext>
                </a:extLst>
              </p:cNvPr>
              <p:cNvSpPr txBox="1">
                <a:spLocks noRot="1" noChangeAspect="1" noMove="1" noResize="1" noEditPoints="1" noAdjustHandles="1" noChangeArrowheads="1" noChangeShapeType="1" noTextEdit="1"/>
              </p:cNvSpPr>
              <p:nvPr/>
            </p:nvSpPr>
            <p:spPr>
              <a:xfrm>
                <a:off x="438150" y="1569723"/>
                <a:ext cx="11205056" cy="4790863"/>
              </a:xfrm>
              <a:prstGeom prst="rect">
                <a:avLst/>
              </a:prstGeom>
              <a:blipFill>
                <a:blip r:embed="rId2"/>
                <a:stretch>
                  <a:fillRect b="-1019"/>
                </a:stretch>
              </a:blipFill>
            </p:spPr>
            <p:txBody>
              <a:bodyPr/>
              <a:lstStyle/>
              <a:p>
                <a:r>
                  <a:rPr lang="zh-CN" altLang="en-US">
                    <a:noFill/>
                  </a:rPr>
                  <a:t> </a:t>
                </a:r>
              </a:p>
            </p:txBody>
          </p:sp>
        </mc:Fallback>
      </mc:AlternateContent>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5805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估计数据集和结果集大小</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46949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统计词语出现可用于估计网络搜索结果的规模</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网络搜索引擎中预测查询结果数（估计值），包含所有查询词的任何页面</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有些搜索引擎提供了包含部分查询词的文档</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包含所有查询词的概率（估计值，不准确）</a:t>
            </a:r>
            <a:endParaRPr lang="en-US" altLang="zh-CN" sz="20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为了得到更加准确地词语共现信息，可以进行多个词的共现查询，如</a:t>
            </a:r>
          </a:p>
          <a:p>
            <a:pPr marL="1371600" lvl="2" indent="-457200">
              <a:lnSpc>
                <a:spcPct val="150000"/>
              </a:lnSpc>
              <a:buFont typeface="Wingdings" panose="05000000000000000000" pitchFamily="2" charset="2"/>
              <a:buChar char="ü"/>
            </a:pPr>
            <a:endParaRPr lang="en-US" altLang="zh-CN" sz="20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搜索引擎使用估计结果集大小的原因</a:t>
            </a:r>
          </a:p>
          <a:p>
            <a:pPr marL="1828800" lvl="3" indent="-457200">
              <a:lnSpc>
                <a:spcPct val="150000"/>
              </a:lnSpc>
              <a:buFont typeface="Wingdings" panose="05000000000000000000" pitchFamily="2" charset="2"/>
              <a:buChar char="Ø"/>
            </a:pPr>
            <a:r>
              <a:rPr lang="zh-CN" altLang="en-US" b="1" dirty="0">
                <a:solidFill>
                  <a:srgbClr val="0D38F1"/>
                </a:solidFill>
                <a:latin typeface="Trebuchet MS" panose="020B0603020202020204" pitchFamily="34" charset="0"/>
              </a:rPr>
              <a:t>不对所有包含查询词的文档进行排序，只对最相关部分排序</a:t>
            </a: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pic>
        <p:nvPicPr>
          <p:cNvPr id="8" name="图片 7">
            <a:extLst>
              <a:ext uri="{FF2B5EF4-FFF2-40B4-BE49-F238E27FC236}">
                <a16:creationId xmlns:a16="http://schemas.microsoft.com/office/drawing/2014/main" id="{0A2EA051-072E-406A-9819-D9C4277E63E1}"/>
              </a:ext>
            </a:extLst>
          </p:cNvPr>
          <p:cNvPicPr>
            <a:picLocks noChangeAspect="1"/>
          </p:cNvPicPr>
          <p:nvPr/>
        </p:nvPicPr>
        <p:blipFill>
          <a:blip r:embed="rId2"/>
          <a:stretch>
            <a:fillRect/>
          </a:stretch>
        </p:blipFill>
        <p:spPr>
          <a:xfrm>
            <a:off x="4314848" y="3706654"/>
            <a:ext cx="3555009" cy="353066"/>
          </a:xfrm>
          <a:prstGeom prst="rect">
            <a:avLst/>
          </a:prstGeom>
        </p:spPr>
      </p:pic>
      <p:pic>
        <p:nvPicPr>
          <p:cNvPr id="9" name="图片 8">
            <a:extLst>
              <a:ext uri="{FF2B5EF4-FFF2-40B4-BE49-F238E27FC236}">
                <a16:creationId xmlns:a16="http://schemas.microsoft.com/office/drawing/2014/main" id="{505237DD-74D8-41A6-8204-D4A74A2DC71D}"/>
              </a:ext>
            </a:extLst>
          </p:cNvPr>
          <p:cNvPicPr>
            <a:picLocks noChangeAspect="1"/>
          </p:cNvPicPr>
          <p:nvPr/>
        </p:nvPicPr>
        <p:blipFill>
          <a:blip r:embed="rId3"/>
          <a:stretch>
            <a:fillRect/>
          </a:stretch>
        </p:blipFill>
        <p:spPr>
          <a:xfrm>
            <a:off x="4229404" y="4691000"/>
            <a:ext cx="3725895" cy="358468"/>
          </a:xfrm>
          <a:prstGeom prst="rect">
            <a:avLst/>
          </a:prstGeom>
        </p:spPr>
      </p:pic>
    </p:spTree>
    <p:extLst>
      <p:ext uri="{BB962C8B-B14F-4D97-AF65-F5344CB8AC3E}">
        <p14:creationId xmlns:p14="http://schemas.microsoft.com/office/powerpoint/2010/main" val="3119588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文档解析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32483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目的</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识别文本文档的内容和结构</a:t>
            </a:r>
            <a:endParaRPr lang="en-US" altLang="zh-CN" sz="20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HTML</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XML</a:t>
            </a:r>
            <a:r>
              <a:rPr lang="zh-CN" altLang="en-US" sz="2800" b="1" dirty="0">
                <a:solidFill>
                  <a:schemeClr val="accent6">
                    <a:lumMod val="75000"/>
                  </a:schemeClr>
                </a:solidFill>
                <a:latin typeface="Trebuchet MS" panose="020B0603020202020204" pitchFamily="34" charset="0"/>
              </a:rPr>
              <a:t>等标记语言文档解析</a:t>
            </a:r>
            <a:endParaRPr lang="en-US" altLang="zh-CN" sz="2800" b="1" dirty="0">
              <a:solidFill>
                <a:schemeClr val="accent6">
                  <a:lumMod val="75000"/>
                </a:schemeClr>
              </a:solidFill>
              <a:latin typeface="Trebuchet MS" panose="020B0603020202020204" pitchFamily="34" charset="0"/>
            </a:endParaRPr>
          </a:p>
          <a:p>
            <a:pPr marL="1371600" lvl="2" indent="-457200">
              <a:lnSpc>
                <a:spcPct val="138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解析器使用标签和其他文档中的元数据来解析文档的结构，产生包含结构和内容的文档表示</a:t>
            </a:r>
          </a:p>
          <a:p>
            <a:pPr marL="1371600" lvl="2" indent="-457200">
              <a:lnSpc>
                <a:spcPct val="138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如，对</a:t>
            </a:r>
            <a:r>
              <a:rPr lang="en-US" altLang="zh-CN" sz="2000" b="1" dirty="0">
                <a:solidFill>
                  <a:srgbClr val="0E5A8B"/>
                </a:solidFill>
                <a:latin typeface="Trebuchet MS" panose="020B0603020202020204" pitchFamily="34" charset="0"/>
              </a:rPr>
              <a:t>HTML</a:t>
            </a:r>
            <a:r>
              <a:rPr lang="zh-CN" altLang="en-US" sz="2000" b="1" dirty="0">
                <a:solidFill>
                  <a:srgbClr val="0E5A8B"/>
                </a:solidFill>
                <a:latin typeface="Trebuchet MS" panose="020B0603020202020204" pitchFamily="34" charset="0"/>
              </a:rPr>
              <a:t>页面进行结构解析，表示成文档对象模型（</a:t>
            </a:r>
            <a:r>
              <a:rPr lang="en-US" altLang="zh-CN" sz="2000" b="1" dirty="0">
                <a:solidFill>
                  <a:srgbClr val="0E5A8B"/>
                </a:solidFill>
                <a:latin typeface="Trebuchet MS" panose="020B0603020202020204" pitchFamily="34" charset="0"/>
              </a:rPr>
              <a:t>DOM</a:t>
            </a:r>
            <a:r>
              <a:rPr lang="zh-CN" altLang="en-US" sz="2000" b="1" dirty="0">
                <a:solidFill>
                  <a:srgbClr val="0E5A8B"/>
                </a:solidFill>
                <a:latin typeface="Trebuchet MS" panose="020B0603020202020204" pitchFamily="34" charset="0"/>
              </a:rPr>
              <a:t>）</a:t>
            </a:r>
          </a:p>
          <a:p>
            <a:pPr marL="1371600" lvl="2" indent="-457200">
              <a:lnSpc>
                <a:spcPct val="138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要求解析器具有很好的语法容错性，或者解析之前进行结构梳理</a:t>
            </a:r>
          </a:p>
          <a:p>
            <a:pPr marL="1371600" lvl="2" indent="-457200">
              <a:lnSpc>
                <a:spcPct val="138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包括文档内容的词素、词、短语等元素，</a:t>
            </a:r>
            <a:r>
              <a:rPr lang="en-US" altLang="zh-CN" sz="2000" b="1" dirty="0">
                <a:solidFill>
                  <a:srgbClr val="0E5A8B"/>
                </a:solidFill>
                <a:latin typeface="Trebuchet MS" panose="020B0603020202020204" pitchFamily="34" charset="0"/>
              </a:rPr>
              <a:t>DOM</a:t>
            </a:r>
            <a:r>
              <a:rPr lang="zh-CN" altLang="en-US" sz="2000" b="1" dirty="0">
                <a:solidFill>
                  <a:srgbClr val="0E5A8B"/>
                </a:solidFill>
                <a:latin typeface="Trebuchet MS" panose="020B0603020202020204" pitchFamily="34" charset="0"/>
              </a:rPr>
              <a:t>结构中的标记属性、内容抽取</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18344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词素切分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74585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词素切分</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从文档中的字符序列中获取词的过程</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英语词素切分较为简单，早期系统方法：</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一个词的长度大于等于</a:t>
            </a:r>
            <a:r>
              <a:rPr lang="en-US" altLang="zh-CN" b="1" dirty="0">
                <a:solidFill>
                  <a:srgbClr val="0D38F1"/>
                </a:solidFill>
                <a:latin typeface="Trebuchet MS" panose="020B0603020202020204" pitchFamily="34" charset="0"/>
              </a:rPr>
              <a:t>3</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以空格或其他特殊字符结束的字母数字串</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不区分大小写，或直接将大写字母小写转化</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上述方法对小规模文档结合较为实用，但对大规模数据集合会丢失一些信息</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词素的切分对搜索的有效性影响很大，如</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许多三个字符以内的短小词在查询中也很重要，有时也可其他词结合使用，如</a:t>
            </a:r>
            <a:r>
              <a:rPr lang="en-US" altLang="zh-CN" b="1" dirty="0">
                <a:solidFill>
                  <a:srgbClr val="0D38F1"/>
                </a:solidFill>
                <a:latin typeface="Trebuchet MS" panose="020B0603020202020204" pitchFamily="34" charset="0"/>
              </a:rPr>
              <a:t>pm</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am</a:t>
            </a:r>
            <a:r>
              <a:rPr lang="zh-CN" altLang="en-US" b="1" dirty="0">
                <a:solidFill>
                  <a:srgbClr val="0D38F1"/>
                </a:solidFill>
                <a:latin typeface="Trebuchet MS" panose="020B0603020202020204" pitchFamily="34" charset="0"/>
              </a:rPr>
              <a:t>等</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连字符，有的时候连字符是一个词的一部分</a:t>
            </a:r>
            <a:endParaRPr lang="en-US" altLang="zh-CN"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2593177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词素切分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325928"/>
          </a:xfrm>
          <a:prstGeom prst="rect">
            <a:avLst/>
          </a:prstGeom>
          <a:noFill/>
        </p:spPr>
        <p:txBody>
          <a:bodyPr wrap="square">
            <a:spAutoFit/>
          </a:bodyPr>
          <a:lstStyle/>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标签、</a:t>
            </a:r>
            <a:r>
              <a:rPr lang="en-US" altLang="zh-CN" b="1" dirty="0">
                <a:solidFill>
                  <a:srgbClr val="0D38F1"/>
                </a:solidFill>
                <a:latin typeface="Trebuchet MS" panose="020B0603020202020204" pitchFamily="34" charset="0"/>
              </a:rPr>
              <a:t>URL</a:t>
            </a:r>
            <a:r>
              <a:rPr lang="zh-CN" altLang="en-US" b="1" dirty="0">
                <a:solidFill>
                  <a:srgbClr val="0D38F1"/>
                </a:solidFill>
                <a:latin typeface="Trebuchet MS" panose="020B0603020202020204" pitchFamily="34" charset="0"/>
              </a:rPr>
              <a:t>、代码及文档的其它重要部分必须正确解析，这些内容的特殊字符非常重要</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同一个单词的大小写可能意义不一样，例如，</a:t>
            </a:r>
            <a:r>
              <a:rPr lang="en-US" altLang="zh-CN" b="1" dirty="0">
                <a:solidFill>
                  <a:srgbClr val="0D38F1"/>
                </a:solidFill>
                <a:latin typeface="Trebuchet MS" panose="020B0603020202020204" pitchFamily="34" charset="0"/>
              </a:rPr>
              <a:t>Bush</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Apple</a:t>
            </a:r>
            <a:r>
              <a:rPr lang="zh-CN" altLang="en-US" b="1" dirty="0">
                <a:solidFill>
                  <a:srgbClr val="0D38F1"/>
                </a:solidFill>
                <a:latin typeface="Trebuchet MS" panose="020B0603020202020204" pitchFamily="34" charset="0"/>
              </a:rPr>
              <a:t>等</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撇号“’”也可能是词的一部分，例如，所有格</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有些数字，带小数的数字也很重要，例如，产品型号、产品版本号、电话号码、邮政编码等</a:t>
            </a:r>
            <a:endParaRPr lang="zh-CN" altLang="en-US" sz="2000" b="1" dirty="0">
              <a:solidFill>
                <a:srgbClr val="0E5A8B"/>
              </a:solidFill>
              <a:latin typeface="Trebuchet MS" panose="020B0603020202020204" pitchFamily="34" charset="0"/>
            </a:endParaRP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词素切分时，文档与查询词必须保持一致，否则，有的时候不匹配</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为了保证有效匹配，词素切分应该简单、灵活，如：</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先识别文档标记或标签，构建每种文档格式的解析器，该解析器需要具备良好的兼容性</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对网页文档各主要部分进行词素切分</a:t>
            </a:r>
          </a:p>
          <a:p>
            <a:pPr marL="1828800" lvl="3" indent="-457200">
              <a:lnSpc>
                <a:spcPct val="129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还可添加一些规则，来保证增加有效匹配，如，添加一个规则，将包含撇号的词语转换为不包含撇号的词语</a:t>
            </a:r>
            <a:endParaRPr lang="en-US" altLang="zh-CN"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1693742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停用词去除</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570034"/>
          </a:xfrm>
          <a:prstGeom prst="rect">
            <a:avLst/>
          </a:prstGeom>
          <a:noFill/>
        </p:spPr>
        <p:txBody>
          <a:bodyPr wrap="square">
            <a:spAutoFit/>
          </a:bodyPr>
          <a:lstStyle/>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自然语言中的许多多功能词多数时候没有实际含义，如限定词，</a:t>
            </a:r>
            <a:r>
              <a:rPr lang="en-US" altLang="zh-CN" sz="2800" b="1" dirty="0">
                <a:solidFill>
                  <a:schemeClr val="accent6">
                    <a:lumMod val="75000"/>
                  </a:schemeClr>
                </a:solidFill>
                <a:latin typeface="Trebuchet MS" panose="020B0603020202020204" pitchFamily="34" charset="0"/>
              </a:rPr>
              <a:t>the</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a</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an</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that</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this</a:t>
            </a:r>
            <a:r>
              <a:rPr lang="zh-CN" altLang="en-US" sz="2800" b="1" dirty="0">
                <a:solidFill>
                  <a:schemeClr val="accent6">
                    <a:lumMod val="75000"/>
                  </a:schemeClr>
                </a:solidFill>
                <a:latin typeface="Trebuchet MS" panose="020B0603020202020204" pitchFamily="34" charset="0"/>
              </a:rPr>
              <a:t>等，因此需要特殊对待</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这些词极其普遍，多数高频词都属于这类，记录这些词对文档中的属性信息还会需要很大的磁盘空间</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这些词很少单独表达文档相关程度的信息，如果不考虑短语情况，这些词几乎没什么帮助</a:t>
            </a:r>
            <a:endParaRPr lang="en-US" altLang="zh-CN" sz="2000" b="1" dirty="0">
              <a:solidFill>
                <a:srgbClr val="0E5A8B"/>
              </a:solidFill>
              <a:latin typeface="Trebuchet MS" panose="020B0603020202020204" pitchFamily="34" charset="0"/>
            </a:endParaRPr>
          </a:p>
          <a:p>
            <a:pPr marL="914400" lvl="1" indent="-457200">
              <a:lnSpc>
                <a:spcPct val="129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在信息检索中，上述功能词还可称之为停用词，如果在处理文档时，遇到停用词可以停止处理</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去除停用词可减少检索量，增加检索效率，也可提高检索效果</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1404064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停用词去除</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493666"/>
          </a:xfrm>
          <a:prstGeom prst="rect">
            <a:avLst/>
          </a:prstGeom>
          <a:noFill/>
        </p:spPr>
        <p:txBody>
          <a:bodyPr wrap="square">
            <a:spAutoFit/>
          </a:bodyPr>
          <a:lstStyle/>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谨慎去除停用词</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去除太多停用词将会影响检索效果</a:t>
            </a: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有时会让合理的查询没有返回结果，如</a:t>
            </a:r>
            <a:r>
              <a:rPr lang="en-US" altLang="zh-CN" b="1" dirty="0">
                <a:solidFill>
                  <a:srgbClr val="0D38F1"/>
                </a:solidFill>
                <a:latin typeface="Trebuchet MS" panose="020B0603020202020204" pitchFamily="34" charset="0"/>
              </a:rPr>
              <a:t>to be or not to be </a:t>
            </a:r>
            <a:r>
              <a:rPr lang="zh-CN" altLang="en-US" b="1" dirty="0">
                <a:solidFill>
                  <a:srgbClr val="0D38F1"/>
                </a:solidFill>
                <a:latin typeface="Trebuchet MS" panose="020B0603020202020204" pitchFamily="34" charset="0"/>
              </a:rPr>
              <a:t>等</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构建停用词表</a:t>
            </a: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可以简单的由词集前</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个高频词组成，但是这样做可能会让重要的查询词包含进来</a:t>
            </a: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还可以使用较规范的标准停用词表</a:t>
            </a: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还可以结合使用标准停用词表和高频词，手动维护高频词列表</a:t>
            </a:r>
          </a:p>
          <a:p>
            <a:pPr marL="1828800" lvl="3" indent="-457200">
              <a:lnSpc>
                <a:spcPct val="15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针对特定领域的文档索引、查询定制停用词表</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如果空间允许，尽量索引文档中的全部词，仅在查询时候灵活处理停用词问题</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192769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词干提取</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646978"/>
          </a:xfrm>
          <a:prstGeom prst="rect">
            <a:avLst/>
          </a:prstGeom>
          <a:noFill/>
        </p:spPr>
        <p:txBody>
          <a:bodyPr wrap="square">
            <a:spAutoFit/>
          </a:bodyPr>
          <a:lstStyle/>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搜索引擎在进行匹配语义相关词时，不会严格要求完全一致的词才能匹配</a:t>
            </a:r>
            <a:endParaRPr lang="en-US" altLang="zh-CN" sz="2800" b="1" dirty="0">
              <a:solidFill>
                <a:schemeClr val="accent6">
                  <a:lumMod val="75000"/>
                </a:schemeClr>
              </a:solidFill>
              <a:latin typeface="Trebuchet MS" panose="020B0603020202020204" pitchFamily="34" charset="0"/>
            </a:endParaRPr>
          </a:p>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提取词干</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获得一个词不同变形之间关系的文本处理过程</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也就是，将一个词由于变形（如，复数、时态）或者派生（如，动词加</a:t>
            </a:r>
            <a:r>
              <a:rPr lang="en-US" altLang="zh-CN" sz="2000" b="1" dirty="0">
                <a:solidFill>
                  <a:srgbClr val="0E5A8B"/>
                </a:solidFill>
                <a:latin typeface="Trebuchet MS" panose="020B0603020202020204" pitchFamily="34" charset="0"/>
              </a:rPr>
              <a:t>-</a:t>
            </a:r>
            <a:r>
              <a:rPr lang="en-US" altLang="zh-CN" sz="2000" b="1" dirty="0" err="1">
                <a:solidFill>
                  <a:srgbClr val="0E5A8B"/>
                </a:solidFill>
                <a:latin typeface="Trebuchet MS" panose="020B0603020202020204" pitchFamily="34" charset="0"/>
              </a:rPr>
              <a:t>ation</a:t>
            </a:r>
            <a:r>
              <a:rPr lang="zh-CN" altLang="en-US" sz="2000" b="1" dirty="0">
                <a:solidFill>
                  <a:srgbClr val="0E5A8B"/>
                </a:solidFill>
                <a:latin typeface="Trebuchet MS" panose="020B0603020202020204" pitchFamily="34" charset="0"/>
              </a:rPr>
              <a:t>得到对应名词）产生的多种不同形式简化为一个共同的词干</a:t>
            </a:r>
            <a:endParaRPr lang="en-US" altLang="zh-CN" sz="2000" b="1" dirty="0">
              <a:solidFill>
                <a:srgbClr val="0E5A8B"/>
              </a:solidFill>
              <a:latin typeface="Trebuchet MS" panose="020B0603020202020204" pitchFamily="34" charset="0"/>
            </a:endParaRPr>
          </a:p>
          <a:p>
            <a:pPr marL="914400" lvl="1" indent="-457200">
              <a:lnSpc>
                <a:spcPct val="129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针对不同语言，词干提取对搜索结果的影响也不同</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英语</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阿拉伯语、俄语等是一个有效的关键环节</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917604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词干提取</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4827925"/>
          </a:xfrm>
          <a:prstGeom prst="rect">
            <a:avLst/>
          </a:prstGeom>
          <a:noFill/>
        </p:spPr>
        <p:txBody>
          <a:bodyPr wrap="square">
            <a:spAutoFit/>
          </a:bodyPr>
          <a:lstStyle/>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两种基本类型的词干提取器</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规则演算系统</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通常基于特定语言词缀知识，使用小程序决定两个词是否相关</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基本词典系统</a:t>
            </a: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依赖预先构建的相关词语的词典来存储词语的关系</a:t>
            </a:r>
            <a:endParaRPr lang="en-US" altLang="zh-CN" b="1" dirty="0">
              <a:solidFill>
                <a:srgbClr val="0D38F1"/>
              </a:solidFill>
              <a:latin typeface="Trebuchet MS" panose="020B0603020202020204" pitchFamily="34" charset="0"/>
            </a:endParaRPr>
          </a:p>
          <a:p>
            <a:pPr marL="914400" lvl="1" indent="-457200">
              <a:lnSpc>
                <a:spcPct val="129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规则演算系统</a:t>
            </a:r>
          </a:p>
          <a:p>
            <a:pPr marL="1371600" lvl="2" indent="-457200">
              <a:lnSpc>
                <a:spcPct val="129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最简单的基于规则演算的英语词干提取器是只处理后缀“</a:t>
            </a:r>
            <a:r>
              <a:rPr lang="en-US" altLang="zh-CN" sz="2000" b="1" dirty="0">
                <a:solidFill>
                  <a:srgbClr val="0E5A8B"/>
                </a:solidFill>
                <a:latin typeface="Trebuchet MS" panose="020B0603020202020204" pitchFamily="34" charset="0"/>
              </a:rPr>
              <a:t>s”</a:t>
            </a: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假设任何以</a:t>
            </a:r>
            <a:r>
              <a:rPr lang="en-US" altLang="zh-CN" b="1" dirty="0">
                <a:solidFill>
                  <a:srgbClr val="0D38F1"/>
                </a:solidFill>
                <a:latin typeface="Trebuchet MS" panose="020B0603020202020204" pitchFamily="34" charset="0"/>
              </a:rPr>
              <a:t>s</a:t>
            </a:r>
            <a:r>
              <a:rPr lang="zh-CN" altLang="en-US" b="1" dirty="0">
                <a:solidFill>
                  <a:srgbClr val="0D38F1"/>
                </a:solidFill>
                <a:latin typeface="Trebuchet MS" panose="020B0603020202020204" pitchFamily="34" charset="0"/>
              </a:rPr>
              <a:t>结尾的词都是复数，如</a:t>
            </a:r>
            <a:r>
              <a:rPr lang="en-US" altLang="zh-CN" b="1" dirty="0">
                <a:solidFill>
                  <a:srgbClr val="0D38F1"/>
                </a:solidFill>
                <a:latin typeface="Trebuchet MS" panose="020B0603020202020204" pitchFamily="34" charset="0"/>
              </a:rPr>
              <a:t>cakes-&gt;cake</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dogs-&gt;dog</a:t>
            </a: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无法发现很多复数关系（错误否定），如，</a:t>
            </a:r>
            <a:r>
              <a:rPr lang="en-US" altLang="zh-CN" b="1" dirty="0">
                <a:solidFill>
                  <a:srgbClr val="0D38F1"/>
                </a:solidFill>
                <a:latin typeface="Trebuchet MS" panose="020B0603020202020204" pitchFamily="34" charset="0"/>
              </a:rPr>
              <a:t>century-&gt;centuries</a:t>
            </a: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错误发现不存在的复数关系（错误肯定），如，</a:t>
            </a:r>
            <a:r>
              <a:rPr lang="en-US" altLang="zh-CN" b="1" dirty="0">
                <a:solidFill>
                  <a:srgbClr val="0D38F1"/>
                </a:solidFill>
                <a:latin typeface="Trebuchet MS" panose="020B0603020202020204" pitchFamily="34" charset="0"/>
              </a:rPr>
              <a:t>I-&gt;is</a:t>
            </a: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2569399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词干提取</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5161541"/>
          </a:xfrm>
          <a:prstGeom prst="rect">
            <a:avLst/>
          </a:prstGeom>
          <a:noFill/>
        </p:spPr>
        <p:txBody>
          <a:bodyPr wrap="square">
            <a:spAutoFit/>
          </a:bodyPr>
          <a:lstStyle/>
          <a:p>
            <a:pPr marL="914400" lvl="1" indent="-457200">
              <a:lnSpc>
                <a:spcPct val="129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规则演算系统</a:t>
            </a:r>
          </a:p>
          <a:p>
            <a:pPr marL="1371600" lvl="2" indent="-457200">
              <a:lnSpc>
                <a:spcPct val="129000"/>
              </a:lnSpc>
              <a:buFont typeface="Wingdings" panose="05000000000000000000" pitchFamily="2" charset="2"/>
              <a:buChar char="ü"/>
            </a:pPr>
            <a:r>
              <a:rPr lang="zh-CN" altLang="en-US" sz="2000" b="1" dirty="0">
                <a:solidFill>
                  <a:srgbClr val="0E5A8B"/>
                </a:solidFill>
                <a:latin typeface="Trebuchet MS" panose="020B0603020202020204" pitchFamily="34" charset="0"/>
              </a:rPr>
              <a:t>更复杂完善的规则演算提干提取应该考虑更多类型、类别的词缀处理，如，</a:t>
            </a:r>
            <a:r>
              <a:rPr lang="en-US" altLang="zh-CN" sz="2000" b="1" dirty="0">
                <a:solidFill>
                  <a:srgbClr val="0E5A8B"/>
                </a:solidFill>
                <a:latin typeface="Trebuchet MS" panose="020B0603020202020204" pitchFamily="34" charset="0"/>
              </a:rPr>
              <a:t>-</a:t>
            </a:r>
            <a:r>
              <a:rPr lang="en-US" altLang="zh-CN" sz="2000" b="1" dirty="0" err="1">
                <a:solidFill>
                  <a:srgbClr val="0E5A8B"/>
                </a:solidFill>
                <a:latin typeface="Trebuchet MS" panose="020B0603020202020204" pitchFamily="34" charset="0"/>
              </a:rPr>
              <a:t>ing</a:t>
            </a:r>
            <a:r>
              <a:rPr lang="zh-CN" altLang="en-US" sz="2000" b="1" dirty="0">
                <a:solidFill>
                  <a:srgbClr val="0E5A8B"/>
                </a:solidFill>
                <a:latin typeface="Trebuchet MS" panose="020B0603020202020204" pitchFamily="34" charset="0"/>
              </a:rPr>
              <a:t>、</a:t>
            </a:r>
            <a:r>
              <a:rPr lang="en-US" altLang="zh-CN" sz="2000" b="1" dirty="0">
                <a:solidFill>
                  <a:srgbClr val="0E5A8B"/>
                </a:solidFill>
                <a:latin typeface="Trebuchet MS" panose="020B0603020202020204" pitchFamily="34" charset="0"/>
              </a:rPr>
              <a:t>-ed</a:t>
            </a:r>
            <a:r>
              <a:rPr lang="zh-CN" altLang="en-US" sz="2000" b="1" dirty="0">
                <a:solidFill>
                  <a:srgbClr val="0E5A8B"/>
                </a:solidFill>
                <a:latin typeface="Trebuchet MS" panose="020B0603020202020204" pitchFamily="34" charset="0"/>
              </a:rPr>
              <a:t>等，来减少错误否定</a:t>
            </a:r>
          </a:p>
          <a:p>
            <a:pPr marL="1371600" lvl="2" indent="-457200">
              <a:lnSpc>
                <a:spcPct val="129000"/>
              </a:lnSpc>
              <a:buFont typeface="Wingdings" panose="05000000000000000000" pitchFamily="2" charset="2"/>
              <a:buChar char="ü"/>
            </a:pPr>
            <a:r>
              <a:rPr lang="zh-CN" altLang="en-US" sz="2000" b="1" dirty="0">
                <a:solidFill>
                  <a:srgbClr val="0E5A8B"/>
                </a:solidFill>
                <a:latin typeface="Trebuchet MS" panose="020B0603020202020204" pitchFamily="34" charset="0"/>
              </a:rPr>
              <a:t>处理更多的类型的词缀，可以找到更多的词语关系，也就是减少错误否定率，但错误肯定率会有所上升</a:t>
            </a:r>
          </a:p>
          <a:p>
            <a:pPr marL="1371600" lvl="2" indent="-457200">
              <a:lnSpc>
                <a:spcPct val="129000"/>
              </a:lnSpc>
              <a:buFont typeface="Wingdings" panose="05000000000000000000" pitchFamily="2" charset="2"/>
              <a:buChar char="ü"/>
            </a:pPr>
            <a:r>
              <a:rPr lang="zh-CN" altLang="en-US" sz="2000" b="1" dirty="0">
                <a:solidFill>
                  <a:srgbClr val="0E5A8B"/>
                </a:solidFill>
                <a:latin typeface="Trebuchet MS" panose="020B0603020202020204" pitchFamily="34" charset="0"/>
              </a:rPr>
              <a:t>流行的基于规则演算词干提取器</a:t>
            </a:r>
            <a:r>
              <a:rPr lang="en-US" altLang="zh-CN" sz="2000" b="1" dirty="0">
                <a:solidFill>
                  <a:srgbClr val="0E5A8B"/>
                </a:solidFill>
                <a:latin typeface="Trebuchet MS" panose="020B0603020202020204" pitchFamily="34" charset="0"/>
              </a:rPr>
              <a:t>Porter stemmer</a:t>
            </a:r>
            <a:endParaRPr lang="zh-CN" altLang="en-US" sz="2000" b="1" dirty="0">
              <a:solidFill>
                <a:srgbClr val="0E5A8B"/>
              </a:solidFill>
              <a:latin typeface="Trebuchet MS" panose="020B0603020202020204" pitchFamily="34" charset="0"/>
            </a:endParaRP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在很多信息检索、文本处理、文本挖掘的应用中有所采用</a:t>
            </a: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有很多不同的实现可用</a:t>
            </a: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由多步骤组成</a:t>
            </a: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每个步骤包含一套后缀去除规则</a:t>
            </a: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每一步骤总是优先处理最长后缀的规则</a:t>
            </a:r>
          </a:p>
          <a:p>
            <a:pPr marL="1828800" lvl="3" indent="-457200">
              <a:lnSpc>
                <a:spcPct val="120000"/>
              </a:lnSpc>
              <a:buFont typeface="Wingdings" panose="05000000000000000000" pitchFamily="2" charset="2"/>
              <a:buChar char="Ø"/>
            </a:pPr>
            <a:r>
              <a:rPr lang="zh-CN" altLang="en-US" sz="1600" b="1" dirty="0">
                <a:solidFill>
                  <a:srgbClr val="0D38F1"/>
                </a:solidFill>
                <a:latin typeface="Trebuchet MS" panose="020B0603020202020204" pitchFamily="34" charset="0"/>
              </a:rPr>
              <a:t>有些规则含义明显，有些规则需要深入理解才能明白含义</a:t>
            </a:r>
          </a:p>
          <a:p>
            <a:pPr marL="1371600" lvl="2" indent="-457200">
              <a:lnSpc>
                <a:spcPct val="129000"/>
              </a:lnSpc>
              <a:buFont typeface="Wingdings" panose="05000000000000000000" pitchFamily="2" charset="2"/>
              <a:buChar char="ü"/>
            </a:pPr>
            <a:r>
              <a:rPr lang="en-US" altLang="zh-CN" sz="2000" b="1" dirty="0">
                <a:solidFill>
                  <a:srgbClr val="0E5A8B"/>
                </a:solidFill>
                <a:latin typeface="Trebuchet MS" panose="020B0603020202020204" pitchFamily="34" charset="0"/>
              </a:rPr>
              <a:t>Porter stemmer</a:t>
            </a:r>
            <a:r>
              <a:rPr lang="zh-CN" altLang="en-US" sz="2000" b="1" dirty="0">
                <a:solidFill>
                  <a:srgbClr val="0E5A8B"/>
                </a:solidFill>
                <a:latin typeface="Trebuchet MS" panose="020B0603020202020204" pitchFamily="34" charset="0"/>
              </a:rPr>
              <a:t>在很多评测和搜索应用中证明是有效的，但是很难在一个算法中包含所有词法细节变换，随着</a:t>
            </a:r>
            <a:r>
              <a:rPr lang="en-US" altLang="zh-CN" sz="2000" b="1" dirty="0">
                <a:solidFill>
                  <a:srgbClr val="0E5A8B"/>
                </a:solidFill>
                <a:latin typeface="Trebuchet MS" panose="020B0603020202020204" pitchFamily="34" charset="0"/>
              </a:rPr>
              <a:t>Porter stemmer</a:t>
            </a:r>
            <a:r>
              <a:rPr lang="zh-CN" altLang="en-US" sz="2000" b="1" dirty="0">
                <a:solidFill>
                  <a:srgbClr val="0E5A8B"/>
                </a:solidFill>
                <a:latin typeface="Trebuchet MS" panose="020B0603020202020204" pitchFamily="34" charset="0"/>
              </a:rPr>
              <a:t>版本的提高，错误率逐渐降低</a:t>
            </a: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1209878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Porter stemmer</a:t>
            </a:r>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29600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实例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第一步骤的第</a:t>
            </a:r>
            <a:r>
              <a:rPr lang="en-US" altLang="zh-CN" sz="2400" b="1" dirty="0">
                <a:solidFill>
                  <a:srgbClr val="0E5A8B"/>
                </a:solidFill>
                <a:latin typeface="Trebuchet MS" panose="020B0603020202020204" pitchFamily="34" charset="0"/>
              </a:rPr>
              <a:t>1</a:t>
            </a:r>
            <a:r>
              <a:rPr lang="zh-CN" altLang="en-US" sz="2400" b="1" dirty="0">
                <a:solidFill>
                  <a:srgbClr val="0E5A8B"/>
                </a:solidFill>
                <a:latin typeface="Trebuchet MS" panose="020B0603020202020204" pitchFamily="34" charset="0"/>
              </a:rPr>
              <a:t>部分</a:t>
            </a:r>
            <a:endParaRPr lang="en-US" altLang="zh-CN" sz="2400" b="1" dirty="0">
              <a:solidFill>
                <a:srgbClr val="0E5A8B"/>
              </a:solidFill>
              <a:latin typeface="Trebuchet MS" panose="020B0603020202020204" pitchFamily="34" charset="0"/>
            </a:endParaRP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用“</a:t>
            </a:r>
            <a:r>
              <a:rPr lang="en-US" altLang="zh-CN" b="1" dirty="0">
                <a:solidFill>
                  <a:srgbClr val="0D38F1"/>
                </a:solidFill>
                <a:latin typeface="Trebuchet MS" panose="020B0603020202020204" pitchFamily="34" charset="0"/>
              </a:rPr>
              <a:t>ss”</a:t>
            </a:r>
            <a:r>
              <a:rPr lang="zh-CN" altLang="en-US" b="1" dirty="0">
                <a:solidFill>
                  <a:srgbClr val="0D38F1"/>
                </a:solidFill>
                <a:latin typeface="Trebuchet MS" panose="020B0603020202020204" pitchFamily="34" charset="0"/>
              </a:rPr>
              <a:t>替换后缀“</a:t>
            </a:r>
            <a:r>
              <a:rPr lang="en-US" altLang="zh-CN" b="1" dirty="0" err="1">
                <a:solidFill>
                  <a:srgbClr val="0D38F1"/>
                </a:solidFill>
                <a:latin typeface="Trebuchet MS" panose="020B0603020202020204" pitchFamily="34" charset="0"/>
              </a:rPr>
              <a:t>sses</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（如</a:t>
            </a:r>
            <a:r>
              <a:rPr lang="en-US" altLang="zh-CN" b="1" dirty="0">
                <a:solidFill>
                  <a:srgbClr val="0D38F1"/>
                </a:solidFill>
                <a:latin typeface="Trebuchet MS" panose="020B0603020202020204" pitchFamily="34" charset="0"/>
              </a:rPr>
              <a:t>stresses-&gt;stress</a:t>
            </a:r>
            <a:r>
              <a:rPr lang="zh-CN" altLang="en-US" b="1" dirty="0">
                <a:solidFill>
                  <a:srgbClr val="0D38F1"/>
                </a:solidFill>
                <a:latin typeface="Trebuchet MS" panose="020B0603020202020204" pitchFamily="34" charset="0"/>
              </a:rPr>
              <a:t>）</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如果后缀“</a:t>
            </a:r>
            <a:r>
              <a:rPr lang="en-US" altLang="zh-CN" b="1" dirty="0">
                <a:solidFill>
                  <a:srgbClr val="0D38F1"/>
                </a:solidFill>
                <a:latin typeface="Trebuchet MS" panose="020B0603020202020204" pitchFamily="34" charset="0"/>
              </a:rPr>
              <a:t>s”</a:t>
            </a:r>
            <a:r>
              <a:rPr lang="zh-CN" altLang="en-US" b="1" dirty="0">
                <a:solidFill>
                  <a:srgbClr val="0D38F1"/>
                </a:solidFill>
                <a:latin typeface="Trebuchet MS" panose="020B0603020202020204" pitchFamily="34" charset="0"/>
              </a:rPr>
              <a:t>前面的部分包含一个元音，且这个元音不紧邻这个“</a:t>
            </a:r>
            <a:r>
              <a:rPr lang="en-US" altLang="zh-CN" b="1" dirty="0">
                <a:solidFill>
                  <a:srgbClr val="0D38F1"/>
                </a:solidFill>
                <a:latin typeface="Trebuchet MS" panose="020B0603020202020204" pitchFamily="34" charset="0"/>
              </a:rPr>
              <a:t>s”</a:t>
            </a:r>
            <a:r>
              <a:rPr lang="zh-CN" altLang="en-US" b="1" dirty="0">
                <a:solidFill>
                  <a:srgbClr val="0D38F1"/>
                </a:solidFill>
                <a:latin typeface="Trebuchet MS" panose="020B0603020202020204" pitchFamily="34" charset="0"/>
              </a:rPr>
              <a:t>，那么删除这个“</a:t>
            </a:r>
            <a:r>
              <a:rPr lang="en-US" altLang="zh-CN" b="1" dirty="0">
                <a:solidFill>
                  <a:srgbClr val="0D38F1"/>
                </a:solidFill>
                <a:latin typeface="Trebuchet MS" panose="020B0603020202020204" pitchFamily="34" charset="0"/>
              </a:rPr>
              <a:t>s”</a:t>
            </a:r>
            <a:r>
              <a:rPr lang="zh-CN" altLang="en-US" b="1" dirty="0">
                <a:solidFill>
                  <a:srgbClr val="0D38F1"/>
                </a:solidFill>
                <a:latin typeface="Trebuchet MS" panose="020B0603020202020204" pitchFamily="34" charset="0"/>
              </a:rPr>
              <a:t>（如</a:t>
            </a:r>
            <a:r>
              <a:rPr lang="en-US" altLang="zh-CN" b="1" dirty="0">
                <a:solidFill>
                  <a:srgbClr val="0D38F1"/>
                </a:solidFill>
                <a:latin typeface="Trebuchet MS" panose="020B0603020202020204" pitchFamily="34" charset="0"/>
              </a:rPr>
              <a:t>gaps-&gt;gap</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gas-&gt;gas</a:t>
            </a:r>
            <a:r>
              <a:rPr lang="zh-CN" altLang="en-US" b="1" dirty="0">
                <a:solidFill>
                  <a:srgbClr val="0D38F1"/>
                </a:solidFill>
                <a:latin typeface="Trebuchet MS" panose="020B0603020202020204" pitchFamily="34" charset="0"/>
              </a:rPr>
              <a:t>）</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如果后缀“</a:t>
            </a:r>
            <a:r>
              <a:rPr lang="en-US" altLang="zh-CN" b="1" dirty="0" err="1">
                <a:solidFill>
                  <a:srgbClr val="0D38F1"/>
                </a:solidFill>
                <a:latin typeface="Trebuchet MS" panose="020B0603020202020204" pitchFamily="34" charset="0"/>
              </a:rPr>
              <a:t>ied</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或“</a:t>
            </a:r>
            <a:r>
              <a:rPr lang="en-US" altLang="zh-CN" b="1" dirty="0" err="1">
                <a:solidFill>
                  <a:srgbClr val="0D38F1"/>
                </a:solidFill>
                <a:latin typeface="Trebuchet MS" panose="020B0603020202020204" pitchFamily="34" charset="0"/>
              </a:rPr>
              <a:t>ies</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前面有超过一个字母，那么替换成“</a:t>
            </a:r>
            <a:r>
              <a:rPr lang="en-US" altLang="zh-CN" b="1" dirty="0">
                <a:solidFill>
                  <a:srgbClr val="0D38F1"/>
                </a:solidFill>
                <a:latin typeface="Trebuchet MS" panose="020B0603020202020204" pitchFamily="34" charset="0"/>
              </a:rPr>
              <a:t>y”</a:t>
            </a:r>
            <a:r>
              <a:rPr lang="zh-CN" altLang="en-US" b="1" dirty="0">
                <a:solidFill>
                  <a:srgbClr val="0D38F1"/>
                </a:solidFill>
                <a:latin typeface="Trebuchet MS" panose="020B0603020202020204" pitchFamily="34" charset="0"/>
              </a:rPr>
              <a:t>，否则替换成“</a:t>
            </a:r>
            <a:r>
              <a:rPr lang="en-US" altLang="zh-CN" b="1" dirty="0" err="1">
                <a:solidFill>
                  <a:srgbClr val="0D38F1"/>
                </a:solidFill>
                <a:latin typeface="Trebuchet MS" panose="020B0603020202020204" pitchFamily="34" charset="0"/>
              </a:rPr>
              <a:t>ie</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（如</a:t>
            </a:r>
            <a:r>
              <a:rPr lang="en-US" altLang="zh-CN" b="1" dirty="0">
                <a:solidFill>
                  <a:srgbClr val="0D38F1"/>
                </a:solidFill>
                <a:latin typeface="Trebuchet MS" panose="020B0603020202020204" pitchFamily="34" charset="0"/>
              </a:rPr>
              <a:t>ties-&gt;tie</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countries-&gt;country</a:t>
            </a:r>
            <a:r>
              <a:rPr lang="zh-CN" altLang="en-US" b="1" dirty="0">
                <a:solidFill>
                  <a:srgbClr val="0D38F1"/>
                </a:solidFill>
                <a:latin typeface="Trebuchet MS" panose="020B0603020202020204" pitchFamily="34" charset="0"/>
              </a:rPr>
              <a:t>）</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如果后缀是“</a:t>
            </a:r>
            <a:r>
              <a:rPr lang="en-US" altLang="zh-CN" b="1" dirty="0">
                <a:solidFill>
                  <a:srgbClr val="0D38F1"/>
                </a:solidFill>
                <a:latin typeface="Trebuchet MS" panose="020B0603020202020204" pitchFamily="34" charset="0"/>
              </a:rPr>
              <a:t>us”</a:t>
            </a:r>
            <a:r>
              <a:rPr lang="zh-CN" altLang="en-US" b="1" dirty="0">
                <a:solidFill>
                  <a:srgbClr val="0D38F1"/>
                </a:solidFill>
                <a:latin typeface="Trebuchet MS" panose="020B0603020202020204" pitchFamily="34" charset="0"/>
              </a:rPr>
              <a:t>或“</a:t>
            </a:r>
            <a:r>
              <a:rPr lang="en-US" altLang="zh-CN" b="1" dirty="0">
                <a:solidFill>
                  <a:srgbClr val="0D38F1"/>
                </a:solidFill>
                <a:latin typeface="Trebuchet MS" panose="020B0603020202020204" pitchFamily="34" charset="0"/>
              </a:rPr>
              <a:t>ss”</a:t>
            </a:r>
            <a:r>
              <a:rPr lang="zh-CN" altLang="en-US" b="1" dirty="0">
                <a:solidFill>
                  <a:srgbClr val="0D38F1"/>
                </a:solidFill>
                <a:latin typeface="Trebuchet MS" panose="020B0603020202020204" pitchFamily="34" charset="0"/>
              </a:rPr>
              <a:t>，就什么也不做（如</a:t>
            </a:r>
            <a:r>
              <a:rPr lang="en-US" altLang="zh-CN" b="1" dirty="0">
                <a:solidFill>
                  <a:srgbClr val="0D38F1"/>
                </a:solidFill>
                <a:latin typeface="Trebuchet MS" panose="020B0603020202020204" pitchFamily="34" charset="0"/>
              </a:rPr>
              <a:t>stress-&gt;stress</a:t>
            </a:r>
            <a:r>
              <a:rPr lang="zh-CN" altLang="en-US" b="1" dirty="0">
                <a:solidFill>
                  <a:srgbClr val="0D38F1"/>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第一步骤的第</a:t>
            </a:r>
            <a:r>
              <a:rPr lang="en-US" altLang="zh-CN" sz="2400" b="1" dirty="0">
                <a:solidFill>
                  <a:srgbClr val="0E5A8B"/>
                </a:solidFill>
                <a:latin typeface="Trebuchet MS" panose="020B0603020202020204" pitchFamily="34" charset="0"/>
              </a:rPr>
              <a:t>2</a:t>
            </a:r>
            <a:r>
              <a:rPr lang="zh-CN" altLang="en-US" sz="2400" b="1" dirty="0">
                <a:solidFill>
                  <a:srgbClr val="0E5A8B"/>
                </a:solidFill>
                <a:latin typeface="Trebuchet MS" panose="020B0603020202020204" pitchFamily="34" charset="0"/>
              </a:rPr>
              <a:t>部分</a:t>
            </a:r>
            <a:endParaRPr lang="en-US" altLang="zh-CN" sz="2400" b="1" dirty="0">
              <a:solidFill>
                <a:srgbClr val="0E5A8B"/>
              </a:solidFill>
              <a:latin typeface="Trebuchet MS" panose="020B0603020202020204" pitchFamily="34" charset="0"/>
            </a:endParaRPr>
          </a:p>
          <a:p>
            <a:pPr marL="1828800" lvl="3" indent="-457200">
              <a:lnSpc>
                <a:spcPct val="120000"/>
              </a:lnSpc>
              <a:spcBef>
                <a:spcPts val="600"/>
              </a:spcBef>
              <a:buFont typeface="Wingdings" panose="05000000000000000000" pitchFamily="2" charset="2"/>
              <a:buChar char="Ø"/>
            </a:pPr>
            <a:r>
              <a:rPr lang="zh-CN" altLang="en-US" b="1" dirty="0">
                <a:solidFill>
                  <a:srgbClr val="0D38F1"/>
                </a:solidFill>
                <a:latin typeface="Trebuchet MS" panose="020B0603020202020204" pitchFamily="34" charset="0"/>
              </a:rPr>
              <a:t>如果后缀“</a:t>
            </a:r>
            <a:r>
              <a:rPr lang="en-US" altLang="zh-CN" b="1" dirty="0" err="1">
                <a:solidFill>
                  <a:srgbClr val="0D38F1"/>
                </a:solidFill>
                <a:latin typeface="Trebuchet MS" panose="020B0603020202020204" pitchFamily="34" charset="0"/>
              </a:rPr>
              <a:t>eed</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或“</a:t>
            </a:r>
            <a:r>
              <a:rPr lang="en-US" altLang="zh-CN" b="1" dirty="0" err="1">
                <a:solidFill>
                  <a:srgbClr val="0D38F1"/>
                </a:solidFill>
                <a:latin typeface="Trebuchet MS" panose="020B0603020202020204" pitchFamily="34" charset="0"/>
              </a:rPr>
              <a:t>eedly</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位于一个元音后面第一个非元音之后，则替换为“</a:t>
            </a:r>
            <a:r>
              <a:rPr lang="en-US" altLang="zh-CN" b="1" dirty="0" err="1">
                <a:solidFill>
                  <a:srgbClr val="0D38F1"/>
                </a:solidFill>
                <a:latin typeface="Trebuchet MS" panose="020B0603020202020204" pitchFamily="34" charset="0"/>
              </a:rPr>
              <a:t>ee</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（如</a:t>
            </a:r>
            <a:r>
              <a:rPr lang="en-US" altLang="zh-CN" b="1" dirty="0">
                <a:solidFill>
                  <a:srgbClr val="0D38F1"/>
                </a:solidFill>
                <a:latin typeface="Trebuchet MS" panose="020B0603020202020204" pitchFamily="34" charset="0"/>
              </a:rPr>
              <a:t>agreed-&gt;agree</a:t>
            </a:r>
            <a:r>
              <a:rPr lang="zh-CN" altLang="en-US" b="1" dirty="0">
                <a:solidFill>
                  <a:srgbClr val="0D38F1"/>
                </a:solidFill>
                <a:latin typeface="Trebuchet MS" panose="020B0603020202020204" pitchFamily="34" charset="0"/>
              </a:rPr>
              <a:t>，</a:t>
            </a:r>
            <a:r>
              <a:rPr lang="en-US" altLang="zh-CN" b="1" dirty="0">
                <a:solidFill>
                  <a:srgbClr val="0D38F1"/>
                </a:solidFill>
                <a:latin typeface="Trebuchet MS" panose="020B0603020202020204" pitchFamily="34" charset="0"/>
              </a:rPr>
              <a:t>feed-&gt;fee</a:t>
            </a:r>
            <a:r>
              <a:rPr lang="zh-CN" altLang="en-US" b="1" dirty="0">
                <a:solidFill>
                  <a:srgbClr val="0D38F1"/>
                </a:solidFill>
                <a:latin typeface="Trebuchet MS" panose="020B0603020202020204" pitchFamily="34" charset="0"/>
              </a:rPr>
              <a:t>）</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如后缀“</a:t>
            </a:r>
            <a:r>
              <a:rPr lang="en-US" altLang="zh-CN" b="1" dirty="0">
                <a:solidFill>
                  <a:srgbClr val="0D38F1"/>
                </a:solidFill>
                <a:latin typeface="Trebuchet MS" panose="020B0603020202020204" pitchFamily="34" charset="0"/>
              </a:rPr>
              <a:t>ed”</a:t>
            </a:r>
            <a:r>
              <a:rPr lang="zh-CN" altLang="en-US" b="1" dirty="0">
                <a:solidFill>
                  <a:srgbClr val="0D38F1"/>
                </a:solidFill>
                <a:latin typeface="Trebuchet MS" panose="020B0603020202020204" pitchFamily="34" charset="0"/>
              </a:rPr>
              <a:t>、“</a:t>
            </a:r>
            <a:r>
              <a:rPr lang="en-US" altLang="zh-CN" b="1" dirty="0" err="1">
                <a:solidFill>
                  <a:srgbClr val="0D38F1"/>
                </a:solidFill>
                <a:latin typeface="Trebuchet MS" panose="020B0603020202020204" pitchFamily="34" charset="0"/>
              </a:rPr>
              <a:t>edly</a:t>
            </a:r>
            <a:r>
              <a:rPr lang="en-US" altLang="zh-CN" b="1" dirty="0">
                <a:solidFill>
                  <a:srgbClr val="0D38F1"/>
                </a:solidFill>
                <a:latin typeface="Trebuchet MS" panose="020B0603020202020204" pitchFamily="34" charset="0"/>
              </a:rPr>
              <a:t>”“</a:t>
            </a:r>
            <a:r>
              <a:rPr lang="en-US" altLang="zh-CN" b="1" dirty="0" err="1">
                <a:solidFill>
                  <a:srgbClr val="0D38F1"/>
                </a:solidFill>
                <a:latin typeface="Trebuchet MS" panose="020B0603020202020204" pitchFamily="34" charset="0"/>
              </a:rPr>
              <a:t>ing</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或“</a:t>
            </a:r>
            <a:r>
              <a:rPr lang="en-US" altLang="zh-CN" b="1" dirty="0" err="1">
                <a:solidFill>
                  <a:srgbClr val="0D38F1"/>
                </a:solidFill>
                <a:latin typeface="Trebuchet MS" panose="020B0603020202020204" pitchFamily="34" charset="0"/>
              </a:rPr>
              <a:t>ingly</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前面存在元音，则删除这个后缀。然后，如果词以“</a:t>
            </a:r>
            <a:r>
              <a:rPr lang="en-US" altLang="zh-CN" b="1" dirty="0" err="1">
                <a:solidFill>
                  <a:srgbClr val="0D38F1"/>
                </a:solidFill>
                <a:latin typeface="Trebuchet MS" panose="020B0603020202020204" pitchFamily="34" charset="0"/>
              </a:rPr>
              <a:t>at”“bl</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或“</a:t>
            </a:r>
            <a:r>
              <a:rPr lang="en-US" altLang="zh-CN" b="1" dirty="0" err="1">
                <a:solidFill>
                  <a:srgbClr val="0D38F1"/>
                </a:solidFill>
                <a:latin typeface="Trebuchet MS" panose="020B0603020202020204" pitchFamily="34" charset="0"/>
              </a:rPr>
              <a:t>iz</a:t>
            </a:r>
            <a:r>
              <a:rPr lang="en-US" altLang="zh-CN" b="1" dirty="0">
                <a:solidFill>
                  <a:srgbClr val="0D38F1"/>
                </a:solidFill>
                <a:latin typeface="Trebuchet MS" panose="020B0603020202020204" pitchFamily="34" charset="0"/>
              </a:rPr>
              <a:t>”</a:t>
            </a:r>
            <a:r>
              <a:rPr lang="zh-CN" altLang="en-US" b="1" dirty="0">
                <a:solidFill>
                  <a:srgbClr val="0D38F1"/>
                </a:solidFill>
                <a:latin typeface="Trebuchet MS" panose="020B0603020202020204" pitchFamily="34" charset="0"/>
              </a:rPr>
              <a:t>结束，那么词尾加 “</a:t>
            </a:r>
            <a:r>
              <a:rPr lang="en-US" altLang="zh-CN" b="1" dirty="0">
                <a:solidFill>
                  <a:srgbClr val="0D38F1"/>
                </a:solidFill>
                <a:latin typeface="Trebuchet MS" panose="020B0603020202020204" pitchFamily="34" charset="0"/>
              </a:rPr>
              <a:t>s”</a:t>
            </a:r>
            <a:r>
              <a:rPr lang="zh-CN" altLang="en-US" b="1" dirty="0">
                <a:solidFill>
                  <a:srgbClr val="0D38F1"/>
                </a:solidFill>
                <a:latin typeface="Trebuchet MS" panose="020B0603020202020204" pitchFamily="34" charset="0"/>
              </a:rPr>
              <a:t>（如</a:t>
            </a:r>
            <a:r>
              <a:rPr lang="en-US" altLang="zh-CN" b="1" dirty="0">
                <a:solidFill>
                  <a:srgbClr val="0D38F1"/>
                </a:solidFill>
                <a:latin typeface="Trebuchet MS" panose="020B0603020202020204" pitchFamily="34" charset="0"/>
              </a:rPr>
              <a:t>fished-&gt;fish</a:t>
            </a:r>
            <a:r>
              <a:rPr lang="zh-CN" altLang="en-US" b="1" dirty="0">
                <a:solidFill>
                  <a:srgbClr val="0D38F1"/>
                </a:solidFill>
                <a:latin typeface="Trebuchet MS" panose="020B0603020202020204" pitchFamily="34" charset="0"/>
              </a:rPr>
              <a:t>等）</a:t>
            </a:r>
          </a:p>
        </p:txBody>
      </p:sp>
      <p:sp>
        <p:nvSpPr>
          <p:cNvPr id="7" name="标题 6">
            <a:extLst>
              <a:ext uri="{FF2B5EF4-FFF2-40B4-BE49-F238E27FC236}">
                <a16:creationId xmlns:a16="http://schemas.microsoft.com/office/drawing/2014/main" id="{B15C3426-B784-4E71-8C30-61278409300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37217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基本词典系统</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79940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基本词典系统</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提供了解决错误的另外一种方法</a:t>
            </a:r>
          </a:p>
          <a:p>
            <a:pPr marL="1828800" lvl="3" indent="-457200">
              <a:lnSpc>
                <a:spcPct val="150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在一个大的词典中存储相关词列表，可由人工创建，错误肯定率低</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可识别“</a:t>
            </a:r>
            <a:r>
              <a:rPr lang="en-US" altLang="zh-CN" sz="2000" b="1" dirty="0" err="1">
                <a:solidFill>
                  <a:srgbClr val="0D38F1"/>
                </a:solidFill>
                <a:latin typeface="Trebuchet MS" panose="020B0603020202020204" pitchFamily="34" charset="0"/>
              </a:rPr>
              <a:t>is”“are”“was”“be</a:t>
            </a:r>
            <a:r>
              <a:rPr lang="en-US" altLang="zh-CN" sz="2000" b="1" dirty="0">
                <a:solidFill>
                  <a:srgbClr val="0D38F1"/>
                </a:solidFill>
                <a:latin typeface="Trebuchet MS" panose="020B0603020202020204" pitchFamily="34" charset="0"/>
              </a:rPr>
              <a:t>”</a:t>
            </a:r>
            <a:r>
              <a:rPr lang="zh-CN" altLang="en-US" sz="2000" b="1" dirty="0">
                <a:solidFill>
                  <a:srgbClr val="0D38F1"/>
                </a:solidFill>
                <a:latin typeface="Trebuchet MS" panose="020B0603020202020204" pitchFamily="34" charset="0"/>
              </a:rPr>
              <a:t>，相同动词的不同形式</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字典长度及规模有限，无法包含所有词汇，尤其是新产生的词汇</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自动建立词干词典有效解决新词的补充</a:t>
            </a:r>
            <a:endParaRPr lang="zh-CN" altLang="en-US" sz="2200" b="1" dirty="0">
              <a:solidFill>
                <a:srgbClr val="0D38F1"/>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基本词典系统与基于规则演算系统相结合</a:t>
            </a:r>
          </a:p>
          <a:p>
            <a:pPr marL="1828800" lvl="3" indent="-457200">
              <a:lnSpc>
                <a:spcPct val="150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一些不规则词比较古老，新词比较遵循语法规则约定，因此，新词可能更遵循语法规则约定，新词比较适合规则演算系统</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该方法的一个有名实例</a:t>
            </a:r>
            <a:r>
              <a:rPr lang="en-US" altLang="zh-CN" sz="2000" b="1" dirty="0" err="1">
                <a:solidFill>
                  <a:srgbClr val="0D38F1"/>
                </a:solidFill>
                <a:latin typeface="Trebuchet MS" panose="020B0603020202020204" pitchFamily="34" charset="0"/>
              </a:rPr>
              <a:t>Krovetz</a:t>
            </a:r>
            <a:r>
              <a:rPr lang="en-US" altLang="zh-CN" sz="2000" b="1" dirty="0">
                <a:solidFill>
                  <a:srgbClr val="0D38F1"/>
                </a:solidFill>
                <a:latin typeface="Trebuchet MS" panose="020B0603020202020204" pitchFamily="34" charset="0"/>
              </a:rPr>
              <a:t> stemmer</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词干提取</a:t>
            </a:r>
          </a:p>
        </p:txBody>
      </p:sp>
    </p:spTree>
    <p:extLst>
      <p:ext uri="{BB962C8B-B14F-4D97-AF65-F5344CB8AC3E}">
        <p14:creationId xmlns:p14="http://schemas.microsoft.com/office/powerpoint/2010/main" val="3379894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err="1"/>
              <a:t>Krovetz</a:t>
            </a:r>
            <a:r>
              <a:rPr lang="en-US" altLang="zh-CN" dirty="0"/>
              <a:t> stemmer</a:t>
            </a:r>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70707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err="1">
                <a:solidFill>
                  <a:schemeClr val="accent6">
                    <a:lumMod val="75000"/>
                  </a:schemeClr>
                </a:solidFill>
                <a:latin typeface="Trebuchet MS" panose="020B0603020202020204" pitchFamily="34" charset="0"/>
              </a:rPr>
              <a:t>Krovetz</a:t>
            </a:r>
            <a:r>
              <a:rPr lang="en-US" altLang="zh-CN" sz="2800" b="1" dirty="0">
                <a:solidFill>
                  <a:schemeClr val="accent6">
                    <a:lumMod val="75000"/>
                  </a:schemeClr>
                </a:solidFill>
                <a:latin typeface="Trebuchet MS" panose="020B0603020202020204" pitchFamily="34" charset="0"/>
              </a:rPr>
              <a:t> stemmer</a:t>
            </a:r>
            <a:endParaRPr lang="zh-CN" altLang="en-US" sz="2800" b="1" dirty="0">
              <a:solidFill>
                <a:schemeClr val="accent6">
                  <a:lumMod val="75000"/>
                </a:schemeClr>
              </a:solidFill>
              <a:latin typeface="Trebuchet MS" panose="020B0603020202020204" pitchFamily="34" charset="0"/>
            </a:endParaRPr>
          </a:p>
          <a:p>
            <a:pPr marL="1371600" lvl="2" indent="-457200">
              <a:lnSpc>
                <a:spcPct val="13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所采用词典包括一个通用词典，同时使用一些手动生成的例外列表</a:t>
            </a:r>
          </a:p>
          <a:p>
            <a:pPr marL="1371600" lvl="2" indent="-457200">
              <a:lnSpc>
                <a:spcPct val="13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词干提取之前，先确定一个词是否在词典中存在</a:t>
            </a:r>
            <a:endParaRPr lang="en-US" altLang="zh-CN" sz="2400" b="1" dirty="0">
              <a:solidFill>
                <a:srgbClr val="0E5A8B"/>
              </a:solidFill>
              <a:latin typeface="Trebuchet MS" panose="020B0603020202020204" pitchFamily="34" charset="0"/>
            </a:endParaRPr>
          </a:p>
          <a:p>
            <a:pPr marL="1828800" lvl="3" indent="-457200">
              <a:lnSpc>
                <a:spcPct val="13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存在，或者将该词保留下来（如果它在通用词典中），或者基于例外词表对这个词进行词干提取</a:t>
            </a:r>
          </a:p>
          <a:p>
            <a:pPr marL="1828800" lvl="3" indent="-457200">
              <a:lnSpc>
                <a:spcPct val="13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不存在，使用一个通用的变形和派生后缀列表，逐个检查这个词</a:t>
            </a:r>
          </a:p>
          <a:p>
            <a:pPr marL="2286000" lvl="4" indent="-457200">
              <a:lnSpc>
                <a:spcPct val="130000"/>
              </a:lnSpc>
              <a:buFont typeface="Wingdings" panose="05000000000000000000" pitchFamily="2" charset="2"/>
              <a:buChar char="p"/>
            </a:pPr>
            <a:r>
              <a:rPr lang="zh-CN" altLang="en-US" b="1" dirty="0">
                <a:solidFill>
                  <a:schemeClr val="accent6"/>
                </a:solidFill>
                <a:latin typeface="Trebuchet MS" panose="020B0603020202020204" pitchFamily="34" charset="0"/>
              </a:rPr>
              <a:t>找到一个匹配的后缀，从这个词删除这个后缀，然后再次检查这个词是否包含在词典中，如果不包含在词典中，则根据被删除的后缀修改这个词的结尾</a:t>
            </a:r>
          </a:p>
          <a:p>
            <a:pPr marL="1371600" lvl="2" indent="-457200">
              <a:lnSpc>
                <a:spcPct val="130000"/>
              </a:lnSpc>
              <a:buFont typeface="Wingdings" panose="05000000000000000000" pitchFamily="2" charset="2"/>
              <a:buChar char="ü"/>
            </a:pPr>
            <a:r>
              <a:rPr lang="en-US" altLang="zh-CN" sz="2400" b="1" dirty="0" err="1">
                <a:solidFill>
                  <a:srgbClr val="0E5A8B"/>
                </a:solidFill>
                <a:latin typeface="Trebuchet MS" panose="020B0603020202020204" pitchFamily="34" charset="0"/>
              </a:rPr>
              <a:t>Krovetz</a:t>
            </a:r>
            <a:r>
              <a:rPr lang="en-US" altLang="zh-CN" sz="2400" b="1" dirty="0">
                <a:solidFill>
                  <a:srgbClr val="0E5A8B"/>
                </a:solidFill>
                <a:latin typeface="Trebuchet MS" panose="020B0603020202020204" pitchFamily="34" charset="0"/>
              </a:rPr>
              <a:t> stemmer</a:t>
            </a:r>
            <a:r>
              <a:rPr lang="zh-CN" altLang="en-US" sz="2400" b="1" dirty="0">
                <a:solidFill>
                  <a:srgbClr val="0E5A8B"/>
                </a:solidFill>
                <a:latin typeface="Trebuchet MS" panose="020B0603020202020204" pitchFamily="34" charset="0"/>
              </a:rPr>
              <a:t>比</a:t>
            </a:r>
            <a:r>
              <a:rPr lang="en-US" altLang="zh-CN" sz="2400" b="1" dirty="0">
                <a:solidFill>
                  <a:srgbClr val="0E5A8B"/>
                </a:solidFill>
                <a:latin typeface="Trebuchet MS" panose="020B0603020202020204" pitchFamily="34" charset="0"/>
              </a:rPr>
              <a:t>Porter stemmer</a:t>
            </a:r>
            <a:r>
              <a:rPr lang="zh-CN" altLang="en-US" sz="2400" b="1" dirty="0">
                <a:solidFill>
                  <a:srgbClr val="0E5A8B"/>
                </a:solidFill>
                <a:latin typeface="Trebuchet MS" panose="020B0603020202020204" pitchFamily="34" charset="0"/>
              </a:rPr>
              <a:t>的错误肯定率低，但是取决于例外词表的大小，错误否定率较高一些</a:t>
            </a:r>
          </a:p>
          <a:p>
            <a:pPr marL="1828800" lvl="3" indent="-457200">
              <a:lnSpc>
                <a:spcPct val="13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总之，上述两种方法都比较不错</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215205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短语和</a:t>
            </a:r>
            <a:r>
              <a:rPr lang="en-US" altLang="zh-CN" dirty="0"/>
              <a:t>n</a:t>
            </a:r>
            <a:r>
              <a:rPr lang="zh-CN" altLang="en-US" dirty="0"/>
              <a:t>元串</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94819"/>
          </a:xfrm>
          <a:prstGeom prst="rect">
            <a:avLst/>
          </a:prstGeom>
          <a:noFill/>
        </p:spPr>
        <p:txBody>
          <a:bodyPr wrap="square">
            <a:spAutoFit/>
          </a:bodyPr>
          <a:lstStyle/>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短语</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对信息检索很重要，很多检索词都是短语组成</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找到含有这些短语的文档是有效的排序算法的一部分</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含有查询短语的文档一定比含有短语中词汇的文档更加相关</a:t>
            </a:r>
          </a:p>
          <a:p>
            <a:pPr marL="2286000" lvl="4" indent="-457200">
              <a:lnSpc>
                <a:spcPct val="135000"/>
              </a:lnSpc>
              <a:buFont typeface="Wingdings" panose="05000000000000000000" pitchFamily="2" charset="2"/>
              <a:buChar char="p"/>
            </a:pPr>
            <a:r>
              <a:rPr lang="zh-CN" altLang="en-US" b="1" dirty="0">
                <a:solidFill>
                  <a:schemeClr val="accent6"/>
                </a:solidFill>
                <a:latin typeface="Trebuchet MS" panose="020B0603020202020204" pitchFamily="34" charset="0"/>
              </a:rPr>
              <a:t>如，查询“</a:t>
            </a:r>
            <a:r>
              <a:rPr lang="en-US" altLang="zh-CN" b="1" dirty="0">
                <a:solidFill>
                  <a:schemeClr val="accent6"/>
                </a:solidFill>
                <a:latin typeface="Trebuchet MS" panose="020B0603020202020204" pitchFamily="34" charset="0"/>
              </a:rPr>
              <a:t>black tea”</a:t>
            </a:r>
            <a:r>
              <a:rPr lang="zh-CN" altLang="en-US" b="1" dirty="0">
                <a:solidFill>
                  <a:schemeClr val="accent6"/>
                </a:solidFill>
                <a:latin typeface="Trebuchet MS" panose="020B0603020202020204" pitchFamily="34" charset="0"/>
              </a:rPr>
              <a:t>，包括查询短语的文档比包含</a:t>
            </a:r>
            <a:r>
              <a:rPr lang="en-US" altLang="zh-CN" b="1" dirty="0">
                <a:solidFill>
                  <a:schemeClr val="accent6"/>
                </a:solidFill>
                <a:latin typeface="Trebuchet MS" panose="020B0603020202020204" pitchFamily="34" charset="0"/>
              </a:rPr>
              <a:t>black</a:t>
            </a:r>
            <a:r>
              <a:rPr lang="zh-CN" altLang="en-US" b="1" dirty="0">
                <a:solidFill>
                  <a:schemeClr val="accent6"/>
                </a:solidFill>
                <a:latin typeface="Trebuchet MS" panose="020B0603020202020204" pitchFamily="34" charset="0"/>
              </a:rPr>
              <a:t>和</a:t>
            </a:r>
            <a:r>
              <a:rPr lang="en-US" altLang="zh-CN" b="1" dirty="0">
                <a:solidFill>
                  <a:schemeClr val="accent6"/>
                </a:solidFill>
                <a:latin typeface="Trebuchet MS" panose="020B0603020202020204" pitchFamily="34" charset="0"/>
              </a:rPr>
              <a:t>tea</a:t>
            </a:r>
            <a:r>
              <a:rPr lang="zh-CN" altLang="en-US" b="1" dirty="0">
                <a:solidFill>
                  <a:schemeClr val="accent6"/>
                </a:solidFill>
                <a:latin typeface="Trebuchet MS" panose="020B0603020202020204" pitchFamily="34" charset="0"/>
              </a:rPr>
              <a:t>的文档更加相关</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短语的限定，尤其是修饰部分，会给检索的准确性带来帮助</a:t>
            </a:r>
          </a:p>
          <a:p>
            <a:pPr marL="2286000" lvl="4" indent="-457200">
              <a:lnSpc>
                <a:spcPct val="135000"/>
              </a:lnSpc>
              <a:buFont typeface="Wingdings" panose="05000000000000000000" pitchFamily="2" charset="2"/>
              <a:buChar char="p"/>
            </a:pPr>
            <a:r>
              <a:rPr lang="zh-CN" altLang="en-US" b="1" dirty="0">
                <a:solidFill>
                  <a:schemeClr val="accent6"/>
                </a:solidFill>
                <a:latin typeface="Trebuchet MS" panose="020B0603020202020204" pitchFamily="34" charset="0"/>
              </a:rPr>
              <a:t>如，“</a:t>
            </a:r>
            <a:r>
              <a:rPr lang="en-US" altLang="zh-CN" b="1" dirty="0">
                <a:solidFill>
                  <a:schemeClr val="accent6"/>
                </a:solidFill>
                <a:latin typeface="Trebuchet MS" panose="020B0603020202020204" pitchFamily="34" charset="0"/>
              </a:rPr>
              <a:t>tropical fish”</a:t>
            </a:r>
            <a:r>
              <a:rPr lang="zh-CN" altLang="en-US" b="1" dirty="0">
                <a:solidFill>
                  <a:schemeClr val="accent6"/>
                </a:solidFill>
                <a:latin typeface="Trebuchet MS" panose="020B0603020202020204" pitchFamily="34" charset="0"/>
              </a:rPr>
              <a:t>和“</a:t>
            </a:r>
            <a:r>
              <a:rPr lang="en-US" altLang="zh-CN" b="1" dirty="0">
                <a:solidFill>
                  <a:schemeClr val="accent6"/>
                </a:solidFill>
                <a:latin typeface="Trebuchet MS" panose="020B0603020202020204" pitchFamily="34" charset="0"/>
              </a:rPr>
              <a:t>fish”</a:t>
            </a:r>
            <a:endParaRPr lang="zh-CN" altLang="en-US" b="1" dirty="0">
              <a:solidFill>
                <a:schemeClr val="accent6"/>
              </a:solidFill>
              <a:latin typeface="Trebuchet MS" panose="020B0603020202020204" pitchFamily="34" charset="0"/>
            </a:endParaRPr>
          </a:p>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短语影响排序的细节</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问题与搜索引擎包含的特定检索模型紧密联系</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是否应该在词素切分和词干提取的同时识别短语，进而来对短语建立索引，加速查询处理，提高查询结果的相关度</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文档解析</a:t>
            </a:r>
          </a:p>
        </p:txBody>
      </p:sp>
    </p:spTree>
    <p:extLst>
      <p:ext uri="{BB962C8B-B14F-4D97-AF65-F5344CB8AC3E}">
        <p14:creationId xmlns:p14="http://schemas.microsoft.com/office/powerpoint/2010/main" val="3068113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短语和</a:t>
            </a:r>
            <a:r>
              <a:rPr lang="en-US" altLang="zh-CN" dirty="0"/>
              <a:t>n</a:t>
            </a:r>
            <a:r>
              <a:rPr lang="zh-CN" altLang="en-US" dirty="0"/>
              <a:t>元串</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96221"/>
          </a:xfrm>
          <a:prstGeom prst="rect">
            <a:avLst/>
          </a:prstGeom>
          <a:noFill/>
        </p:spPr>
        <p:txBody>
          <a:bodyPr wrap="square">
            <a:spAutoFit/>
          </a:bodyPr>
          <a:lstStyle/>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短语定义及识别</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短语等价于简单的名词短语</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只包含名词或名词前的形容词的序列</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用句子的语法结构来识别短语</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可以使用</a:t>
            </a:r>
            <a:r>
              <a:rPr lang="en-US" altLang="zh-CN" sz="2000" b="1" dirty="0">
                <a:solidFill>
                  <a:srgbClr val="0D38F1"/>
                </a:solidFill>
                <a:latin typeface="Trebuchet MS" panose="020B0603020202020204" pitchFamily="34" charset="0"/>
              </a:rPr>
              <a:t>POS </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part of speech</a:t>
            </a:r>
            <a:r>
              <a:rPr lang="zh-CN" altLang="en-US" sz="2000" b="1" dirty="0">
                <a:solidFill>
                  <a:srgbClr val="0D38F1"/>
                </a:solidFill>
                <a:latin typeface="Trebuchet MS" panose="020B0603020202020204" pitchFamily="34" charset="0"/>
              </a:rPr>
              <a:t>）来识别</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词性标注器根据上下文信息对文本中的每个词赋予一个词性标记</a:t>
            </a:r>
          </a:p>
          <a:p>
            <a:pPr marL="1828800" lvl="3" indent="-457200">
              <a:lnSpc>
                <a:spcPct val="135000"/>
              </a:lnSpc>
              <a:buFont typeface="Wingdings" panose="05000000000000000000" pitchFamily="2" charset="2"/>
              <a:buChar char="Ø"/>
            </a:pPr>
            <a:r>
              <a:rPr lang="zh-CN" altLang="en-US" sz="2000" b="1" dirty="0">
                <a:solidFill>
                  <a:srgbClr val="0D38F1"/>
                </a:solidFill>
                <a:latin typeface="Trebuchet MS" panose="020B0603020202020204" pitchFamily="34" charset="0"/>
              </a:rPr>
              <a:t>词性标注器基于统计或者规则的方法，使用人工标注的大规模语料库训练</a:t>
            </a:r>
          </a:p>
          <a:p>
            <a:pPr marL="2286000" lvl="4" indent="-457200">
              <a:lnSpc>
                <a:spcPct val="135000"/>
              </a:lnSpc>
              <a:buFont typeface="Wingdings" panose="05000000000000000000" pitchFamily="2" charset="2"/>
              <a:buChar char="p"/>
            </a:pPr>
            <a:r>
              <a:rPr lang="zh-CN" altLang="en-US" b="1" dirty="0">
                <a:solidFill>
                  <a:schemeClr val="accent6"/>
                </a:solidFill>
                <a:latin typeface="Trebuchet MS" panose="020B0603020202020204" pitchFamily="34" charset="0"/>
              </a:rPr>
              <a:t>一般的词性标记包括</a:t>
            </a:r>
            <a:r>
              <a:rPr lang="en-US" altLang="zh-CN" b="1" dirty="0">
                <a:solidFill>
                  <a:schemeClr val="accent6"/>
                </a:solidFill>
                <a:latin typeface="Trebuchet MS" panose="020B0603020202020204" pitchFamily="34" charset="0"/>
              </a:rPr>
              <a:t>NN</a:t>
            </a:r>
            <a:r>
              <a:rPr lang="zh-CN" altLang="en-US" b="1" dirty="0">
                <a:solidFill>
                  <a:schemeClr val="accent6"/>
                </a:solidFill>
                <a:latin typeface="Trebuchet MS" panose="020B0603020202020204" pitchFamily="34" charset="0"/>
              </a:rPr>
              <a:t>（单数名词）、</a:t>
            </a:r>
            <a:r>
              <a:rPr lang="en-US" altLang="zh-CN" b="1" dirty="0">
                <a:solidFill>
                  <a:schemeClr val="accent6"/>
                </a:solidFill>
                <a:latin typeface="Trebuchet MS" panose="020B0603020202020204" pitchFamily="34" charset="0"/>
              </a:rPr>
              <a:t>NNS</a:t>
            </a:r>
            <a:r>
              <a:rPr lang="zh-CN" altLang="en-US" b="1" dirty="0">
                <a:solidFill>
                  <a:schemeClr val="accent6"/>
                </a:solidFill>
                <a:latin typeface="Trebuchet MS" panose="020B0603020202020204" pitchFamily="34" charset="0"/>
              </a:rPr>
              <a:t>（复数名词）、</a:t>
            </a:r>
            <a:r>
              <a:rPr lang="en-US" altLang="zh-CN" b="1" dirty="0">
                <a:solidFill>
                  <a:schemeClr val="accent6"/>
                </a:solidFill>
                <a:latin typeface="Trebuchet MS" panose="020B0603020202020204" pitchFamily="34" charset="0"/>
              </a:rPr>
              <a:t>VB</a:t>
            </a:r>
            <a:r>
              <a:rPr lang="zh-CN" altLang="en-US" b="1" dirty="0">
                <a:solidFill>
                  <a:schemeClr val="accent6"/>
                </a:solidFill>
                <a:latin typeface="Trebuchet MS" panose="020B0603020202020204" pitchFamily="34" charset="0"/>
              </a:rPr>
              <a:t>（动词）、</a:t>
            </a:r>
            <a:r>
              <a:rPr lang="en-US" altLang="zh-CN" b="1" dirty="0">
                <a:solidFill>
                  <a:schemeClr val="accent6"/>
                </a:solidFill>
                <a:latin typeface="Trebuchet MS" panose="020B0603020202020204" pitchFamily="34" charset="0"/>
              </a:rPr>
              <a:t>VBD</a:t>
            </a:r>
            <a:r>
              <a:rPr lang="zh-CN" altLang="en-US" b="1" dirty="0">
                <a:solidFill>
                  <a:schemeClr val="accent6"/>
                </a:solidFill>
                <a:latin typeface="Trebuchet MS" panose="020B0603020202020204" pitchFamily="34" charset="0"/>
              </a:rPr>
              <a:t>（动词过去式）、</a:t>
            </a:r>
            <a:r>
              <a:rPr lang="en-US" altLang="zh-CN" b="1" dirty="0">
                <a:solidFill>
                  <a:schemeClr val="accent6"/>
                </a:solidFill>
                <a:latin typeface="Trebuchet MS" panose="020B0603020202020204" pitchFamily="34" charset="0"/>
              </a:rPr>
              <a:t>VBN</a:t>
            </a:r>
            <a:r>
              <a:rPr lang="zh-CN" altLang="en-US" b="1" dirty="0">
                <a:solidFill>
                  <a:schemeClr val="accent6"/>
                </a:solidFill>
                <a:latin typeface="Trebuchet MS" panose="020B0603020202020204" pitchFamily="34" charset="0"/>
              </a:rPr>
              <a:t>（动词过去分词）、</a:t>
            </a:r>
            <a:r>
              <a:rPr lang="en-US" altLang="zh-CN" b="1" dirty="0">
                <a:solidFill>
                  <a:schemeClr val="accent6"/>
                </a:solidFill>
                <a:latin typeface="Trebuchet MS" panose="020B0603020202020204" pitchFamily="34" charset="0"/>
              </a:rPr>
              <a:t>IN</a:t>
            </a:r>
            <a:r>
              <a:rPr lang="zh-CN" altLang="en-US" b="1" dirty="0">
                <a:solidFill>
                  <a:schemeClr val="accent6"/>
                </a:solidFill>
                <a:latin typeface="Trebuchet MS" panose="020B0603020202020204" pitchFamily="34" charset="0"/>
              </a:rPr>
              <a:t>（介词）、</a:t>
            </a:r>
            <a:r>
              <a:rPr lang="en-US" altLang="zh-CN" b="1" dirty="0">
                <a:solidFill>
                  <a:schemeClr val="accent6"/>
                </a:solidFill>
                <a:latin typeface="Trebuchet MS" panose="020B0603020202020204" pitchFamily="34" charset="0"/>
              </a:rPr>
              <a:t>JJ</a:t>
            </a:r>
            <a:r>
              <a:rPr lang="zh-CN" altLang="en-US" b="1" dirty="0">
                <a:solidFill>
                  <a:schemeClr val="accent6"/>
                </a:solidFill>
                <a:latin typeface="Trebuchet MS" panose="020B0603020202020204" pitchFamily="34" charset="0"/>
              </a:rPr>
              <a:t>（形容词）、</a:t>
            </a:r>
            <a:r>
              <a:rPr lang="en-US" altLang="zh-CN" b="1" dirty="0">
                <a:solidFill>
                  <a:schemeClr val="accent6"/>
                </a:solidFill>
                <a:latin typeface="Trebuchet MS" panose="020B0603020202020204" pitchFamily="34" charset="0"/>
              </a:rPr>
              <a:t>CC</a:t>
            </a:r>
            <a:r>
              <a:rPr lang="zh-CN" altLang="en-US" b="1" dirty="0">
                <a:solidFill>
                  <a:schemeClr val="accent6"/>
                </a:solidFill>
                <a:latin typeface="Trebuchet MS" panose="020B0603020202020204" pitchFamily="34" charset="0"/>
              </a:rPr>
              <a:t>（连词）、</a:t>
            </a:r>
            <a:r>
              <a:rPr lang="en-US" altLang="zh-CN" b="1" dirty="0">
                <a:solidFill>
                  <a:schemeClr val="accent6"/>
                </a:solidFill>
                <a:latin typeface="Trebuchet MS" panose="020B0603020202020204" pitchFamily="34" charset="0"/>
              </a:rPr>
              <a:t>PRP</a:t>
            </a:r>
            <a:r>
              <a:rPr lang="zh-CN" altLang="en-US" b="1" dirty="0">
                <a:solidFill>
                  <a:schemeClr val="accent6"/>
                </a:solidFill>
                <a:latin typeface="Trebuchet MS" panose="020B0603020202020204" pitchFamily="34" charset="0"/>
              </a:rPr>
              <a:t>（代词）、</a:t>
            </a:r>
            <a:r>
              <a:rPr lang="en-US" altLang="zh-CN" b="1" dirty="0">
                <a:solidFill>
                  <a:schemeClr val="accent6"/>
                </a:solidFill>
                <a:latin typeface="Trebuchet MS" panose="020B0603020202020204" pitchFamily="34" charset="0"/>
              </a:rPr>
              <a:t>MD</a:t>
            </a:r>
            <a:r>
              <a:rPr lang="zh-CN" altLang="en-US" b="1" dirty="0">
                <a:solidFill>
                  <a:schemeClr val="accent6"/>
                </a:solidFill>
                <a:latin typeface="Trebuchet MS" panose="020B0603020202020204" pitchFamily="34" charset="0"/>
              </a:rPr>
              <a:t>（情态助词）等等</a:t>
            </a:r>
          </a:p>
          <a:p>
            <a:pPr marL="2286000" lvl="4" indent="-457200">
              <a:lnSpc>
                <a:spcPct val="135000"/>
              </a:lnSpc>
              <a:buFont typeface="Wingdings" panose="05000000000000000000" pitchFamily="2" charset="2"/>
              <a:buChar char="p"/>
            </a:pPr>
            <a:r>
              <a:rPr lang="zh-CN" altLang="en-US" b="1" dirty="0">
                <a:solidFill>
                  <a:schemeClr val="accent6"/>
                </a:solidFill>
                <a:latin typeface="Trebuchet MS" panose="020B0603020202020204" pitchFamily="34" charset="0"/>
              </a:rPr>
              <a:t>标注器识别短语问题</a:t>
            </a:r>
            <a:endParaRPr lang="zh-CN" altLang="en-US"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文档解析</a:t>
            </a:r>
          </a:p>
        </p:txBody>
      </p:sp>
      <p:pic>
        <p:nvPicPr>
          <p:cNvPr id="8" name="图片 7">
            <a:extLst>
              <a:ext uri="{FF2B5EF4-FFF2-40B4-BE49-F238E27FC236}">
                <a16:creationId xmlns:a16="http://schemas.microsoft.com/office/drawing/2014/main" id="{E78F9247-1B23-4174-9F81-0776337524AC}"/>
              </a:ext>
            </a:extLst>
          </p:cNvPr>
          <p:cNvPicPr>
            <a:picLocks noChangeAspect="1"/>
          </p:cNvPicPr>
          <p:nvPr/>
        </p:nvPicPr>
        <p:blipFill>
          <a:blip r:embed="rId2"/>
          <a:stretch>
            <a:fillRect/>
          </a:stretch>
        </p:blipFill>
        <p:spPr>
          <a:xfrm>
            <a:off x="2379179" y="2182237"/>
            <a:ext cx="8895717" cy="3829464"/>
          </a:xfrm>
          <a:prstGeom prst="rect">
            <a:avLst/>
          </a:prstGeom>
        </p:spPr>
      </p:pic>
    </p:spTree>
    <p:extLst>
      <p:ext uri="{BB962C8B-B14F-4D97-AF65-F5344CB8AC3E}">
        <p14:creationId xmlns:p14="http://schemas.microsoft.com/office/powerpoint/2010/main" val="19868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041045" y="649953"/>
            <a:ext cx="5814722" cy="412781"/>
          </a:xfrm>
        </p:spPr>
        <p:txBody>
          <a:bodyPr/>
          <a:lstStyle/>
          <a:p>
            <a:r>
              <a:rPr lang="en-US" altLang="zh-CN" dirty="0"/>
              <a:t>TREC</a:t>
            </a:r>
            <a:r>
              <a:rPr lang="zh-CN" altLang="en-US" dirty="0"/>
              <a:t>、专利语料库中高频简单名词短语</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图片 7">
            <a:extLst>
              <a:ext uri="{FF2B5EF4-FFF2-40B4-BE49-F238E27FC236}">
                <a16:creationId xmlns:a16="http://schemas.microsoft.com/office/drawing/2014/main" id="{DCCC609A-C3D3-4D1C-BC83-23D7219A1344}"/>
              </a:ext>
            </a:extLst>
          </p:cNvPr>
          <p:cNvPicPr>
            <a:picLocks noChangeAspect="1"/>
          </p:cNvPicPr>
          <p:nvPr/>
        </p:nvPicPr>
        <p:blipFill>
          <a:blip r:embed="rId2"/>
          <a:stretch>
            <a:fillRect/>
          </a:stretch>
        </p:blipFill>
        <p:spPr>
          <a:xfrm>
            <a:off x="1594549" y="1121318"/>
            <a:ext cx="8707714" cy="5691418"/>
          </a:xfrm>
          <a:prstGeom prst="rect">
            <a:avLst/>
          </a:prstGeom>
        </p:spPr>
      </p:pic>
    </p:spTree>
    <p:extLst>
      <p:ext uri="{BB962C8B-B14F-4D97-AF65-F5344CB8AC3E}">
        <p14:creationId xmlns:p14="http://schemas.microsoft.com/office/powerpoint/2010/main" val="3650474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0" y="649953"/>
            <a:ext cx="5883127" cy="412781"/>
          </a:xfrm>
        </p:spPr>
        <p:txBody>
          <a:bodyPr/>
          <a:lstStyle/>
          <a:p>
            <a:r>
              <a:rPr lang="zh-CN" altLang="en-US" dirty="0"/>
              <a:t>短语与</a:t>
            </a:r>
            <a:r>
              <a:rPr lang="en-US" altLang="zh-CN" dirty="0"/>
              <a:t>n</a:t>
            </a:r>
            <a:r>
              <a:rPr lang="zh-CN" altLang="en-US" dirty="0"/>
              <a:t>元串</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19854"/>
          </a:xfrm>
          <a:prstGeom prst="rect">
            <a:avLst/>
          </a:prstGeom>
          <a:noFill/>
        </p:spPr>
        <p:txBody>
          <a:bodyPr wrap="square">
            <a:spAutoFit/>
          </a:bodyPr>
          <a:lstStyle/>
          <a:p>
            <a:pPr marL="914400" lvl="1" indent="-457200">
              <a:lnSpc>
                <a:spcPct val="12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词性标注可以产生合理的短语，对于大规模语料库，该方法比较慢，效率低</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另外一种方法，在索引中存储词的位置信息，在查询时利用这个位置信息识别短语，该方法灵活</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也可以通过对查询进行词性标注识别短语，短语不限于紧邻的词语，是否在一个文本窗口内出现</a:t>
            </a:r>
            <a:endParaRPr lang="en-US" altLang="zh-CN" sz="2000" b="1" dirty="0">
              <a:solidFill>
                <a:srgbClr val="0E5A8B"/>
              </a:solidFill>
              <a:latin typeface="Trebuchet MS" panose="020B0603020202020204" pitchFamily="34" charset="0"/>
            </a:endParaRPr>
          </a:p>
          <a:p>
            <a:pPr marL="914400" lvl="1" indent="-457200">
              <a:lnSpc>
                <a:spcPct val="120000"/>
              </a:lnSpc>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N</a:t>
            </a:r>
            <a:r>
              <a:rPr lang="zh-CN" altLang="en-US" sz="2400" b="1" dirty="0">
                <a:solidFill>
                  <a:schemeClr val="accent6">
                    <a:lumMod val="75000"/>
                  </a:schemeClr>
                </a:solidFill>
                <a:latin typeface="Trebuchet MS" panose="020B0603020202020204" pitchFamily="34" charset="0"/>
              </a:rPr>
              <a:t>元串</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在网页搜索时，在查询阶段测试词近邻与否效率较低</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在文本阶段即可用简单方法识别短语，即</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任何</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个词的序列都构成一个短语，这就是</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两个词就是二元串，三个词就是三元串</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字符</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元串也有很多应用</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字符</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元串的字符相互重叠，基于</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元串的索引比词索引大</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一个</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元串出现的越频繁，它就越有可能对应一个有意义的短语</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所有</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元串构成一个齐普夫分布</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964277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0" y="649953"/>
            <a:ext cx="5883127" cy="412781"/>
          </a:xfrm>
        </p:spPr>
        <p:txBody>
          <a:bodyPr/>
          <a:lstStyle/>
          <a:p>
            <a:r>
              <a:rPr lang="en-US" altLang="zh-CN" dirty="0"/>
              <a:t>n</a:t>
            </a:r>
            <a:r>
              <a:rPr lang="zh-CN" altLang="en-US" dirty="0"/>
              <a:t>元串</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098255"/>
          </a:xfrm>
          <a:prstGeom prst="rect">
            <a:avLst/>
          </a:prstGeom>
          <a:noFill/>
        </p:spPr>
        <p:txBody>
          <a:bodyPr wrap="square">
            <a:spAutoFit/>
          </a:bodyPr>
          <a:lstStyle/>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所有</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元串构成一个齐普夫分布</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一些常见短语会出现很频繁，大量短语出现一次</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一些常见的短语由停用词构成，可以忽略</a:t>
            </a:r>
          </a:p>
          <a:p>
            <a:pPr marL="1828800" lvl="3" indent="-457200">
              <a:lnSpc>
                <a:spcPct val="130000"/>
              </a:lnSpc>
              <a:buFont typeface="Wingdings" panose="05000000000000000000" pitchFamily="2" charset="2"/>
              <a:buChar char="Ø"/>
            </a:pP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元串规模大，对磁盘空间有浪费</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很多网络搜索引擎对</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元串建索引，因为它提供了一种在排序中快速融合短语特征的方法</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谷歌</a:t>
            </a:r>
            <a:r>
              <a:rPr lang="en-US" altLang="zh-CN" b="1" dirty="0">
                <a:solidFill>
                  <a:srgbClr val="0D38F1"/>
                </a:solidFill>
                <a:latin typeface="Trebuchet MS" panose="020B0603020202020204" pitchFamily="34" charset="0"/>
              </a:rPr>
              <a:t>n</a:t>
            </a:r>
            <a:r>
              <a:rPr lang="zh-CN" altLang="en-US" b="1" dirty="0">
                <a:solidFill>
                  <a:srgbClr val="0D38F1"/>
                </a:solidFill>
                <a:latin typeface="Trebuchet MS" panose="020B0603020202020204" pitchFamily="34" charset="0"/>
              </a:rPr>
              <a:t>元串的样例统计信息</a:t>
            </a: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endParaRPr lang="en-US" altLang="zh-CN" b="1" dirty="0">
              <a:solidFill>
                <a:srgbClr val="0D38F1"/>
              </a:solidFill>
              <a:latin typeface="Trebuchet MS" panose="020B0603020202020204" pitchFamily="34" charset="0"/>
            </a:endParaRP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英语中最频繁的三元串“</a:t>
            </a:r>
            <a:r>
              <a:rPr lang="en-US" altLang="zh-CN" b="1" dirty="0">
                <a:solidFill>
                  <a:srgbClr val="0D38F1"/>
                </a:solidFill>
                <a:latin typeface="Trebuchet MS" panose="020B0603020202020204" pitchFamily="34" charset="0"/>
              </a:rPr>
              <a:t>all rights reserved”</a:t>
            </a:r>
          </a:p>
          <a:p>
            <a:pPr marL="1828800" lvl="3" indent="-457200">
              <a:lnSpc>
                <a:spcPct val="130000"/>
              </a:lnSpc>
              <a:buFont typeface="Wingdings" panose="05000000000000000000" pitchFamily="2" charset="2"/>
              <a:buChar char="Ø"/>
            </a:pPr>
            <a:r>
              <a:rPr lang="zh-CN" altLang="en-US" b="1" dirty="0">
                <a:solidFill>
                  <a:srgbClr val="0D38F1"/>
                </a:solidFill>
                <a:latin typeface="Trebuchet MS" panose="020B0603020202020204" pitchFamily="34" charset="0"/>
              </a:rPr>
              <a:t>汉语中“有限 责任 公司”是最频繁的三元串</a:t>
            </a:r>
            <a:endParaRPr lang="en-US" altLang="zh-CN"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图片 7">
            <a:extLst>
              <a:ext uri="{FF2B5EF4-FFF2-40B4-BE49-F238E27FC236}">
                <a16:creationId xmlns:a16="http://schemas.microsoft.com/office/drawing/2014/main" id="{C2A23EF3-054D-4422-B757-24B872077DB5}"/>
              </a:ext>
            </a:extLst>
          </p:cNvPr>
          <p:cNvPicPr>
            <a:picLocks noChangeAspect="1"/>
          </p:cNvPicPr>
          <p:nvPr/>
        </p:nvPicPr>
        <p:blipFill>
          <a:blip r:embed="rId2"/>
          <a:stretch>
            <a:fillRect/>
          </a:stretch>
        </p:blipFill>
        <p:spPr>
          <a:xfrm>
            <a:off x="4137387" y="3429000"/>
            <a:ext cx="3501829" cy="2053881"/>
          </a:xfrm>
          <a:prstGeom prst="rect">
            <a:avLst/>
          </a:prstGeom>
        </p:spPr>
      </p:pic>
    </p:spTree>
    <p:extLst>
      <p:ext uri="{BB962C8B-B14F-4D97-AF65-F5344CB8AC3E}">
        <p14:creationId xmlns:p14="http://schemas.microsoft.com/office/powerpoint/2010/main" val="1813465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25</a:t>
            </a:fld>
            <a:endParaRPr lang="en-US" dirty="0">
              <a:solidFill>
                <a:prstClr val="black">
                  <a:lumMod val="75000"/>
                  <a:lumOff val="25000"/>
                </a:prstClr>
              </a:solidFill>
            </a:endParaRP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971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网络搜索中，</a:t>
            </a:r>
            <a:r>
              <a:rPr lang="en-US" altLang="zh-CN" sz="2800" b="1" dirty="0">
                <a:solidFill>
                  <a:schemeClr val="accent6">
                    <a:lumMod val="75000"/>
                  </a:schemeClr>
                </a:solidFill>
                <a:latin typeface="Trebuchet MS" panose="020B0603020202020204" pitchFamily="34" charset="0"/>
              </a:rPr>
              <a:t>HTML</a:t>
            </a:r>
            <a:r>
              <a:rPr lang="zh-CN" altLang="en-US" sz="2800" b="1" dirty="0">
                <a:solidFill>
                  <a:schemeClr val="accent6">
                    <a:lumMod val="75000"/>
                  </a:schemeClr>
                </a:solidFill>
                <a:latin typeface="Trebuchet MS" panose="020B0603020202020204" pitchFamily="34" charset="0"/>
              </a:rPr>
              <a:t>标记的结构是排序算法用到的非常重要的特征</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文档解析时识别该结构信息</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标题信息很重要，结构属性信息突出内容重要性</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每个域或元素都有相应的标记，元素有属性名、属性值</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链接锚文本信息表示页面内容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链接信息是链接分析算法的基础</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网页链接深度信息可判断是否主页</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XML</a:t>
            </a:r>
            <a:r>
              <a:rPr lang="zh-CN" altLang="en-US" sz="2400" b="1" dirty="0">
                <a:solidFill>
                  <a:srgbClr val="0E5A8B"/>
                </a:solidFill>
                <a:latin typeface="Trebuchet MS" panose="020B0603020202020204" pitchFamily="34" charset="0"/>
              </a:rPr>
              <a:t>文档允许应用自定义</a:t>
            </a:r>
            <a:r>
              <a:rPr lang="zh-CN" altLang="en-US" sz="2400" b="1">
                <a:solidFill>
                  <a:srgbClr val="0E5A8B"/>
                </a:solidFill>
                <a:latin typeface="Trebuchet MS" panose="020B0603020202020204" pitchFamily="34" charset="0"/>
              </a:rPr>
              <a:t>元素类型</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文档结构和标记</a:t>
            </a:r>
          </a:p>
        </p:txBody>
      </p:sp>
      <p:sp>
        <p:nvSpPr>
          <p:cNvPr id="5" name="文本占位符 4">
            <a:extLst>
              <a:ext uri="{FF2B5EF4-FFF2-40B4-BE49-F238E27FC236}">
                <a16:creationId xmlns:a16="http://schemas.microsoft.com/office/drawing/2014/main" id="{8D0BFDA3-B7AA-42C1-A27C-E1ABE9C064ED}"/>
              </a:ext>
            </a:extLst>
          </p:cNvPr>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2446211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49" y="991623"/>
            <a:ext cx="11458989" cy="526182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将不同页面联系起来的链接是互联网的一个核心组成</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对于用户，链接是浏览网页的导航</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对于搜索引擎，链接可以理解网页之间的关系</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进行有效的网页排序</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排序时综合考虑源网页的锚文本及目标网页</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网络爬行：一个沿着存在于</a:t>
            </a:r>
            <a:r>
              <a:rPr lang="en-US" altLang="zh-CN" sz="2800" b="1" dirty="0">
                <a:solidFill>
                  <a:schemeClr val="accent6">
                    <a:lumMod val="75000"/>
                  </a:schemeClr>
                </a:solidFill>
                <a:latin typeface="Trebuchet MS" panose="020B0603020202020204" pitchFamily="34" charset="0"/>
              </a:rPr>
              <a:t>Web</a:t>
            </a:r>
            <a:r>
              <a:rPr lang="zh-CN" altLang="en-US" sz="2800" b="1" dirty="0">
                <a:solidFill>
                  <a:schemeClr val="accent6">
                    <a:lumMod val="75000"/>
                  </a:schemeClr>
                </a:solidFill>
                <a:latin typeface="Trebuchet MS" panose="020B0603020202020204" pitchFamily="34" charset="0"/>
              </a:rPr>
              <a:t>页面之间的超链接遍历</a:t>
            </a:r>
            <a:r>
              <a:rPr lang="en-US" altLang="zh-CN" sz="2800" b="1" dirty="0">
                <a:solidFill>
                  <a:schemeClr val="accent6">
                    <a:lumMod val="75000"/>
                  </a:schemeClr>
                </a:solidFill>
                <a:latin typeface="Trebuchet MS" panose="020B0603020202020204" pitchFamily="34" charset="0"/>
              </a:rPr>
              <a:t>Web</a:t>
            </a:r>
            <a:r>
              <a:rPr lang="zh-CN" altLang="en-US" sz="2800" b="1" dirty="0">
                <a:solidFill>
                  <a:schemeClr val="accent6">
                    <a:lumMod val="75000"/>
                  </a:schemeClr>
                </a:solidFill>
                <a:latin typeface="Trebuchet MS" panose="020B0603020202020204" pitchFamily="34" charset="0"/>
              </a:rPr>
              <a:t>的过程</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大多数</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页面因为内容相关才会有联系</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借助于</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锚标签链接联系在一起</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锚标签周围的文本往往精炼地描述了目标网页的内容，用于指导提示用户该链接所指向的</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页面的主题内容</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用户只要借助锚文本就可以高效地浏览这些网页</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链接分析</a:t>
            </a:r>
          </a:p>
        </p:txBody>
      </p:sp>
    </p:spTree>
    <p:extLst>
      <p:ext uri="{BB962C8B-B14F-4D97-AF65-F5344CB8AC3E}">
        <p14:creationId xmlns:p14="http://schemas.microsoft.com/office/powerpoint/2010/main" val="2595378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锚文本</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49" y="991623"/>
            <a:ext cx="11458989" cy="51140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链接锚文本（</a:t>
            </a:r>
            <a:r>
              <a:rPr lang="en-US" altLang="zh-CN" sz="2800" b="1" dirty="0">
                <a:solidFill>
                  <a:schemeClr val="accent6">
                    <a:lumMod val="75000"/>
                  </a:schemeClr>
                </a:solidFill>
                <a:latin typeface="Trebuchet MS" panose="020B0603020202020204" pitchFamily="34" charset="0"/>
              </a:rPr>
              <a:t>Anchor Text</a:t>
            </a:r>
            <a:r>
              <a:rPr lang="zh-CN" altLang="en-US" sz="2800" b="1" dirty="0">
                <a:solidFill>
                  <a:schemeClr val="accent6">
                    <a:lumMod val="75000"/>
                  </a:schemeClr>
                </a:solidFill>
                <a:latin typeface="Trebuchet MS" panose="020B0603020202020204" pitchFamily="34" charset="0"/>
              </a:rPr>
              <a:t>）</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就是在</a:t>
            </a:r>
            <a:r>
              <a:rPr lang="en-US" altLang="zh-CN" sz="2000" b="1" dirty="0">
                <a:solidFill>
                  <a:srgbClr val="0E5A8B"/>
                </a:solidFill>
                <a:latin typeface="Trebuchet MS" panose="020B0603020202020204" pitchFamily="34" charset="0"/>
              </a:rPr>
              <a:t>Web</a:t>
            </a:r>
            <a:r>
              <a:rPr lang="zh-CN" altLang="en-US" sz="2000" b="1" dirty="0">
                <a:solidFill>
                  <a:srgbClr val="0E5A8B"/>
                </a:solidFill>
                <a:latin typeface="Trebuchet MS" panose="020B0603020202020204" pitchFamily="34" charset="0"/>
              </a:rPr>
              <a:t>页面当中可以点击的高亮显示的文本</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它含有链接属性，即</a:t>
            </a:r>
            <a:r>
              <a:rPr lang="en-US" altLang="zh-CN" sz="2000" b="1" dirty="0">
                <a:solidFill>
                  <a:srgbClr val="0E5A8B"/>
                </a:solidFill>
                <a:latin typeface="Trebuchet MS" panose="020B0603020202020204" pitchFamily="34" charset="0"/>
              </a:rPr>
              <a:t>URLs</a:t>
            </a:r>
            <a:r>
              <a:rPr lang="zh-CN" altLang="en-US" sz="2000" b="1" dirty="0">
                <a:solidFill>
                  <a:srgbClr val="0E5A8B"/>
                </a:solidFill>
                <a:latin typeface="Trebuchet MS" panose="020B0603020202020204" pitchFamily="34" charset="0"/>
              </a:rPr>
              <a:t>的链接标识，当用户利用鼠标点击它们时，浏览器就会打开或跳转到该</a:t>
            </a:r>
            <a:r>
              <a:rPr lang="en-US" altLang="zh-CN" sz="2000" b="1" dirty="0">
                <a:solidFill>
                  <a:srgbClr val="0E5A8B"/>
                </a:solidFill>
                <a:latin typeface="Trebuchet MS" panose="020B0603020202020204" pitchFamily="34" charset="0"/>
              </a:rPr>
              <a:t>URL</a:t>
            </a:r>
            <a:r>
              <a:rPr lang="zh-CN" altLang="en-US" sz="2000" b="1" dirty="0">
                <a:solidFill>
                  <a:srgbClr val="0E5A8B"/>
                </a:solidFill>
                <a:latin typeface="Trebuchet MS" panose="020B0603020202020204" pitchFamily="34" charset="0"/>
              </a:rPr>
              <a:t>链接的网页</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在网页的源文件中，链接锚文本是由链接标签（</a:t>
            </a:r>
            <a:r>
              <a:rPr lang="en-US" altLang="zh-CN" sz="2000" b="1" dirty="0">
                <a:solidFill>
                  <a:srgbClr val="0E5A8B"/>
                </a:solidFill>
                <a:latin typeface="Trebuchet MS" panose="020B0603020202020204" pitchFamily="34" charset="0"/>
              </a:rPr>
              <a:t>Anchor Tag</a:t>
            </a:r>
            <a:r>
              <a:rPr lang="zh-CN" altLang="en-US" sz="2000" b="1" dirty="0">
                <a:solidFill>
                  <a:srgbClr val="0E5A8B"/>
                </a:solidFill>
                <a:latin typeface="Trebuchet MS" panose="020B0603020202020204" pitchFamily="34" charset="0"/>
              </a:rPr>
              <a:t>，又称为锚标签）</a:t>
            </a:r>
            <a:r>
              <a:rPr lang="en-US" altLang="zh-CN" sz="2000" b="1" dirty="0">
                <a:solidFill>
                  <a:srgbClr val="0E5A8B"/>
                </a:solidFill>
                <a:latin typeface="Trebuchet MS" panose="020B0603020202020204" pitchFamily="34" charset="0"/>
              </a:rPr>
              <a:t>&lt;a&gt;</a:t>
            </a:r>
            <a:r>
              <a:rPr lang="zh-CN" altLang="en-US" sz="2000" b="1" dirty="0">
                <a:solidFill>
                  <a:srgbClr val="0E5A8B"/>
                </a:solidFill>
                <a:latin typeface="Trebuchet MS" panose="020B0603020202020204" pitchFamily="34" charset="0"/>
              </a:rPr>
              <a:t>所包围的文字</a:t>
            </a:r>
          </a:p>
          <a:p>
            <a:pPr marL="1371600" lvl="2" indent="-457200">
              <a:lnSpc>
                <a:spcPct val="120000"/>
              </a:lnSpc>
              <a:buFont typeface="Wingdings" panose="05000000000000000000" pitchFamily="2" charset="2"/>
              <a:buChar char="ü"/>
            </a:pPr>
            <a:r>
              <a:rPr lang="en-US" altLang="zh-CN" sz="2000" b="1" dirty="0">
                <a:solidFill>
                  <a:srgbClr val="0E5A8B"/>
                </a:solidFill>
                <a:latin typeface="Trebuchet MS" panose="020B0603020202020204" pitchFamily="34" charset="0"/>
              </a:rPr>
              <a:t>HTML</a:t>
            </a:r>
            <a:r>
              <a:rPr lang="zh-CN" altLang="en-US" sz="2000" b="1" dirty="0">
                <a:solidFill>
                  <a:srgbClr val="0E5A8B"/>
                </a:solidFill>
                <a:latin typeface="Trebuchet MS" panose="020B0603020202020204" pitchFamily="34" charset="0"/>
              </a:rPr>
              <a:t>代码形式如下：</a:t>
            </a:r>
          </a:p>
          <a:p>
            <a:pPr lvl="3">
              <a:lnSpc>
                <a:spcPct val="120000"/>
              </a:lnSpc>
            </a:pPr>
            <a:r>
              <a:rPr lang="en-US" altLang="zh-CN" sz="2000" b="1" dirty="0">
                <a:solidFill>
                  <a:srgbClr val="0D38F1"/>
                </a:solidFill>
                <a:latin typeface="Trebuchet MS" panose="020B0603020202020204" pitchFamily="34" charset="0"/>
              </a:rPr>
              <a:t>                  &lt;a </a:t>
            </a:r>
            <a:r>
              <a:rPr lang="en-US" altLang="zh-CN" sz="2000" b="1" dirty="0" err="1">
                <a:solidFill>
                  <a:srgbClr val="0D38F1"/>
                </a:solidFill>
                <a:latin typeface="Trebuchet MS" panose="020B0603020202020204" pitchFamily="34" charset="0"/>
              </a:rPr>
              <a:t>href</a:t>
            </a:r>
            <a:r>
              <a:rPr lang="en-US" altLang="zh-CN" sz="2000" b="1" dirty="0">
                <a:solidFill>
                  <a:srgbClr val="0D38F1"/>
                </a:solidFill>
                <a:latin typeface="Trebuchet MS" panose="020B0603020202020204" pitchFamily="34" charset="0"/>
              </a:rPr>
              <a:t>= </a:t>
            </a:r>
            <a:r>
              <a:rPr lang="zh-CN" altLang="en-US" sz="2000" b="1" dirty="0">
                <a:solidFill>
                  <a:srgbClr val="0D38F1"/>
                </a:solidFill>
                <a:latin typeface="Trebuchet MS" panose="020B0603020202020204" pitchFamily="34" charset="0"/>
              </a:rPr>
              <a:t>页面</a:t>
            </a:r>
            <a:r>
              <a:rPr lang="en-US" altLang="zh-CN" sz="2000" b="1" dirty="0">
                <a:solidFill>
                  <a:srgbClr val="0D38F1"/>
                </a:solidFill>
                <a:latin typeface="Trebuchet MS" panose="020B0603020202020204" pitchFamily="34" charset="0"/>
              </a:rPr>
              <a:t>URL &gt;</a:t>
            </a:r>
            <a:r>
              <a:rPr lang="zh-CN" altLang="en-US" sz="2000" b="1" dirty="0">
                <a:solidFill>
                  <a:srgbClr val="0D38F1"/>
                </a:solidFill>
                <a:latin typeface="Trebuchet MS" panose="020B0603020202020204" pitchFamily="34" charset="0"/>
              </a:rPr>
              <a:t>锚文本</a:t>
            </a:r>
            <a:r>
              <a:rPr lang="en-US" altLang="zh-CN" sz="2000" b="1" dirty="0">
                <a:solidFill>
                  <a:srgbClr val="0D38F1"/>
                </a:solidFill>
                <a:latin typeface="Trebuchet MS" panose="020B0603020202020204" pitchFamily="34" charset="0"/>
              </a:rPr>
              <a:t>(anchor text) &lt;/a&gt;</a:t>
            </a:r>
            <a:endParaRPr lang="zh-CN" altLang="en-US" sz="20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锚文本对网页排序的作用</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短文本，一般包含很少的词汇，简洁描述链接目标网页</a:t>
            </a:r>
          </a:p>
          <a:p>
            <a:pPr marL="1828800" lvl="3" indent="-457200">
              <a:lnSpc>
                <a:spcPct val="120000"/>
              </a:lnSpc>
              <a:buFont typeface="Wingdings" panose="05000000000000000000" pitchFamily="2" charset="2"/>
              <a:buChar char="Ø"/>
            </a:pPr>
            <a:r>
              <a:rPr lang="zh-CN" altLang="en-US" sz="2000" b="1" dirty="0">
                <a:solidFill>
                  <a:srgbClr val="0D38F1"/>
                </a:solidFill>
                <a:latin typeface="Trebuchet MS" panose="020B0603020202020204" pitchFamily="34" charset="0"/>
              </a:rPr>
              <a:t>网页排序时，搜索数据库中链接信息，用户查询与锚文本匹配的网页，其权值较高</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锚文本是大部分网页表示中最重要的部分之一</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链接分析</a:t>
            </a:r>
          </a:p>
        </p:txBody>
      </p:sp>
    </p:spTree>
    <p:extLst>
      <p:ext uri="{BB962C8B-B14F-4D97-AF65-F5344CB8AC3E}">
        <p14:creationId xmlns:p14="http://schemas.microsoft.com/office/powerpoint/2010/main" val="15544680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锚文本（</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49" y="991623"/>
            <a:ext cx="11011729" cy="5644430"/>
          </a:xfrm>
          <a:prstGeom prst="rect">
            <a:avLst/>
          </a:prstGeom>
          <a:noFill/>
        </p:spPr>
        <p:txBody>
          <a:bodyPr wrap="square">
            <a:spAutoFit/>
          </a:bodyPr>
          <a:lstStyle/>
          <a:p>
            <a:pPr marL="914400" lvl="1" indent="-457200">
              <a:lnSpc>
                <a:spcPct val="135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链接锚文本给出了目标网页的主题信息摘要</a:t>
            </a:r>
          </a:p>
          <a:p>
            <a:pPr marL="1371600" lvl="2" indent="-457200">
              <a:lnSpc>
                <a:spcPct val="135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可以有效利用</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页面超链接结构进行</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搜索，如，</a:t>
            </a:r>
            <a:endParaRPr lang="en-US" altLang="zh-CN" sz="2400" b="1" dirty="0">
              <a:solidFill>
                <a:srgbClr val="0E5A8B"/>
              </a:solidFill>
              <a:latin typeface="Trebuchet MS" panose="020B0603020202020204" pitchFamily="34" charset="0"/>
            </a:endParaRP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使用锚文本对</a:t>
            </a:r>
            <a:r>
              <a:rPr lang="en-US" altLang="zh-CN" sz="2000" b="1" dirty="0">
                <a:solidFill>
                  <a:srgbClr val="0D38F1"/>
                </a:solidFill>
                <a:latin typeface="Trebuchet MS" panose="020B0603020202020204" pitchFamily="34" charset="0"/>
              </a:rPr>
              <a:t>WWW</a:t>
            </a:r>
            <a:r>
              <a:rPr lang="zh-CN" altLang="en-US" sz="2000" b="1" dirty="0">
                <a:solidFill>
                  <a:srgbClr val="0D38F1"/>
                </a:solidFill>
                <a:latin typeface="Trebuchet MS" panose="020B0603020202020204" pitchFamily="34" charset="0"/>
              </a:rPr>
              <a:t>爬行蠕虫中的</a:t>
            </a:r>
            <a:r>
              <a:rPr lang="en-US" altLang="zh-CN" sz="2000" b="1" dirty="0">
                <a:solidFill>
                  <a:srgbClr val="0D38F1"/>
                </a:solidFill>
                <a:latin typeface="Trebuchet MS" panose="020B0603020202020204" pitchFamily="34" charset="0"/>
              </a:rPr>
              <a:t>URLs</a:t>
            </a:r>
            <a:r>
              <a:rPr lang="zh-CN" altLang="en-US" sz="2000" b="1" dirty="0">
                <a:solidFill>
                  <a:srgbClr val="0D38F1"/>
                </a:solidFill>
                <a:latin typeface="Trebuchet MS" panose="020B0603020202020204" pitchFamily="34" charset="0"/>
              </a:rPr>
              <a:t>建立索引</a:t>
            </a: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把锚文本和本体论的知识结合起来指导爬行器的爬行</a:t>
            </a: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锚文本能为网站的寻找工作提供更有效的排序</a:t>
            </a:r>
          </a:p>
          <a:p>
            <a:pPr marL="1371600" lvl="2" indent="-457200">
              <a:lnSpc>
                <a:spcPct val="135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内容过于短小而制约了发展，制约锚文本发展的主要因素是：</a:t>
            </a:r>
            <a:endParaRPr lang="zh-CN" altLang="en-US" sz="2000" b="1" dirty="0">
              <a:solidFill>
                <a:srgbClr val="0E5A8B"/>
              </a:solidFill>
              <a:latin typeface="Trebuchet MS" panose="020B0603020202020204" pitchFamily="34" charset="0"/>
            </a:endParaRP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本身所容纳的词汇数量过于稀少，内容涵盖范围也相对有限</a:t>
            </a: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据统计，在英文网页中，锚文本的平均长度为</a:t>
            </a:r>
            <a:r>
              <a:rPr lang="en-US" altLang="zh-CN" sz="2000" b="1" dirty="0">
                <a:solidFill>
                  <a:srgbClr val="0D38F1"/>
                </a:solidFill>
                <a:latin typeface="Trebuchet MS" panose="020B0603020202020204" pitchFamily="34" charset="0"/>
              </a:rPr>
              <a:t>3-5</a:t>
            </a:r>
            <a:r>
              <a:rPr lang="zh-CN" altLang="en-US" sz="2000" b="1" dirty="0">
                <a:solidFill>
                  <a:srgbClr val="0D38F1"/>
                </a:solidFill>
                <a:latin typeface="Trebuchet MS" panose="020B0603020202020204" pitchFamily="34" charset="0"/>
              </a:rPr>
              <a:t>个单词左右</a:t>
            </a: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在很多时候，网页设计者只在锚文本里写上“</a:t>
            </a:r>
            <a:r>
              <a:rPr lang="en-US" altLang="zh-CN" sz="2000" b="1" dirty="0">
                <a:solidFill>
                  <a:srgbClr val="0D38F1"/>
                </a:solidFill>
                <a:latin typeface="Trebuchet MS" panose="020B0603020202020204" pitchFamily="34" charset="0"/>
              </a:rPr>
              <a:t>Next”</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More”</a:t>
            </a:r>
            <a:r>
              <a:rPr lang="zh-CN" altLang="en-US" sz="2000" b="1" dirty="0">
                <a:solidFill>
                  <a:srgbClr val="0D38F1"/>
                </a:solidFill>
                <a:latin typeface="Trebuchet MS" panose="020B0603020202020204" pitchFamily="34" charset="0"/>
              </a:rPr>
              <a:t>或者“</a:t>
            </a:r>
            <a:r>
              <a:rPr lang="en-US" altLang="zh-CN" sz="2000" b="1" dirty="0">
                <a:solidFill>
                  <a:srgbClr val="0D38F1"/>
                </a:solidFill>
                <a:latin typeface="Trebuchet MS" panose="020B0603020202020204" pitchFamily="34" charset="0"/>
              </a:rPr>
              <a:t>Click Here”</a:t>
            </a:r>
          </a:p>
          <a:p>
            <a:pPr marL="1828800" lvl="3" indent="-457200">
              <a:lnSpc>
                <a:spcPct val="135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计算机程序来说，这些有限的文本信息往往无法导致它准确预测链接对应的页面主题</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链接分析</a:t>
            </a:r>
          </a:p>
        </p:txBody>
      </p:sp>
    </p:spTree>
    <p:extLst>
      <p:ext uri="{BB962C8B-B14F-4D97-AF65-F5344CB8AC3E}">
        <p14:creationId xmlns:p14="http://schemas.microsoft.com/office/powerpoint/2010/main" val="2466197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链接上下文</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673669"/>
          </a:xfrm>
          <a:prstGeom prst="rect">
            <a:avLst/>
          </a:prstGeom>
          <a:noFill/>
        </p:spPr>
        <p:txBody>
          <a:bodyPr wrap="square">
            <a:spAutoFit/>
          </a:bodyPr>
          <a:lstStyle/>
          <a:p>
            <a:pPr marL="914400" lvl="1" indent="-457200">
              <a:lnSpc>
                <a:spcPct val="125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当锚文本自身对网页主题预测毫无帮助的时候，提取锚文本之外的背景信息，此时就显得至关重要</a:t>
            </a:r>
          </a:p>
          <a:p>
            <a:pPr marL="914400" lvl="1" indent="-457200">
              <a:lnSpc>
                <a:spcPct val="125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锚文本之外邻近、相对质量较高的文本，可以成为链接背景信息的一个来源</a:t>
            </a:r>
          </a:p>
          <a:p>
            <a:pPr marL="1371600" lvl="2" indent="-457200">
              <a:lnSpc>
                <a:spcPct val="125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定义</a:t>
            </a:r>
            <a:r>
              <a:rPr lang="en-US" altLang="zh-CN" sz="2000" b="1" dirty="0">
                <a:solidFill>
                  <a:srgbClr val="0E5A8B"/>
                </a:solidFill>
                <a:latin typeface="Trebuchet MS" panose="020B0603020202020204" pitchFamily="34" charset="0"/>
              </a:rPr>
              <a:t>. </a:t>
            </a:r>
            <a:r>
              <a:rPr lang="zh-CN" altLang="en-US" sz="2000" b="1" dirty="0">
                <a:solidFill>
                  <a:srgbClr val="0E5A8B"/>
                </a:solidFill>
                <a:latin typeface="Trebuchet MS" panose="020B0603020202020204" pitchFamily="34" charset="0"/>
              </a:rPr>
              <a:t>链接上下文（</a:t>
            </a:r>
            <a:r>
              <a:rPr lang="en-US" altLang="zh-CN" sz="2000" b="1" dirty="0">
                <a:solidFill>
                  <a:srgbClr val="0E5A8B"/>
                </a:solidFill>
                <a:latin typeface="Trebuchet MS" panose="020B0603020202020204" pitchFamily="34" charset="0"/>
              </a:rPr>
              <a:t>Link-contexts</a:t>
            </a:r>
            <a:r>
              <a:rPr lang="zh-CN" altLang="en-US" sz="2000" b="1" dirty="0">
                <a:solidFill>
                  <a:srgbClr val="0E5A8B"/>
                </a:solidFill>
                <a:latin typeface="Trebuchet MS" panose="020B0603020202020204" pitchFamily="34" charset="0"/>
              </a:rPr>
              <a:t>）：在一个</a:t>
            </a:r>
            <a:r>
              <a:rPr lang="en-US" altLang="zh-CN" sz="2000" b="1" dirty="0">
                <a:solidFill>
                  <a:srgbClr val="0E5A8B"/>
                </a:solidFill>
                <a:latin typeface="Trebuchet MS" panose="020B0603020202020204" pitchFamily="34" charset="0"/>
              </a:rPr>
              <a:t>Web</a:t>
            </a:r>
            <a:r>
              <a:rPr lang="zh-CN" altLang="en-US" sz="2000" b="1" dirty="0">
                <a:solidFill>
                  <a:srgbClr val="0E5A8B"/>
                </a:solidFill>
                <a:latin typeface="Trebuchet MS" panose="020B0603020202020204" pitchFamily="34" charset="0"/>
              </a:rPr>
              <a:t>页面当中，出现在超链接周围的文本统称为链接上下文，习惯上是按经验值从锚文本的左右取一定数量的文本信息作为链接上下文</a:t>
            </a:r>
          </a:p>
          <a:p>
            <a:pPr marL="914400" lvl="1" indent="-457200">
              <a:lnSpc>
                <a:spcPct val="125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提取链接上下文</a:t>
            </a:r>
          </a:p>
          <a:p>
            <a:pPr marL="1371600" lvl="2" indent="-457200">
              <a:lnSpc>
                <a:spcPct val="125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可以提取其锚文本周围上下各固定数量的单词</a:t>
            </a:r>
          </a:p>
          <a:p>
            <a:pPr marL="1371600" lvl="2" indent="-457200">
              <a:lnSpc>
                <a:spcPct val="125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也可以利用</a:t>
            </a:r>
            <a:r>
              <a:rPr lang="en-US" altLang="zh-CN" sz="2000" b="1" dirty="0">
                <a:solidFill>
                  <a:srgbClr val="0E5A8B"/>
                </a:solidFill>
                <a:latin typeface="Trebuchet MS" panose="020B0603020202020204" pitchFamily="34" charset="0"/>
              </a:rPr>
              <a:t>HTML Tag Tree</a:t>
            </a:r>
            <a:r>
              <a:rPr lang="zh-CN" altLang="en-US" sz="2000" b="1" dirty="0">
                <a:solidFill>
                  <a:srgbClr val="0E5A8B"/>
                </a:solidFill>
                <a:latin typeface="Trebuchet MS" panose="020B0603020202020204" pitchFamily="34" charset="0"/>
              </a:rPr>
              <a:t>进行提取</a:t>
            </a:r>
          </a:p>
          <a:p>
            <a:pPr marL="1371600" lvl="2" indent="-457200">
              <a:lnSpc>
                <a:spcPct val="125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也可以综合提取</a:t>
            </a:r>
          </a:p>
          <a:p>
            <a:pPr marL="914400" lvl="1" indent="-457200">
              <a:lnSpc>
                <a:spcPct val="125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链接上下文应用</a:t>
            </a:r>
          </a:p>
          <a:p>
            <a:pPr marL="1371600" lvl="2" indent="-457200">
              <a:lnSpc>
                <a:spcPct val="125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网页分类、搜索引擎及主题爬行等</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链接分析</a:t>
            </a:r>
          </a:p>
        </p:txBody>
      </p:sp>
    </p:spTree>
    <p:extLst>
      <p:ext uri="{BB962C8B-B14F-4D97-AF65-F5344CB8AC3E}">
        <p14:creationId xmlns:p14="http://schemas.microsoft.com/office/powerpoint/2010/main" val="15854289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链接上下文提取方法</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89249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利用网页结构链接上下文提取</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结构本身所含有的层次信息可以用来辅助丰富锚文本的信息含量来提取链接上下文</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文档的</a:t>
            </a:r>
            <a:r>
              <a:rPr lang="en-US" altLang="zh-CN" sz="2400" b="1" dirty="0">
                <a:solidFill>
                  <a:srgbClr val="0E5A8B"/>
                </a:solidFill>
                <a:latin typeface="Trebuchet MS" panose="020B0603020202020204" pitchFamily="34" charset="0"/>
              </a:rPr>
              <a:t>Tag Tree</a:t>
            </a:r>
            <a:r>
              <a:rPr lang="zh-CN" altLang="en-US" sz="2400" b="1" dirty="0">
                <a:solidFill>
                  <a:srgbClr val="0E5A8B"/>
                </a:solidFill>
                <a:latin typeface="Trebuchet MS" panose="020B0603020202020204" pitchFamily="34" charset="0"/>
              </a:rPr>
              <a:t>或者说是</a:t>
            </a:r>
            <a:r>
              <a:rPr lang="en-US" altLang="zh-CN" sz="2400" b="1" dirty="0">
                <a:solidFill>
                  <a:srgbClr val="0E5A8B"/>
                </a:solidFill>
                <a:latin typeface="Trebuchet MS" panose="020B0603020202020204" pitchFamily="34" charset="0"/>
              </a:rPr>
              <a:t>Document Object Model</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DOM</a:t>
            </a:r>
            <a:r>
              <a:rPr lang="zh-CN" altLang="en-US" sz="2400" b="1" dirty="0">
                <a:solidFill>
                  <a:srgbClr val="0E5A8B"/>
                </a:solidFill>
                <a:latin typeface="Trebuchet MS" panose="020B0603020202020204" pitchFamily="34" charset="0"/>
              </a:rPr>
              <a:t>）都被研究用来提取链接上下文</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这些方法都把</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文档看成是以</a:t>
            </a:r>
            <a:r>
              <a:rPr lang="en-US" altLang="zh-CN" sz="2400" b="1" dirty="0">
                <a:solidFill>
                  <a:srgbClr val="0E5A8B"/>
                </a:solidFill>
                <a:latin typeface="Trebuchet MS" panose="020B0603020202020204" pitchFamily="34" charset="0"/>
              </a:rPr>
              <a:t>&lt;html&gt;</a:t>
            </a:r>
            <a:r>
              <a:rPr lang="zh-CN" altLang="en-US" sz="2400" b="1" dirty="0">
                <a:solidFill>
                  <a:srgbClr val="0E5A8B"/>
                </a:solidFill>
                <a:latin typeface="Trebuchet MS" panose="020B0603020202020204" pitchFamily="34" charset="0"/>
              </a:rPr>
              <a:t>标签为根节点的树，其它的各种标签和文本信息构成了这棵树的各个子节点</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提取固定数量文本的链接上下文</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可以提取锚文本附近一定数量的文本</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可以提取链接附近一定数量的锚文本或链接</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6080894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提取固定数量文本</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158697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提取链接周围一定数量的词汇作为链接上下文，</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为了使文本信息均衡性，提取链接前后各 个词汇同锚文本一同作为链接上下文信息，即</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8" name="图片 7">
            <a:extLst>
              <a:ext uri="{FF2B5EF4-FFF2-40B4-BE49-F238E27FC236}">
                <a16:creationId xmlns:a16="http://schemas.microsoft.com/office/drawing/2014/main" id="{7E841EF5-E17F-4A3B-9148-09EEC53F9C4A}"/>
              </a:ext>
            </a:extLst>
          </p:cNvPr>
          <p:cNvPicPr>
            <a:picLocks noChangeAspect="1"/>
          </p:cNvPicPr>
          <p:nvPr/>
        </p:nvPicPr>
        <p:blipFill>
          <a:blip r:embed="rId2"/>
          <a:stretch>
            <a:fillRect/>
          </a:stretch>
        </p:blipFill>
        <p:spPr>
          <a:xfrm>
            <a:off x="3944333" y="2578596"/>
            <a:ext cx="4638675" cy="371475"/>
          </a:xfrm>
          <a:prstGeom prst="rect">
            <a:avLst/>
          </a:prstGeom>
        </p:spPr>
      </p:pic>
      <p:pic>
        <p:nvPicPr>
          <p:cNvPr id="9" name="图片 8">
            <a:extLst>
              <a:ext uri="{FF2B5EF4-FFF2-40B4-BE49-F238E27FC236}">
                <a16:creationId xmlns:a16="http://schemas.microsoft.com/office/drawing/2014/main" id="{AE4CA1EA-5B1A-4951-9D19-114F1BFC32BB}"/>
              </a:ext>
            </a:extLst>
          </p:cNvPr>
          <p:cNvPicPr>
            <a:picLocks noChangeAspect="1"/>
          </p:cNvPicPr>
          <p:nvPr/>
        </p:nvPicPr>
        <p:blipFill>
          <a:blip r:embed="rId3"/>
          <a:stretch>
            <a:fillRect/>
          </a:stretch>
        </p:blipFill>
        <p:spPr>
          <a:xfrm>
            <a:off x="3452812" y="3018673"/>
            <a:ext cx="5286375" cy="3352800"/>
          </a:xfrm>
          <a:prstGeom prst="rect">
            <a:avLst/>
          </a:prstGeom>
        </p:spPr>
      </p:pic>
    </p:spTree>
    <p:extLst>
      <p:ext uri="{BB962C8B-B14F-4D97-AF65-F5344CB8AC3E}">
        <p14:creationId xmlns:p14="http://schemas.microsoft.com/office/powerpoint/2010/main" val="24841222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提取固定数量文本（</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3666453"/>
          </a:xfrm>
          <a:prstGeom prst="rect">
            <a:avLst/>
          </a:prstGeom>
          <a:noFill/>
        </p:spPr>
        <p:txBody>
          <a:bodyPr wrap="square">
            <a:spAutoFit/>
          </a:bodyPr>
          <a:lstStyle/>
          <a:p>
            <a:pPr marL="914400" lvl="1" indent="-457200">
              <a:lnSpc>
                <a:spcPct val="138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这是一种比较简单化的链接上下文信息提取和处理方式</a:t>
            </a:r>
          </a:p>
          <a:p>
            <a:pPr marL="914400" lvl="1" indent="-457200">
              <a:lnSpc>
                <a:spcPct val="138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这种固定阀值提取链接上下文信息的处理方法不如基于</a:t>
            </a:r>
            <a:r>
              <a:rPr lang="en-US" altLang="zh-CN" sz="2800" b="1" dirty="0">
                <a:solidFill>
                  <a:schemeClr val="accent6">
                    <a:lumMod val="75000"/>
                  </a:schemeClr>
                </a:solidFill>
                <a:latin typeface="Trebuchet MS" panose="020B0603020202020204" pitchFamily="34" charset="0"/>
              </a:rPr>
              <a:t>HTML Tag</a:t>
            </a:r>
            <a:r>
              <a:rPr lang="zh-CN" altLang="en-US" sz="2800" b="1" dirty="0">
                <a:solidFill>
                  <a:schemeClr val="accent6">
                    <a:lumMod val="75000"/>
                  </a:schemeClr>
                </a:solidFill>
                <a:latin typeface="Trebuchet MS" panose="020B0603020202020204" pitchFamily="34" charset="0"/>
              </a:rPr>
              <a:t>树结构的方法灵活</a:t>
            </a:r>
          </a:p>
          <a:p>
            <a:pPr marL="914400" lvl="1" indent="-457200">
              <a:lnSpc>
                <a:spcPct val="138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优点</a:t>
            </a:r>
          </a:p>
          <a:p>
            <a:pPr marL="1371600" lvl="2" indent="-457200">
              <a:lnSpc>
                <a:spcPct val="13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例如，在一个网页片断中，如果某一链接的兄弟节点过多或过少，就需要这种固定的方法加以限定</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1222929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利用</a:t>
            </a:r>
            <a:r>
              <a:rPr lang="en-US" altLang="zh-CN" dirty="0"/>
              <a:t>HTML Tag</a:t>
            </a:r>
            <a:r>
              <a:rPr lang="zh-CN" altLang="en-US" dirty="0"/>
              <a:t>树结构</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380924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HTML</a:t>
            </a:r>
            <a:r>
              <a:rPr lang="zh-CN" altLang="en-US" sz="2800" b="1" dirty="0">
                <a:solidFill>
                  <a:schemeClr val="accent6">
                    <a:lumMod val="75000"/>
                  </a:schemeClr>
                </a:solidFill>
                <a:latin typeface="Trebuchet MS" panose="020B0603020202020204" pitchFamily="34" charset="0"/>
              </a:rPr>
              <a:t>语言</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是一种在</a:t>
            </a:r>
            <a:r>
              <a:rPr lang="en-US" altLang="zh-CN" sz="2400" b="1" dirty="0">
                <a:solidFill>
                  <a:srgbClr val="0E5A8B"/>
                </a:solidFill>
                <a:latin typeface="Trebuchet MS" panose="020B0603020202020204" pitchFamily="34" charset="0"/>
              </a:rPr>
              <a:t>WWW</a:t>
            </a:r>
            <a:r>
              <a:rPr lang="zh-CN" altLang="en-US" sz="2400" b="1" dirty="0">
                <a:solidFill>
                  <a:srgbClr val="0E5A8B"/>
                </a:solidFill>
                <a:latin typeface="Trebuchet MS" panose="020B0603020202020204" pitchFamily="34" charset="0"/>
              </a:rPr>
              <a:t>上发布超文本的国际通用标准标记语言</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与普通文本文件不同，它加入了很多</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标签</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这些标签对应于</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语言中的不同元素，而且他们还用于组织文件的内容和指导文件的输出格式</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网页</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代码对应着一树型结构</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以</a:t>
            </a:r>
            <a:r>
              <a:rPr lang="en-US" altLang="zh-CN" sz="2200" b="1" dirty="0">
                <a:solidFill>
                  <a:srgbClr val="0D38F1"/>
                </a:solidFill>
                <a:latin typeface="Trebuchet MS" panose="020B0603020202020204" pitchFamily="34" charset="0"/>
              </a:rPr>
              <a:t>&lt;html&gt;</a:t>
            </a:r>
            <a:r>
              <a:rPr lang="zh-CN" altLang="en-US" sz="2200" b="1" dirty="0">
                <a:solidFill>
                  <a:srgbClr val="0D38F1"/>
                </a:solidFill>
                <a:latin typeface="Trebuchet MS" panose="020B0603020202020204" pitchFamily="34" charset="0"/>
              </a:rPr>
              <a:t>标签为根节点，各个不含任何标签的文本块成为该树的叶节点</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展示一段</a:t>
            </a:r>
            <a:r>
              <a:rPr lang="en-US" altLang="zh-CN" sz="2200" b="1" dirty="0">
                <a:solidFill>
                  <a:srgbClr val="0D38F1"/>
                </a:solidFill>
                <a:latin typeface="Trebuchet MS" panose="020B0603020202020204" pitchFamily="34" charset="0"/>
              </a:rPr>
              <a:t>HTML</a:t>
            </a:r>
            <a:r>
              <a:rPr lang="zh-CN" altLang="en-US" sz="2200" b="1" dirty="0">
                <a:solidFill>
                  <a:srgbClr val="0D38F1"/>
                </a:solidFill>
                <a:latin typeface="Trebuchet MS" panose="020B0603020202020204" pitchFamily="34" charset="0"/>
              </a:rPr>
              <a:t>代码和相应的</a:t>
            </a:r>
            <a:r>
              <a:rPr lang="en-US" altLang="zh-CN" sz="2200" b="1" dirty="0">
                <a:solidFill>
                  <a:srgbClr val="0D38F1"/>
                </a:solidFill>
                <a:latin typeface="Trebuchet MS" panose="020B0603020202020204" pitchFamily="34" charset="0"/>
              </a:rPr>
              <a:t>HTML Tag</a:t>
            </a:r>
            <a:r>
              <a:rPr lang="zh-CN" altLang="en-US" sz="2200" b="1" dirty="0">
                <a:solidFill>
                  <a:srgbClr val="0D38F1"/>
                </a:solidFill>
                <a:latin typeface="Trebuchet MS" panose="020B0603020202020204" pitchFamily="34" charset="0"/>
              </a:rPr>
              <a:t>树</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8" name="图片 7">
            <a:extLst>
              <a:ext uri="{FF2B5EF4-FFF2-40B4-BE49-F238E27FC236}">
                <a16:creationId xmlns:a16="http://schemas.microsoft.com/office/drawing/2014/main" id="{187CF46A-BB5C-4475-ABE3-BBBC35ACB82F}"/>
              </a:ext>
            </a:extLst>
          </p:cNvPr>
          <p:cNvPicPr>
            <a:picLocks noChangeAspect="1"/>
          </p:cNvPicPr>
          <p:nvPr/>
        </p:nvPicPr>
        <p:blipFill>
          <a:blip r:embed="rId2"/>
          <a:stretch>
            <a:fillRect/>
          </a:stretch>
        </p:blipFill>
        <p:spPr>
          <a:xfrm>
            <a:off x="6155761" y="178588"/>
            <a:ext cx="3999137" cy="6654165"/>
          </a:xfrm>
          <a:prstGeom prst="rect">
            <a:avLst/>
          </a:prstGeom>
        </p:spPr>
      </p:pic>
    </p:spTree>
    <p:extLst>
      <p:ext uri="{BB962C8B-B14F-4D97-AF65-F5344CB8AC3E}">
        <p14:creationId xmlns:p14="http://schemas.microsoft.com/office/powerpoint/2010/main" val="1426439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利用</a:t>
            </a:r>
            <a:r>
              <a:rPr lang="en-US" altLang="zh-CN" dirty="0"/>
              <a:t>HTML Tag</a:t>
            </a:r>
            <a:r>
              <a:rPr lang="zh-CN" altLang="en-US" dirty="0"/>
              <a:t>树结构提取上下文</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81875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利用</a:t>
            </a:r>
            <a:r>
              <a:rPr lang="en-US" altLang="zh-CN" sz="2800" b="1" dirty="0">
                <a:solidFill>
                  <a:schemeClr val="accent6">
                    <a:lumMod val="75000"/>
                  </a:schemeClr>
                </a:solidFill>
                <a:latin typeface="Trebuchet MS" panose="020B0603020202020204" pitchFamily="34" charset="0"/>
              </a:rPr>
              <a:t>HTML Tag</a:t>
            </a:r>
            <a:r>
              <a:rPr lang="zh-CN" altLang="en-US" sz="2800" b="1" dirty="0">
                <a:solidFill>
                  <a:schemeClr val="accent6">
                    <a:lumMod val="75000"/>
                  </a:schemeClr>
                </a:solidFill>
                <a:latin typeface="Trebuchet MS" panose="020B0603020202020204" pitchFamily="34" charset="0"/>
              </a:rPr>
              <a:t>数结构提取链接上下文</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先把网页建成一棵</a:t>
            </a:r>
            <a:r>
              <a:rPr lang="en-US" altLang="zh-CN" sz="2400" b="1" dirty="0">
                <a:solidFill>
                  <a:srgbClr val="0E5A8B"/>
                </a:solidFill>
                <a:latin typeface="Trebuchet MS" panose="020B0603020202020204" pitchFamily="34" charset="0"/>
              </a:rPr>
              <a:t>HTML Tag</a:t>
            </a:r>
            <a:r>
              <a:rPr lang="zh-CN" altLang="en-US" sz="2400" b="1" dirty="0">
                <a:solidFill>
                  <a:srgbClr val="0E5A8B"/>
                </a:solidFill>
                <a:latin typeface="Trebuchet MS" panose="020B0603020202020204" pitchFamily="34" charset="0"/>
              </a:rPr>
              <a:t>树</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对违反</a:t>
            </a:r>
            <a:r>
              <a:rPr lang="en-US" altLang="zh-CN" sz="2400" b="1" dirty="0">
                <a:solidFill>
                  <a:srgbClr val="0E5A8B"/>
                </a:solidFill>
                <a:latin typeface="Trebuchet MS" panose="020B0603020202020204" pitchFamily="34" charset="0"/>
              </a:rPr>
              <a:t>HTML</a:t>
            </a:r>
            <a:r>
              <a:rPr lang="zh-CN" altLang="en-US" sz="2400" b="1" dirty="0">
                <a:solidFill>
                  <a:srgbClr val="0E5A8B"/>
                </a:solidFill>
                <a:latin typeface="Trebuchet MS" panose="020B0603020202020204" pitchFamily="34" charset="0"/>
              </a:rPr>
              <a:t>的编码规范的网页修正、规范性清洗</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例如，一个表示开始的标签却没有对应的标志结尾的标签，如：</a:t>
            </a:r>
          </a:p>
          <a:p>
            <a:pPr lvl="4">
              <a:lnSpc>
                <a:spcPct val="120000"/>
              </a:lnSpc>
              <a:spcBef>
                <a:spcPts val="600"/>
              </a:spcBef>
            </a:pPr>
            <a:r>
              <a:rPr lang="en-US" altLang="zh-CN" sz="2000" b="1" dirty="0">
                <a:solidFill>
                  <a:schemeClr val="accent5">
                    <a:lumMod val="75000"/>
                  </a:schemeClr>
                </a:solidFill>
                <a:latin typeface="Trebuchet MS" panose="020B0603020202020204" pitchFamily="34" charset="0"/>
              </a:rPr>
              <a:t>       &lt;a </a:t>
            </a:r>
            <a:r>
              <a:rPr lang="en-US" altLang="zh-CN" sz="2000" b="1" dirty="0" err="1">
                <a:solidFill>
                  <a:schemeClr val="accent5">
                    <a:lumMod val="75000"/>
                  </a:schemeClr>
                </a:solidFill>
                <a:latin typeface="Trebuchet MS" panose="020B0603020202020204" pitchFamily="34" charset="0"/>
              </a:rPr>
              <a:t>href</a:t>
            </a:r>
            <a:r>
              <a:rPr lang="en-US" altLang="zh-CN" sz="2000" b="1" dirty="0">
                <a:solidFill>
                  <a:schemeClr val="accent5">
                    <a:lumMod val="75000"/>
                  </a:schemeClr>
                </a:solidFill>
                <a:latin typeface="Trebuchet MS" panose="020B0603020202020204" pitchFamily="34" charset="0"/>
              </a:rPr>
              <a:t>=“http://dmoz.org/”&gt; Open Directory Project</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有的标签则没有合理的嵌套等等</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可采用“</a:t>
            </a:r>
            <a:r>
              <a:rPr lang="en-US" altLang="zh-CN" sz="2200" b="1" dirty="0">
                <a:solidFill>
                  <a:srgbClr val="0D38F1"/>
                </a:solidFill>
                <a:latin typeface="Trebuchet MS" panose="020B0603020202020204" pitchFamily="34" charset="0"/>
              </a:rPr>
              <a:t>Tidy”</a:t>
            </a:r>
            <a:r>
              <a:rPr lang="zh-CN" altLang="en-US" sz="2200" b="1" dirty="0">
                <a:solidFill>
                  <a:srgbClr val="0D38F1"/>
                </a:solidFill>
                <a:latin typeface="Trebuchet MS" panose="020B0603020202020204" pitchFamily="34" charset="0"/>
              </a:rPr>
              <a:t>开源程序（</a:t>
            </a:r>
            <a:r>
              <a:rPr lang="en-US" altLang="zh-CN" sz="2200" b="1" dirty="0">
                <a:solidFill>
                  <a:srgbClr val="0D38F1"/>
                </a:solidFill>
                <a:latin typeface="Trebuchet MS" panose="020B0603020202020204" pitchFamily="34" charset="0"/>
              </a:rPr>
              <a:t>http://www.w3.org/People/Raggett/tidy/</a:t>
            </a:r>
            <a:r>
              <a:rPr lang="zh-CN" altLang="en-US" sz="2200" b="1" dirty="0">
                <a:solidFill>
                  <a:srgbClr val="0D38F1"/>
                </a:solidFill>
                <a:latin typeface="Trebuchet MS" panose="020B0603020202020204" pitchFamily="34" charset="0"/>
              </a:rPr>
              <a:t>）</a:t>
            </a:r>
          </a:p>
          <a:p>
            <a:pPr marL="1828800" lvl="3" indent="-457200">
              <a:lnSpc>
                <a:spcPct val="120000"/>
              </a:lnSpc>
              <a:spcBef>
                <a:spcPts val="600"/>
              </a:spcBef>
              <a:buFont typeface="Wingdings" panose="05000000000000000000" pitchFamily="2" charset="2"/>
              <a:buChar char="Ø"/>
            </a:pPr>
            <a:r>
              <a:rPr lang="en-US" altLang="zh-CN" sz="2200" b="1" dirty="0">
                <a:solidFill>
                  <a:srgbClr val="0D38F1"/>
                </a:solidFill>
                <a:latin typeface="Trebuchet MS" panose="020B0603020202020204" pitchFamily="34" charset="0"/>
              </a:rPr>
              <a:t>Tidy</a:t>
            </a:r>
            <a:r>
              <a:rPr lang="zh-CN" altLang="en-US" sz="2200" b="1" dirty="0">
                <a:solidFill>
                  <a:srgbClr val="0D38F1"/>
                </a:solidFill>
                <a:latin typeface="Trebuchet MS" panose="020B0603020202020204" pitchFamily="34" charset="0"/>
              </a:rPr>
              <a:t>可以改正网页</a:t>
            </a:r>
            <a:r>
              <a:rPr lang="en-US" altLang="zh-CN" sz="2200" b="1" dirty="0">
                <a:solidFill>
                  <a:srgbClr val="0D38F1"/>
                </a:solidFill>
                <a:latin typeface="Trebuchet MS" panose="020B0603020202020204" pitchFamily="34" charset="0"/>
              </a:rPr>
              <a:t>HTML</a:t>
            </a:r>
            <a:r>
              <a:rPr lang="zh-CN" altLang="en-US" sz="2200" b="1" dirty="0">
                <a:solidFill>
                  <a:srgbClr val="0D38F1"/>
                </a:solidFill>
                <a:latin typeface="Trebuchet MS" panose="020B0603020202020204" pitchFamily="34" charset="0"/>
              </a:rPr>
              <a:t>代码中容易出现的各种不规范之处，甚至是各种人为的或者计算机产生的错误，它的功能包括加入缺少的标签、重新排列标签等</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21020505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311970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在对网页清洗之后，就可以开始利用</a:t>
            </a:r>
            <a:r>
              <a:rPr lang="en-US" altLang="zh-CN" sz="2800" b="1" dirty="0">
                <a:solidFill>
                  <a:schemeClr val="accent6">
                    <a:lumMod val="75000"/>
                  </a:schemeClr>
                </a:solidFill>
                <a:latin typeface="Trebuchet MS" panose="020B0603020202020204" pitchFamily="34" charset="0"/>
              </a:rPr>
              <a:t>HTML Tag</a:t>
            </a:r>
            <a:r>
              <a:rPr lang="zh-CN" altLang="en-US" sz="2800" b="1" dirty="0">
                <a:solidFill>
                  <a:schemeClr val="accent6">
                    <a:lumMod val="75000"/>
                  </a:schemeClr>
                </a:solidFill>
                <a:latin typeface="Trebuchet MS" panose="020B0603020202020204" pitchFamily="34" charset="0"/>
              </a:rPr>
              <a:t>树结构进行提取链接上下文信息了</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定义</a:t>
            </a:r>
            <a:r>
              <a:rPr lang="en-US" altLang="zh-CN" sz="2400" b="1" dirty="0">
                <a:solidFill>
                  <a:srgbClr val="0E5A8B"/>
                </a:solidFill>
                <a:latin typeface="Trebuchet MS" panose="020B0603020202020204" pitchFamily="34" charset="0"/>
              </a:rPr>
              <a:t>. </a:t>
            </a:r>
            <a:r>
              <a:rPr lang="zh-CN" altLang="en-US" sz="2400" b="1" dirty="0">
                <a:solidFill>
                  <a:srgbClr val="0E5A8B"/>
                </a:solidFill>
                <a:latin typeface="Trebuchet MS" panose="020B0603020202020204" pitchFamily="34" charset="0"/>
              </a:rPr>
              <a:t>父链接（</a:t>
            </a:r>
            <a:r>
              <a:rPr lang="en-US" altLang="zh-CN" sz="2400" b="1" dirty="0">
                <a:solidFill>
                  <a:srgbClr val="0E5A8B"/>
                </a:solidFill>
                <a:latin typeface="Trebuchet MS" panose="020B0603020202020204" pitchFamily="34" charset="0"/>
              </a:rPr>
              <a:t>Parent Linkage</a:t>
            </a:r>
            <a:r>
              <a:rPr lang="zh-CN" altLang="en-US" sz="2400" b="1" dirty="0">
                <a:solidFill>
                  <a:srgbClr val="0E5A8B"/>
                </a:solidFill>
                <a:latin typeface="Trebuchet MS" panose="020B0603020202020204" pitchFamily="34" charset="0"/>
              </a:rPr>
              <a:t>），如果</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链接</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，我们就说</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是父链接，</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是子链接</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定义</a:t>
            </a:r>
            <a:r>
              <a:rPr lang="en-US" altLang="zh-CN" sz="2400" b="1" dirty="0">
                <a:solidFill>
                  <a:srgbClr val="0E5A8B"/>
                </a:solidFill>
                <a:latin typeface="Trebuchet MS" panose="020B0603020202020204" pitchFamily="34" charset="0"/>
              </a:rPr>
              <a:t>. </a:t>
            </a:r>
            <a:r>
              <a:rPr lang="zh-CN" altLang="en-US" sz="2400" b="1" dirty="0">
                <a:solidFill>
                  <a:srgbClr val="0E5A8B"/>
                </a:solidFill>
                <a:latin typeface="Trebuchet MS" panose="020B0603020202020204" pitchFamily="34" charset="0"/>
              </a:rPr>
              <a:t>兄弟链接（</a:t>
            </a:r>
            <a:r>
              <a:rPr lang="en-US" altLang="zh-CN" sz="2400" b="1" dirty="0">
                <a:solidFill>
                  <a:srgbClr val="0E5A8B"/>
                </a:solidFill>
                <a:latin typeface="Trebuchet MS" panose="020B0603020202020204" pitchFamily="34" charset="0"/>
              </a:rPr>
              <a:t>Sibling Linkage</a:t>
            </a:r>
            <a:r>
              <a:rPr lang="zh-CN" altLang="en-US" sz="2400" b="1" dirty="0">
                <a:solidFill>
                  <a:srgbClr val="0E5A8B"/>
                </a:solidFill>
                <a:latin typeface="Trebuchet MS" panose="020B0603020202020204" pitchFamily="34" charset="0"/>
              </a:rPr>
              <a:t>），如果</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链接</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链接</a:t>
            </a:r>
            <a:r>
              <a:rPr lang="en-US" altLang="zh-CN" sz="2400" b="1" dirty="0">
                <a:solidFill>
                  <a:srgbClr val="0E5A8B"/>
                </a:solidFill>
                <a:latin typeface="Trebuchet MS" panose="020B0603020202020204" pitchFamily="34" charset="0"/>
              </a:rPr>
              <a:t>C</a:t>
            </a:r>
            <a:r>
              <a:rPr lang="zh-CN" altLang="en-US" sz="2400" b="1" dirty="0">
                <a:solidFill>
                  <a:srgbClr val="0E5A8B"/>
                </a:solidFill>
                <a:latin typeface="Trebuchet MS" panose="020B0603020202020204" pitchFamily="34" charset="0"/>
              </a:rPr>
              <a:t>，则</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C</a:t>
            </a:r>
            <a:r>
              <a:rPr lang="zh-CN" altLang="en-US" sz="2400" b="1" dirty="0">
                <a:solidFill>
                  <a:srgbClr val="0E5A8B"/>
                </a:solidFill>
                <a:latin typeface="Trebuchet MS" panose="020B0603020202020204" pitchFamily="34" charset="0"/>
              </a:rPr>
              <a:t>称为兄弟链接</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8" name="图片 7">
            <a:extLst>
              <a:ext uri="{FF2B5EF4-FFF2-40B4-BE49-F238E27FC236}">
                <a16:creationId xmlns:a16="http://schemas.microsoft.com/office/drawing/2014/main" id="{FD72BBDD-93A3-461A-A7FF-F0FE134FF6DC}"/>
              </a:ext>
            </a:extLst>
          </p:cNvPr>
          <p:cNvPicPr>
            <a:picLocks noChangeAspect="1"/>
          </p:cNvPicPr>
          <p:nvPr/>
        </p:nvPicPr>
        <p:blipFill>
          <a:blip r:embed="rId2"/>
          <a:stretch>
            <a:fillRect/>
          </a:stretch>
        </p:blipFill>
        <p:spPr>
          <a:xfrm>
            <a:off x="2912872" y="1826275"/>
            <a:ext cx="7400925" cy="4570095"/>
          </a:xfrm>
          <a:prstGeom prst="rect">
            <a:avLst/>
          </a:prstGeom>
        </p:spPr>
      </p:pic>
    </p:spTree>
    <p:extLst>
      <p:ext uri="{BB962C8B-B14F-4D97-AF65-F5344CB8AC3E}">
        <p14:creationId xmlns:p14="http://schemas.microsoft.com/office/powerpoint/2010/main" val="1798438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96956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寻找目标网站</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网页数量巨大，搜寻真正的网站非常困难</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搜索目标</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最受欢迎的网站可能是理想的网站</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一个有效的方法是使用网页间的链接来衡量流行程度</a:t>
            </a:r>
          </a:p>
          <a:p>
            <a:pPr marL="2286000" lvl="4" indent="-457200">
              <a:lnSpc>
                <a:spcPct val="120000"/>
              </a:lnSpc>
              <a:buFont typeface="Wingdings" panose="05000000000000000000" pitchFamily="2" charset="2"/>
              <a:buChar char="p"/>
            </a:pPr>
            <a:r>
              <a:rPr lang="zh-CN" altLang="en-US" b="1" dirty="0">
                <a:solidFill>
                  <a:schemeClr val="accent5">
                    <a:lumMod val="75000"/>
                  </a:schemeClr>
                </a:solidFill>
                <a:latin typeface="Trebuchet MS" panose="020B0603020202020204" pitchFamily="34" charset="0"/>
              </a:rPr>
              <a:t>也就是，统计每个网页的入（</a:t>
            </a:r>
            <a:r>
              <a:rPr lang="en-US" altLang="zh-CN" b="1" dirty="0">
                <a:solidFill>
                  <a:schemeClr val="accent5">
                    <a:lumMod val="75000"/>
                  </a:schemeClr>
                </a:solidFill>
                <a:latin typeface="Trebuchet MS" panose="020B0603020202020204" pitchFamily="34" charset="0"/>
              </a:rPr>
              <a:t>in-Link</a:t>
            </a:r>
            <a:r>
              <a:rPr lang="zh-CN" altLang="en-US" b="1" dirty="0">
                <a:solidFill>
                  <a:schemeClr val="accent5">
                    <a:lumMod val="75000"/>
                  </a:schemeClr>
                </a:solidFill>
                <a:latin typeface="Trebuchet MS" panose="020B0603020202020204" pitchFamily="34" charset="0"/>
              </a:rPr>
              <a:t>）链接信息，即，指向该网页的链接数</a:t>
            </a:r>
          </a:p>
          <a:p>
            <a:pPr marL="2286000" lvl="4" indent="-457200">
              <a:lnSpc>
                <a:spcPct val="120000"/>
              </a:lnSpc>
              <a:buFont typeface="Wingdings" panose="05000000000000000000" pitchFamily="2" charset="2"/>
              <a:buChar char="p"/>
            </a:pPr>
            <a:r>
              <a:rPr lang="zh-CN" altLang="en-US" b="1" dirty="0">
                <a:solidFill>
                  <a:schemeClr val="accent5">
                    <a:lumMod val="75000"/>
                  </a:schemeClr>
                </a:solidFill>
                <a:latin typeface="Trebuchet MS" panose="020B0603020202020204" pitchFamily="34" charset="0"/>
              </a:rPr>
              <a:t>方法比较有效，但对垃圾信息敏感</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PageRank</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基于随机网络冲浪的想法，</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可以点击网页中的某一个链接</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也可以随机输入其他链接跳转另外一个随机网页</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链接分析</a:t>
            </a:r>
            <a:r>
              <a:rPr lang="en-US" altLang="zh-CN" dirty="0"/>
              <a:t>(cont.)</a:t>
            </a:r>
            <a:endParaRPr lang="zh-CN" altLang="en-US" dirty="0"/>
          </a:p>
        </p:txBody>
      </p:sp>
    </p:spTree>
    <p:extLst>
      <p:ext uri="{BB962C8B-B14F-4D97-AF65-F5344CB8AC3E}">
        <p14:creationId xmlns:p14="http://schemas.microsoft.com/office/powerpoint/2010/main" val="42828877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PageRank</a:t>
            </a:r>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65242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网络冲浪过程</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1. </a:t>
            </a:r>
            <a:r>
              <a:rPr lang="zh-CN" altLang="en-US" sz="2400" b="1" dirty="0">
                <a:solidFill>
                  <a:srgbClr val="0E5A8B"/>
                </a:solidFill>
                <a:latin typeface="Trebuchet MS" panose="020B0603020202020204" pitchFamily="34" charset="0"/>
              </a:rPr>
              <a:t>选择一个介于</a:t>
            </a:r>
            <a:r>
              <a:rPr lang="en-US" altLang="zh-CN" sz="2400" b="1" dirty="0">
                <a:solidFill>
                  <a:srgbClr val="0E5A8B"/>
                </a:solidFill>
                <a:latin typeface="Trebuchet MS" panose="020B0603020202020204" pitchFamily="34" charset="0"/>
              </a:rPr>
              <a:t>0</a:t>
            </a:r>
            <a:r>
              <a:rPr lang="zh-CN" altLang="en-US" sz="2400" b="1" dirty="0">
                <a:solidFill>
                  <a:srgbClr val="0E5A8B"/>
                </a:solidFill>
                <a:latin typeface="Trebuchet MS" panose="020B0603020202020204" pitchFamily="34" charset="0"/>
              </a:rPr>
              <a:t>和</a:t>
            </a:r>
            <a:r>
              <a:rPr lang="en-US" altLang="zh-CN" sz="2400" b="1" dirty="0">
                <a:solidFill>
                  <a:srgbClr val="0E5A8B"/>
                </a:solidFill>
                <a:latin typeface="Trebuchet MS" panose="020B0603020202020204" pitchFamily="34" charset="0"/>
              </a:rPr>
              <a:t>1</a:t>
            </a:r>
            <a:r>
              <a:rPr lang="zh-CN" altLang="en-US" sz="2400" b="1" dirty="0">
                <a:solidFill>
                  <a:srgbClr val="0E5A8B"/>
                </a:solidFill>
                <a:latin typeface="Trebuchet MS" panose="020B0603020202020204" pitchFamily="34" charset="0"/>
              </a:rPr>
              <a:t>之间的随机数</a:t>
            </a:r>
            <a:r>
              <a:rPr lang="en-US" altLang="zh-CN" sz="2400" b="1" dirty="0">
                <a:solidFill>
                  <a:srgbClr val="0E5A8B"/>
                </a:solidFill>
                <a:latin typeface="Trebuchet MS" panose="020B0603020202020204" pitchFamily="34" charset="0"/>
              </a:rPr>
              <a:t>r</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2. </a:t>
            </a:r>
            <a:r>
              <a:rPr lang="zh-CN" altLang="en-US" sz="2400" b="1" dirty="0">
                <a:solidFill>
                  <a:srgbClr val="0E5A8B"/>
                </a:solidFill>
                <a:latin typeface="Trebuchet MS" panose="020B0603020202020204" pitchFamily="34" charset="0"/>
              </a:rPr>
              <a:t>如果</a:t>
            </a:r>
            <a:r>
              <a:rPr lang="en-US" altLang="zh-CN" sz="2400" b="1" dirty="0">
                <a:solidFill>
                  <a:srgbClr val="0E5A8B"/>
                </a:solidFill>
                <a:latin typeface="Trebuchet MS" panose="020B0603020202020204" pitchFamily="34" charset="0"/>
              </a:rPr>
              <a:t>r&lt;λ: </a:t>
            </a:r>
            <a:r>
              <a:rPr lang="zh-CN" altLang="en-US" sz="2400" b="1" dirty="0">
                <a:solidFill>
                  <a:srgbClr val="0E5A8B"/>
                </a:solidFill>
                <a:latin typeface="Trebuchet MS" panose="020B0603020202020204" pitchFamily="34" charset="0"/>
              </a:rPr>
              <a:t>随机选择其他网页</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3. </a:t>
            </a:r>
            <a:r>
              <a:rPr lang="zh-CN" altLang="en-US" sz="2400" b="1" dirty="0">
                <a:solidFill>
                  <a:srgbClr val="0E5A8B"/>
                </a:solidFill>
                <a:latin typeface="Trebuchet MS" panose="020B0603020202020204" pitchFamily="34" charset="0"/>
              </a:rPr>
              <a:t>如果</a:t>
            </a:r>
            <a:r>
              <a:rPr lang="en-US" altLang="zh-CN" sz="2400" b="1" dirty="0">
                <a:solidFill>
                  <a:srgbClr val="0E5A8B"/>
                </a:solidFill>
                <a:latin typeface="Trebuchet MS" panose="020B0603020202020204" pitchFamily="34" charset="0"/>
              </a:rPr>
              <a:t>r&gt;= λ: </a:t>
            </a:r>
            <a:r>
              <a:rPr lang="zh-CN" altLang="en-US" sz="2400" b="1" dirty="0">
                <a:solidFill>
                  <a:srgbClr val="0E5A8B"/>
                </a:solidFill>
                <a:latin typeface="Trebuchet MS" panose="020B0603020202020204" pitchFamily="34" charset="0"/>
              </a:rPr>
              <a:t>随机点击当前页面中的一个链接</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一般</a:t>
            </a:r>
            <a:r>
              <a:rPr lang="en-US" altLang="zh-CN" sz="2800" b="1" dirty="0">
                <a:solidFill>
                  <a:schemeClr val="accent6">
                    <a:lumMod val="75000"/>
                  </a:schemeClr>
                </a:solidFill>
                <a:latin typeface="Trebuchet MS" panose="020B0603020202020204" pitchFamily="34" charset="0"/>
              </a:rPr>
              <a:t>λ</a:t>
            </a:r>
            <a:r>
              <a:rPr lang="zh-CN" altLang="en-US" sz="2800" b="1" dirty="0">
                <a:solidFill>
                  <a:schemeClr val="accent6">
                    <a:lumMod val="75000"/>
                  </a:schemeClr>
                </a:solidFill>
                <a:latin typeface="Trebuchet MS" panose="020B0603020202020204" pitchFamily="34" charset="0"/>
              </a:rPr>
              <a:t>比较小，平均点击链接概率会很高</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一个网页的</a:t>
            </a:r>
            <a:r>
              <a:rPr lang="en-US" altLang="zh-CN" sz="2800" b="1" dirty="0">
                <a:solidFill>
                  <a:schemeClr val="accent6">
                    <a:lumMod val="75000"/>
                  </a:schemeClr>
                </a:solidFill>
                <a:latin typeface="Trebuchet MS" panose="020B0603020202020204" pitchFamily="34" charset="0"/>
              </a:rPr>
              <a:t>PageRank</a:t>
            </a:r>
            <a:r>
              <a:rPr lang="zh-CN" altLang="en-US" sz="2800" b="1" dirty="0">
                <a:solidFill>
                  <a:schemeClr val="accent6">
                    <a:lumMod val="75000"/>
                  </a:schemeClr>
                </a:solidFill>
                <a:latin typeface="Trebuchet MS" panose="020B0603020202020204" pitchFamily="34" charset="0"/>
              </a:rPr>
              <a:t>为其被随机访问停留的概率</a:t>
            </a:r>
          </a:p>
          <a:p>
            <a:pPr marL="1371600" lvl="2" indent="-457200">
              <a:lnSpc>
                <a:spcPct val="120000"/>
              </a:lnSpc>
              <a:buFont typeface="Wingdings" panose="05000000000000000000" pitchFamily="2" charset="2"/>
              <a:buChar char="ü"/>
            </a:pPr>
            <a:r>
              <a:rPr lang="en-US" altLang="zh-CN" sz="2400" b="1" dirty="0">
                <a:solidFill>
                  <a:srgbClr val="0E5A8B"/>
                </a:solidFill>
                <a:latin typeface="Trebuchet MS" panose="020B0603020202020204" pitchFamily="34" charset="0"/>
              </a:rPr>
              <a:t>PageRank</a:t>
            </a:r>
            <a:r>
              <a:rPr lang="zh-CN" altLang="en-US" sz="2400" b="1" dirty="0">
                <a:solidFill>
                  <a:srgbClr val="0E5A8B"/>
                </a:solidFill>
                <a:latin typeface="Trebuchet MS" panose="020B0603020202020204" pitchFamily="34" charset="0"/>
              </a:rPr>
              <a:t>能够区分受欢迎的页面（链接该网页的链接较多，或者来自受欢迎的链接）和不受欢迎的页面</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假设网络上三个网页：</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C</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8" name="图片 7">
            <a:extLst>
              <a:ext uri="{FF2B5EF4-FFF2-40B4-BE49-F238E27FC236}">
                <a16:creationId xmlns:a16="http://schemas.microsoft.com/office/drawing/2014/main" id="{0649C3B1-1BCD-4263-86D9-3640808437ED}"/>
              </a:ext>
            </a:extLst>
          </p:cNvPr>
          <p:cNvPicPr>
            <a:picLocks noChangeAspect="1"/>
          </p:cNvPicPr>
          <p:nvPr/>
        </p:nvPicPr>
        <p:blipFill>
          <a:blip r:embed="rId2"/>
          <a:stretch>
            <a:fillRect/>
          </a:stretch>
        </p:blipFill>
        <p:spPr>
          <a:xfrm>
            <a:off x="7164580" y="4917730"/>
            <a:ext cx="2044852" cy="1606228"/>
          </a:xfrm>
          <a:prstGeom prst="rect">
            <a:avLst/>
          </a:prstGeom>
        </p:spPr>
      </p:pic>
    </p:spTree>
    <p:extLst>
      <p:ext uri="{BB962C8B-B14F-4D97-AF65-F5344CB8AC3E}">
        <p14:creationId xmlns:p14="http://schemas.microsoft.com/office/powerpoint/2010/main" val="1187879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PageRank</a:t>
            </a:r>
            <a:r>
              <a:rPr lang="zh-CN" altLang="en-US" dirty="0"/>
              <a:t>（</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09562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页面</a:t>
            </a:r>
            <a:r>
              <a:rPr lang="en-US" altLang="zh-CN" sz="2800" b="1" dirty="0">
                <a:solidFill>
                  <a:schemeClr val="accent6">
                    <a:lumMod val="75000"/>
                  </a:schemeClr>
                </a:solidFill>
                <a:latin typeface="Trebuchet MS" panose="020B0603020202020204" pitchFamily="34" charset="0"/>
              </a:rPr>
              <a:t>C</a:t>
            </a:r>
            <a:r>
              <a:rPr lang="zh-CN" altLang="en-US" sz="2800" b="1" dirty="0">
                <a:solidFill>
                  <a:schemeClr val="accent6">
                    <a:lumMod val="75000"/>
                  </a:schemeClr>
                </a:solidFill>
                <a:latin typeface="Trebuchet MS" panose="020B0603020202020204" pitchFamily="34" charset="0"/>
              </a:rPr>
              <a:t>的</a:t>
            </a:r>
            <a:r>
              <a:rPr lang="en-US" altLang="zh-CN" sz="2800" b="1" dirty="0">
                <a:solidFill>
                  <a:schemeClr val="accent6">
                    <a:lumMod val="75000"/>
                  </a:schemeClr>
                </a:solidFill>
                <a:latin typeface="Trebuchet MS" panose="020B0603020202020204" pitchFamily="34" charset="0"/>
              </a:rPr>
              <a:t>PageRank</a:t>
            </a:r>
            <a:r>
              <a:rPr lang="zh-CN" altLang="en-US" sz="2800" b="1" dirty="0">
                <a:solidFill>
                  <a:schemeClr val="accent6">
                    <a:lumMod val="75000"/>
                  </a:schemeClr>
                </a:solidFill>
                <a:latin typeface="Trebuchet MS" panose="020B0603020202020204" pitchFamily="34" charset="0"/>
              </a:rPr>
              <a:t>值</a:t>
            </a:r>
            <a:r>
              <a:rPr lang="en-US" altLang="zh-CN" sz="2800" b="1" dirty="0">
                <a:solidFill>
                  <a:schemeClr val="accent6">
                    <a:lumMod val="75000"/>
                  </a:schemeClr>
                </a:solidFill>
                <a:latin typeface="Trebuchet MS" panose="020B0603020202020204" pitchFamily="34" charset="0"/>
              </a:rPr>
              <a:t>,</a:t>
            </a:r>
            <a:r>
              <a:rPr lang="zh-CN" altLang="en-US" sz="2800" b="1" dirty="0">
                <a:solidFill>
                  <a:schemeClr val="accent6">
                    <a:lumMod val="75000"/>
                  </a:schemeClr>
                </a:solidFill>
                <a:latin typeface="Trebuchet MS" panose="020B0603020202020204" pitchFamily="34" charset="0"/>
              </a:rPr>
              <a:t>依赖于</a:t>
            </a:r>
            <a:r>
              <a:rPr lang="en-US" altLang="zh-CN" sz="2800" b="1" dirty="0">
                <a:solidFill>
                  <a:schemeClr val="accent6">
                    <a:lumMod val="75000"/>
                  </a:schemeClr>
                </a:solidFill>
                <a:latin typeface="Trebuchet MS" panose="020B0603020202020204" pitchFamily="34" charset="0"/>
              </a:rPr>
              <a:t>A</a:t>
            </a:r>
            <a:r>
              <a:rPr lang="zh-CN" altLang="en-US" sz="2800" b="1" dirty="0">
                <a:solidFill>
                  <a:schemeClr val="accent6">
                    <a:lumMod val="75000"/>
                  </a:schemeClr>
                </a:solidFill>
                <a:latin typeface="Trebuchet MS" panose="020B0603020202020204" pitchFamily="34" charset="0"/>
              </a:rPr>
              <a:t>和</a:t>
            </a:r>
            <a:r>
              <a:rPr lang="en-US" altLang="zh-CN" sz="2800" b="1" dirty="0">
                <a:solidFill>
                  <a:schemeClr val="accent6">
                    <a:lumMod val="75000"/>
                  </a:schemeClr>
                </a:solidFill>
                <a:latin typeface="Trebuchet MS" panose="020B0603020202020204" pitchFamily="34" charset="0"/>
              </a:rPr>
              <a:t>B</a:t>
            </a:r>
            <a:r>
              <a:rPr lang="zh-CN" altLang="en-US" sz="2800" b="1" dirty="0">
                <a:solidFill>
                  <a:schemeClr val="accent6">
                    <a:lumMod val="75000"/>
                  </a:schemeClr>
                </a:solidFill>
                <a:latin typeface="Trebuchet MS" panose="020B0603020202020204" pitchFamily="34" charset="0"/>
              </a:rPr>
              <a:t>的</a:t>
            </a:r>
            <a:r>
              <a:rPr lang="en-US" altLang="zh-CN" sz="2800" b="1" dirty="0">
                <a:solidFill>
                  <a:schemeClr val="accent6">
                    <a:lumMod val="75000"/>
                  </a:schemeClr>
                </a:solidFill>
                <a:latin typeface="Trebuchet MS" panose="020B0603020202020204" pitchFamily="34" charset="0"/>
              </a:rPr>
              <a:t>PR</a:t>
            </a:r>
            <a:r>
              <a:rPr lang="zh-CN" altLang="en-US" sz="2800" b="1" dirty="0">
                <a:solidFill>
                  <a:schemeClr val="accent6">
                    <a:lumMod val="75000"/>
                  </a:schemeClr>
                </a:solidFill>
                <a:latin typeface="Trebuchet MS" panose="020B0603020202020204" pitchFamily="34" charset="0"/>
              </a:rPr>
              <a:t>值</a:t>
            </a:r>
          </a:p>
          <a:p>
            <a:pPr marL="1371600" lvl="2" indent="-457200">
              <a:lnSpc>
                <a:spcPct val="118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有</a:t>
            </a:r>
            <a:r>
              <a:rPr lang="en-US" altLang="zh-CN" sz="2400" b="1" dirty="0">
                <a:solidFill>
                  <a:srgbClr val="0E5A8B"/>
                </a:solidFill>
                <a:latin typeface="Trebuchet MS" panose="020B0603020202020204" pitchFamily="34" charset="0"/>
              </a:rPr>
              <a:t>50%</a:t>
            </a:r>
            <a:r>
              <a:rPr lang="zh-CN" altLang="en-US" sz="2400" b="1" dirty="0">
                <a:solidFill>
                  <a:srgbClr val="0E5A8B"/>
                </a:solidFill>
                <a:latin typeface="Trebuchet MS" panose="020B0603020202020204" pitchFamily="34" charset="0"/>
              </a:rPr>
              <a:t>概率从网页</a:t>
            </a:r>
            <a:r>
              <a:rPr lang="en-US" altLang="zh-CN" sz="2400" b="1" dirty="0">
                <a:solidFill>
                  <a:srgbClr val="0E5A8B"/>
                </a:solidFill>
                <a:latin typeface="Trebuchet MS" panose="020B0603020202020204" pitchFamily="34" charset="0"/>
              </a:rPr>
              <a:t>A</a:t>
            </a:r>
            <a:r>
              <a:rPr lang="zh-CN" altLang="en-US" sz="2400" b="1" dirty="0">
                <a:solidFill>
                  <a:srgbClr val="0E5A8B"/>
                </a:solidFill>
                <a:latin typeface="Trebuchet MS" panose="020B0603020202020204" pitchFamily="34" charset="0"/>
              </a:rPr>
              <a:t>到</a:t>
            </a:r>
            <a:r>
              <a:rPr lang="en-US" altLang="zh-CN" sz="2400" b="1" dirty="0">
                <a:solidFill>
                  <a:srgbClr val="0E5A8B"/>
                </a:solidFill>
                <a:latin typeface="Trebuchet MS" panose="020B0603020202020204" pitchFamily="34" charset="0"/>
              </a:rPr>
              <a:t>C</a:t>
            </a:r>
          </a:p>
          <a:p>
            <a:pPr marL="1371600" lvl="2" indent="-457200">
              <a:lnSpc>
                <a:spcPct val="118000"/>
              </a:lnSpc>
              <a:buFont typeface="Wingdings" panose="05000000000000000000" pitchFamily="2" charset="2"/>
              <a:buChar char="ü"/>
            </a:pPr>
            <a:r>
              <a:rPr lang="en-US" altLang="zh-CN" sz="2400" b="1" dirty="0">
                <a:solidFill>
                  <a:srgbClr val="0E5A8B"/>
                </a:solidFill>
                <a:latin typeface="Trebuchet MS" panose="020B0603020202020204" pitchFamily="34" charset="0"/>
              </a:rPr>
              <a:t>PR</a:t>
            </a:r>
            <a:r>
              <a:rPr lang="zh-CN" altLang="en-US" sz="2400" b="1" dirty="0">
                <a:solidFill>
                  <a:srgbClr val="0E5A8B"/>
                </a:solidFill>
                <a:latin typeface="Trebuchet MS" panose="020B0603020202020204" pitchFamily="34" charset="0"/>
              </a:rPr>
              <a:t>平均分配给所有外链接</a:t>
            </a:r>
          </a:p>
          <a:p>
            <a:pPr marL="1371600" lvl="2" indent="-457200">
              <a:lnSpc>
                <a:spcPct val="118000"/>
              </a:lnSpc>
              <a:buFont typeface="Wingdings" panose="05000000000000000000" pitchFamily="2" charset="2"/>
              <a:buChar char="ü"/>
            </a:pPr>
            <a:r>
              <a:rPr lang="en-US" altLang="zh-CN" sz="2400" b="1" dirty="0">
                <a:solidFill>
                  <a:srgbClr val="0E5A8B"/>
                </a:solidFill>
                <a:latin typeface="Trebuchet MS" panose="020B0603020202020204" pitchFamily="34" charset="0"/>
              </a:rPr>
              <a:t>C</a:t>
            </a:r>
            <a:r>
              <a:rPr lang="zh-CN" altLang="en-US" sz="2400" b="1" dirty="0">
                <a:solidFill>
                  <a:srgbClr val="0E5A8B"/>
                </a:solidFill>
                <a:latin typeface="Trebuchet MS" panose="020B0603020202020204" pitchFamily="34" charset="0"/>
              </a:rPr>
              <a:t>的</a:t>
            </a:r>
            <a:r>
              <a:rPr lang="en-US" altLang="zh-CN" sz="2400" b="1" dirty="0">
                <a:solidFill>
                  <a:srgbClr val="0E5A8B"/>
                </a:solidFill>
                <a:latin typeface="Trebuchet MS" panose="020B0603020202020204" pitchFamily="34" charset="0"/>
              </a:rPr>
              <a:t>PR</a:t>
            </a:r>
            <a:r>
              <a:rPr lang="zh-CN" altLang="en-US" sz="2400" b="1" dirty="0">
                <a:solidFill>
                  <a:srgbClr val="0E5A8B"/>
                </a:solidFill>
                <a:latin typeface="Trebuchet MS" panose="020B0603020202020204" pitchFamily="34" charset="0"/>
              </a:rPr>
              <a:t>表示如下（忽略随机跳转出网页链接以外的其他链接）</a:t>
            </a:r>
          </a:p>
          <a:p>
            <a:pPr marL="1371600" lvl="2" indent="-457200">
              <a:lnSpc>
                <a:spcPct val="118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18000"/>
              </a:lnSpc>
              <a:buFont typeface="Wingdings" panose="05000000000000000000" pitchFamily="2" charset="2"/>
              <a:buChar char="ü"/>
            </a:pPr>
            <a:endParaRPr lang="zh-CN" altLang="en-US" sz="2400" b="1" dirty="0">
              <a:solidFill>
                <a:srgbClr val="0E5A8B"/>
              </a:solidFill>
              <a:latin typeface="Trebuchet MS" panose="020B0603020202020204" pitchFamily="34" charset="0"/>
            </a:endParaRPr>
          </a:p>
          <a:p>
            <a:pPr marL="1371600" lvl="2" indent="-457200">
              <a:lnSpc>
                <a:spcPct val="118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对于任何网页</a:t>
            </a:r>
            <a:r>
              <a:rPr lang="en-US" altLang="zh-CN" sz="2400" b="1" dirty="0">
                <a:solidFill>
                  <a:srgbClr val="0E5A8B"/>
                </a:solidFill>
                <a:latin typeface="Trebuchet MS" panose="020B0603020202020204" pitchFamily="34" charset="0"/>
              </a:rPr>
              <a:t>u</a:t>
            </a:r>
            <a:r>
              <a:rPr lang="zh-CN" altLang="en-US" sz="2400" b="1" dirty="0">
                <a:solidFill>
                  <a:srgbClr val="0E5A8B"/>
                </a:solidFill>
                <a:latin typeface="Trebuchet MS" panose="020B0603020202020204" pitchFamily="34" charset="0"/>
              </a:rPr>
              <a:t>的</a:t>
            </a:r>
            <a:r>
              <a:rPr lang="en-US" altLang="zh-CN" sz="2400" b="1" dirty="0">
                <a:solidFill>
                  <a:srgbClr val="0E5A8B"/>
                </a:solidFill>
                <a:latin typeface="Trebuchet MS" panose="020B0603020202020204" pitchFamily="34" charset="0"/>
              </a:rPr>
              <a:t>PR</a:t>
            </a:r>
            <a:r>
              <a:rPr lang="zh-CN" altLang="en-US" sz="2400" b="1" dirty="0">
                <a:solidFill>
                  <a:srgbClr val="0E5A8B"/>
                </a:solidFill>
                <a:latin typeface="Trebuchet MS" panose="020B0603020202020204" pitchFamily="34" charset="0"/>
              </a:rPr>
              <a:t>值：</a:t>
            </a:r>
          </a:p>
          <a:p>
            <a:pPr marL="1371600" lvl="2" indent="-457200">
              <a:lnSpc>
                <a:spcPct val="118000"/>
              </a:lnSpc>
              <a:buFont typeface="Wingdings" panose="05000000000000000000" pitchFamily="2" charset="2"/>
              <a:buChar char="ü"/>
            </a:pPr>
            <a:endParaRPr lang="zh-CN" altLang="en-US" sz="2400" b="1" dirty="0">
              <a:solidFill>
                <a:srgbClr val="0E5A8B"/>
              </a:solidFill>
              <a:latin typeface="Trebuchet MS" panose="020B0603020202020204" pitchFamily="34" charset="0"/>
            </a:endParaRPr>
          </a:p>
          <a:p>
            <a:pPr marL="1371600" lvl="2" indent="-457200">
              <a:lnSpc>
                <a:spcPct val="118000"/>
              </a:lnSpc>
              <a:buFont typeface="Wingdings" panose="05000000000000000000" pitchFamily="2" charset="2"/>
              <a:buChar char="ü"/>
            </a:pPr>
            <a:endParaRPr lang="zh-CN" altLang="en-US" sz="2400" b="1" dirty="0">
              <a:solidFill>
                <a:srgbClr val="0E5A8B"/>
              </a:solidFill>
              <a:latin typeface="Trebuchet MS" panose="020B0603020202020204" pitchFamily="34" charset="0"/>
            </a:endParaRPr>
          </a:p>
          <a:p>
            <a:pPr lvl="3">
              <a:lnSpc>
                <a:spcPct val="118000"/>
              </a:lnSpc>
            </a:pPr>
            <a:r>
              <a:rPr lang="en-US" altLang="zh-CN" b="1" dirty="0">
                <a:solidFill>
                  <a:srgbClr val="0D38F1"/>
                </a:solidFill>
                <a:latin typeface="Trebuchet MS" panose="020B0603020202020204" pitchFamily="34" charset="0"/>
              </a:rPr>
              <a:t>       B</a:t>
            </a:r>
            <a:r>
              <a:rPr lang="en-US" altLang="zh-CN" b="1" baseline="-25000" dirty="0">
                <a:solidFill>
                  <a:srgbClr val="0D38F1"/>
                </a:solidFill>
                <a:latin typeface="Trebuchet MS" panose="020B0603020202020204" pitchFamily="34" charset="0"/>
              </a:rPr>
              <a:t>u</a:t>
            </a:r>
            <a:r>
              <a:rPr lang="zh-CN" altLang="en-US" b="1" dirty="0">
                <a:solidFill>
                  <a:srgbClr val="0D38F1"/>
                </a:solidFill>
                <a:latin typeface="Trebuchet MS" panose="020B0603020202020204" pitchFamily="34" charset="0"/>
              </a:rPr>
              <a:t>表示指向</a:t>
            </a:r>
            <a:r>
              <a:rPr lang="en-US" altLang="zh-CN" b="1" dirty="0">
                <a:solidFill>
                  <a:srgbClr val="0D38F1"/>
                </a:solidFill>
                <a:latin typeface="Trebuchet MS" panose="020B0603020202020204" pitchFamily="34" charset="0"/>
              </a:rPr>
              <a:t>u</a:t>
            </a:r>
            <a:r>
              <a:rPr lang="zh-CN" altLang="en-US" b="1" dirty="0">
                <a:solidFill>
                  <a:srgbClr val="0D38F1"/>
                </a:solidFill>
                <a:latin typeface="Trebuchet MS" panose="020B0603020202020204" pitchFamily="34" charset="0"/>
              </a:rPr>
              <a:t>的网页集合，</a:t>
            </a:r>
            <a:r>
              <a:rPr lang="en-US" altLang="zh-CN" b="1" dirty="0" err="1">
                <a:solidFill>
                  <a:srgbClr val="0D38F1"/>
                </a:solidFill>
                <a:latin typeface="Trebuchet MS" panose="020B0603020202020204" pitchFamily="34" charset="0"/>
              </a:rPr>
              <a:t>L</a:t>
            </a:r>
            <a:r>
              <a:rPr lang="en-US" altLang="zh-CN" b="1" baseline="-25000" dirty="0" err="1">
                <a:solidFill>
                  <a:srgbClr val="0D38F1"/>
                </a:solidFill>
                <a:latin typeface="Trebuchet MS" panose="020B0603020202020204" pitchFamily="34" charset="0"/>
              </a:rPr>
              <a:t>v</a:t>
            </a:r>
            <a:r>
              <a:rPr lang="zh-CN" altLang="en-US" b="1" dirty="0">
                <a:solidFill>
                  <a:srgbClr val="0D38F1"/>
                </a:solidFill>
                <a:latin typeface="Trebuchet MS" panose="020B0603020202020204" pitchFamily="34" charset="0"/>
              </a:rPr>
              <a:t>是网页</a:t>
            </a:r>
            <a:r>
              <a:rPr lang="en-US" altLang="zh-CN" b="1" dirty="0">
                <a:solidFill>
                  <a:srgbClr val="0D38F1"/>
                </a:solidFill>
                <a:latin typeface="Trebuchet MS" panose="020B0603020202020204" pitchFamily="34" charset="0"/>
              </a:rPr>
              <a:t>v</a:t>
            </a:r>
            <a:r>
              <a:rPr lang="zh-CN" altLang="en-US" b="1" dirty="0">
                <a:solidFill>
                  <a:srgbClr val="0D38F1"/>
                </a:solidFill>
                <a:latin typeface="Trebuchet MS" panose="020B0603020202020204" pitchFamily="34" charset="0"/>
              </a:rPr>
              <a:t>中包含的外链接数</a:t>
            </a:r>
          </a:p>
          <a:p>
            <a:pPr marL="1371600" lvl="2" indent="-457200">
              <a:lnSpc>
                <a:spcPct val="118000"/>
              </a:lnSpc>
              <a:buFont typeface="Wingdings" panose="05000000000000000000" pitchFamily="2" charset="2"/>
              <a:buChar char="ü"/>
            </a:pPr>
            <a:r>
              <a:rPr lang="zh-CN" altLang="en-US" sz="2400" b="1" dirty="0">
                <a:solidFill>
                  <a:srgbClr val="0E5A8B"/>
                </a:solidFill>
                <a:latin typeface="Trebuchet MS" panose="020B0603020202020204" pitchFamily="34" charset="0"/>
              </a:rPr>
              <a:t>考虑随机跳转出网页链接以外的其他链接</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8" name="图片 7">
            <a:extLst>
              <a:ext uri="{FF2B5EF4-FFF2-40B4-BE49-F238E27FC236}">
                <a16:creationId xmlns:a16="http://schemas.microsoft.com/office/drawing/2014/main" id="{CC0E3F1A-4BA0-4F79-8AFD-C3CE3D9D62EA}"/>
              </a:ext>
            </a:extLst>
          </p:cNvPr>
          <p:cNvPicPr>
            <a:picLocks noChangeAspect="1"/>
          </p:cNvPicPr>
          <p:nvPr/>
        </p:nvPicPr>
        <p:blipFill>
          <a:blip r:embed="rId2"/>
          <a:stretch>
            <a:fillRect/>
          </a:stretch>
        </p:blipFill>
        <p:spPr>
          <a:xfrm>
            <a:off x="4838700" y="3143250"/>
            <a:ext cx="2514600" cy="571500"/>
          </a:xfrm>
          <a:prstGeom prst="rect">
            <a:avLst/>
          </a:prstGeom>
        </p:spPr>
      </p:pic>
      <p:pic>
        <p:nvPicPr>
          <p:cNvPr id="9" name="图片 8">
            <a:extLst>
              <a:ext uri="{FF2B5EF4-FFF2-40B4-BE49-F238E27FC236}">
                <a16:creationId xmlns:a16="http://schemas.microsoft.com/office/drawing/2014/main" id="{B516860B-9686-4CF0-B62D-D0758F01D175}"/>
              </a:ext>
            </a:extLst>
          </p:cNvPr>
          <p:cNvPicPr>
            <a:picLocks noChangeAspect="1"/>
          </p:cNvPicPr>
          <p:nvPr/>
        </p:nvPicPr>
        <p:blipFill>
          <a:blip r:embed="rId3"/>
          <a:stretch>
            <a:fillRect/>
          </a:stretch>
        </p:blipFill>
        <p:spPr>
          <a:xfrm>
            <a:off x="4972050" y="4302253"/>
            <a:ext cx="2247900" cy="752475"/>
          </a:xfrm>
          <a:prstGeom prst="rect">
            <a:avLst/>
          </a:prstGeom>
        </p:spPr>
      </p:pic>
      <p:pic>
        <p:nvPicPr>
          <p:cNvPr id="10" name="图片 9">
            <a:extLst>
              <a:ext uri="{FF2B5EF4-FFF2-40B4-BE49-F238E27FC236}">
                <a16:creationId xmlns:a16="http://schemas.microsoft.com/office/drawing/2014/main" id="{E0E681CF-0781-4026-8F9E-84D51350A69D}"/>
              </a:ext>
            </a:extLst>
          </p:cNvPr>
          <p:cNvPicPr>
            <a:picLocks noChangeAspect="1"/>
          </p:cNvPicPr>
          <p:nvPr/>
        </p:nvPicPr>
        <p:blipFill>
          <a:blip r:embed="rId4"/>
          <a:stretch>
            <a:fillRect/>
          </a:stretch>
        </p:blipFill>
        <p:spPr>
          <a:xfrm>
            <a:off x="4257675" y="5914408"/>
            <a:ext cx="3676650" cy="800100"/>
          </a:xfrm>
          <a:prstGeom prst="rect">
            <a:avLst/>
          </a:prstGeom>
        </p:spPr>
      </p:pic>
      <p:pic>
        <p:nvPicPr>
          <p:cNvPr id="11" name="图片 10">
            <a:extLst>
              <a:ext uri="{FF2B5EF4-FFF2-40B4-BE49-F238E27FC236}">
                <a16:creationId xmlns:a16="http://schemas.microsoft.com/office/drawing/2014/main" id="{F8B782F0-A52A-4FF6-B71D-C560BD2212D4}"/>
              </a:ext>
            </a:extLst>
          </p:cNvPr>
          <p:cNvPicPr>
            <a:picLocks noChangeAspect="1"/>
          </p:cNvPicPr>
          <p:nvPr/>
        </p:nvPicPr>
        <p:blipFill>
          <a:blip r:embed="rId5"/>
          <a:stretch>
            <a:fillRect/>
          </a:stretch>
        </p:blipFill>
        <p:spPr>
          <a:xfrm>
            <a:off x="8526333" y="864198"/>
            <a:ext cx="2044852" cy="1606228"/>
          </a:xfrm>
          <a:prstGeom prst="rect">
            <a:avLst/>
          </a:prstGeom>
        </p:spPr>
      </p:pic>
    </p:spTree>
    <p:extLst>
      <p:ext uri="{BB962C8B-B14F-4D97-AF65-F5344CB8AC3E}">
        <p14:creationId xmlns:p14="http://schemas.microsoft.com/office/powerpoint/2010/main" val="264822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PageRank</a:t>
            </a:r>
            <a:r>
              <a:rPr lang="zh-CN" altLang="en-US" dirty="0"/>
              <a:t>（</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24156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λ</a:t>
            </a:r>
            <a:r>
              <a:rPr lang="zh-CN" altLang="en-US" sz="2800" b="1" dirty="0">
                <a:solidFill>
                  <a:schemeClr val="accent6">
                    <a:lumMod val="75000"/>
                  </a:schemeClr>
                </a:solidFill>
                <a:latin typeface="Trebuchet MS" panose="020B0603020202020204" pitchFamily="34" charset="0"/>
              </a:rPr>
              <a:t>一般称为跳转概率，一般取值</a:t>
            </a:r>
            <a:r>
              <a:rPr lang="en-US" altLang="zh-CN" sz="2800" b="1" dirty="0">
                <a:solidFill>
                  <a:schemeClr val="accent6">
                    <a:lumMod val="75000"/>
                  </a:schemeClr>
                </a:solidFill>
                <a:latin typeface="Trebuchet MS" panose="020B0603020202020204" pitchFamily="34" charset="0"/>
              </a:rPr>
              <a:t>0.15</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上述</a:t>
            </a:r>
            <a:r>
              <a:rPr lang="en-US" altLang="zh-CN" sz="2800" b="1" dirty="0">
                <a:solidFill>
                  <a:schemeClr val="accent6">
                    <a:lumMod val="75000"/>
                  </a:schemeClr>
                </a:solidFill>
                <a:latin typeface="Trebuchet MS" panose="020B0603020202020204" pitchFamily="34" charset="0"/>
              </a:rPr>
              <a:t>PR</a:t>
            </a:r>
            <a:r>
              <a:rPr lang="zh-CN" altLang="en-US" sz="2800" b="1" dirty="0">
                <a:solidFill>
                  <a:schemeClr val="accent6">
                    <a:lumMod val="75000"/>
                  </a:schemeClr>
                </a:solidFill>
                <a:latin typeface="Trebuchet MS" panose="020B0603020202020204" pitchFamily="34" charset="0"/>
              </a:rPr>
              <a:t>公式可表示矩阵等式</a:t>
            </a:r>
          </a:p>
          <a:p>
            <a:pPr marL="914400" lvl="1" indent="-457200">
              <a:lnSpc>
                <a:spcPct val="150000"/>
              </a:lnSpc>
              <a:buFont typeface="Wingdings" panose="05000000000000000000" pitchFamily="2" charset="2"/>
              <a:buChar char="l"/>
            </a:pPr>
            <a:endParaRPr lang="zh-CN" altLang="en-US" sz="2800" b="1" dirty="0">
              <a:solidFill>
                <a:schemeClr val="accent6">
                  <a:lumMod val="75000"/>
                </a:schemeClr>
              </a:solidFill>
              <a:latin typeface="Trebuchet MS" panose="020B0603020202020204" pitchFamily="34" charset="0"/>
            </a:endParaRPr>
          </a:p>
          <a:p>
            <a:pPr marL="1371600" lvl="2" indent="-457200">
              <a:lnSpc>
                <a:spcPct val="118000"/>
              </a:lnSpc>
              <a:buFont typeface="Wingdings" panose="05000000000000000000" pitchFamily="2" charset="2"/>
              <a:buChar char="ü"/>
            </a:pPr>
            <a:r>
              <a:rPr lang="en-US" altLang="zh-CN" sz="2400" b="1" dirty="0">
                <a:solidFill>
                  <a:srgbClr val="0E5A8B"/>
                </a:solidFill>
                <a:latin typeface="Trebuchet MS" panose="020B0603020202020204" pitchFamily="34" charset="0"/>
              </a:rPr>
              <a:t>R</a:t>
            </a:r>
            <a:r>
              <a:rPr lang="zh-CN" altLang="en-US" sz="2400" b="1" dirty="0">
                <a:solidFill>
                  <a:srgbClr val="0E5A8B"/>
                </a:solidFill>
                <a:latin typeface="Trebuchet MS" panose="020B0603020202020204" pitchFamily="34" charset="0"/>
              </a:rPr>
              <a:t>为</a:t>
            </a:r>
            <a:r>
              <a:rPr lang="en-US" altLang="zh-CN" sz="2400" b="1" dirty="0">
                <a:solidFill>
                  <a:srgbClr val="0E5A8B"/>
                </a:solidFill>
                <a:latin typeface="Trebuchet MS" panose="020B0603020202020204" pitchFamily="34" charset="0"/>
              </a:rPr>
              <a:t>PR</a:t>
            </a:r>
            <a:r>
              <a:rPr lang="zh-CN" altLang="en-US" sz="2400" b="1" dirty="0">
                <a:solidFill>
                  <a:srgbClr val="0E5A8B"/>
                </a:solidFill>
                <a:latin typeface="Trebuchet MS" panose="020B0603020202020204" pitchFamily="34" charset="0"/>
              </a:rPr>
              <a:t>向量，</a:t>
            </a:r>
            <a:r>
              <a:rPr lang="en-US" altLang="zh-CN" sz="2400" b="1" dirty="0">
                <a:solidFill>
                  <a:srgbClr val="0E5A8B"/>
                </a:solidFill>
                <a:latin typeface="Trebuchet MS" panose="020B0603020202020204" pitchFamily="34" charset="0"/>
              </a:rPr>
              <a:t>T</a:t>
            </a:r>
            <a:r>
              <a:rPr lang="zh-CN" altLang="en-US" sz="2400" b="1" dirty="0">
                <a:solidFill>
                  <a:srgbClr val="0E5A8B"/>
                </a:solidFill>
                <a:latin typeface="Trebuchet MS" panose="020B0603020202020204" pitchFamily="34" charset="0"/>
              </a:rPr>
              <a:t>为随机游走模型转移概率矩阵，</a:t>
            </a:r>
            <a:r>
              <a:rPr lang="en-US" altLang="zh-CN" sz="2400" b="1" dirty="0" err="1">
                <a:solidFill>
                  <a:srgbClr val="0E5A8B"/>
                </a:solidFill>
                <a:latin typeface="Trebuchet MS" panose="020B0603020202020204" pitchFamily="34" charset="0"/>
              </a:rPr>
              <a:t>Tij</a:t>
            </a:r>
            <a:r>
              <a:rPr lang="zh-CN" altLang="en-US" sz="2400" b="1" dirty="0">
                <a:solidFill>
                  <a:srgbClr val="0E5A8B"/>
                </a:solidFill>
                <a:latin typeface="Trebuchet MS" panose="020B0603020202020204" pitchFamily="34" charset="0"/>
              </a:rPr>
              <a:t>表示从网页</a:t>
            </a:r>
            <a:r>
              <a:rPr lang="en-US" altLang="zh-CN" sz="2400" b="1" dirty="0" err="1">
                <a:solidFill>
                  <a:srgbClr val="0E5A8B"/>
                </a:solidFill>
                <a:latin typeface="Trebuchet MS" panose="020B0603020202020204" pitchFamily="34" charset="0"/>
              </a:rPr>
              <a:t>i</a:t>
            </a:r>
            <a:r>
              <a:rPr lang="zh-CN" altLang="en-US" sz="2400" b="1" dirty="0">
                <a:solidFill>
                  <a:srgbClr val="0E5A8B"/>
                </a:solidFill>
                <a:latin typeface="Trebuchet MS" panose="020B0603020202020204" pitchFamily="34" charset="0"/>
              </a:rPr>
              <a:t>进入网页</a:t>
            </a:r>
            <a:r>
              <a:rPr lang="en-US" altLang="zh-CN" sz="2400" b="1" dirty="0">
                <a:solidFill>
                  <a:srgbClr val="0E5A8B"/>
                </a:solidFill>
                <a:latin typeface="Trebuchet MS" panose="020B0603020202020204" pitchFamily="34" charset="0"/>
              </a:rPr>
              <a:t>j</a:t>
            </a:r>
            <a:r>
              <a:rPr lang="zh-CN" altLang="en-US" sz="2400" b="1" dirty="0">
                <a:solidFill>
                  <a:srgbClr val="0E5A8B"/>
                </a:solidFill>
                <a:latin typeface="Trebuchet MS" panose="020B0603020202020204" pitchFamily="34" charset="0"/>
              </a:rPr>
              <a:t>的概率</a:t>
            </a:r>
          </a:p>
          <a:p>
            <a:pPr marL="914400" lvl="1" indent="-457200">
              <a:lnSpc>
                <a:spcPct val="150000"/>
              </a:lnSpc>
              <a:buFont typeface="Wingdings" panose="05000000000000000000" pitchFamily="2" charset="2"/>
              <a:buChar char="l"/>
            </a:pPr>
            <a:endParaRPr lang="zh-CN" altLang="en-US"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zh-CN" altLang="en-US"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PageRank</a:t>
            </a:r>
            <a:r>
              <a:rPr lang="zh-CN" altLang="en-US" sz="2800" b="1" dirty="0">
                <a:solidFill>
                  <a:schemeClr val="accent6">
                    <a:lumMod val="75000"/>
                  </a:schemeClr>
                </a:solidFill>
                <a:latin typeface="Trebuchet MS" panose="020B0603020202020204" pitchFamily="34" charset="0"/>
              </a:rPr>
              <a:t>算法</a:t>
            </a:r>
          </a:p>
          <a:p>
            <a:pPr marL="1371600" lvl="2" indent="-457200">
              <a:lnSpc>
                <a:spcPct val="118000"/>
              </a:lnSpc>
              <a:buFont typeface="Wingdings" panose="05000000000000000000" pitchFamily="2" charset="2"/>
              <a:buChar char="ü"/>
            </a:pPr>
            <a:r>
              <a:rPr lang="zh-CN" altLang="en-US" sz="2400" b="1" dirty="0">
                <a:solidFill>
                  <a:srgbClr val="0E5A8B"/>
                </a:solidFill>
                <a:latin typeface="Trebuchet MS" panose="020B0603020202020204" pitchFamily="34" charset="0"/>
              </a:rPr>
              <a:t>算法的输入为图，顶点表示网页，边表示链接</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12" name="图片 11">
            <a:extLst>
              <a:ext uri="{FF2B5EF4-FFF2-40B4-BE49-F238E27FC236}">
                <a16:creationId xmlns:a16="http://schemas.microsoft.com/office/drawing/2014/main" id="{ABF2A0A8-F2C5-436D-8D14-DF0E33CDA1DB}"/>
              </a:ext>
            </a:extLst>
          </p:cNvPr>
          <p:cNvPicPr>
            <a:picLocks noChangeAspect="1"/>
          </p:cNvPicPr>
          <p:nvPr/>
        </p:nvPicPr>
        <p:blipFill>
          <a:blip r:embed="rId2"/>
          <a:stretch>
            <a:fillRect/>
          </a:stretch>
        </p:blipFill>
        <p:spPr>
          <a:xfrm>
            <a:off x="5572125" y="2418250"/>
            <a:ext cx="1047750" cy="361950"/>
          </a:xfrm>
          <a:prstGeom prst="rect">
            <a:avLst/>
          </a:prstGeom>
        </p:spPr>
      </p:pic>
      <p:pic>
        <p:nvPicPr>
          <p:cNvPr id="13" name="图片 12">
            <a:extLst>
              <a:ext uri="{FF2B5EF4-FFF2-40B4-BE49-F238E27FC236}">
                <a16:creationId xmlns:a16="http://schemas.microsoft.com/office/drawing/2014/main" id="{D4AD3EC9-D938-44A2-9EAA-2B98A23540C1}"/>
              </a:ext>
            </a:extLst>
          </p:cNvPr>
          <p:cNvPicPr>
            <a:picLocks noChangeAspect="1"/>
          </p:cNvPicPr>
          <p:nvPr/>
        </p:nvPicPr>
        <p:blipFill>
          <a:blip r:embed="rId3"/>
          <a:stretch>
            <a:fillRect/>
          </a:stretch>
        </p:blipFill>
        <p:spPr>
          <a:xfrm>
            <a:off x="4864340" y="3951841"/>
            <a:ext cx="2352675" cy="714375"/>
          </a:xfrm>
          <a:prstGeom prst="rect">
            <a:avLst/>
          </a:prstGeom>
        </p:spPr>
      </p:pic>
      <p:pic>
        <p:nvPicPr>
          <p:cNvPr id="14" name="图片 13">
            <a:extLst>
              <a:ext uri="{FF2B5EF4-FFF2-40B4-BE49-F238E27FC236}">
                <a16:creationId xmlns:a16="http://schemas.microsoft.com/office/drawing/2014/main" id="{22D44173-3A22-4200-88FD-A930BE5A8B95}"/>
              </a:ext>
            </a:extLst>
          </p:cNvPr>
          <p:cNvPicPr>
            <a:picLocks noChangeAspect="1"/>
          </p:cNvPicPr>
          <p:nvPr/>
        </p:nvPicPr>
        <p:blipFill>
          <a:blip r:embed="rId4"/>
          <a:stretch>
            <a:fillRect/>
          </a:stretch>
        </p:blipFill>
        <p:spPr>
          <a:xfrm>
            <a:off x="4606985" y="23258"/>
            <a:ext cx="5439728" cy="6834742"/>
          </a:xfrm>
          <a:prstGeom prst="rect">
            <a:avLst/>
          </a:prstGeom>
        </p:spPr>
      </p:pic>
    </p:spTree>
    <p:extLst>
      <p:ext uri="{BB962C8B-B14F-4D97-AF65-F5344CB8AC3E}">
        <p14:creationId xmlns:p14="http://schemas.microsoft.com/office/powerpoint/2010/main" val="2037067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PageRank</a:t>
            </a:r>
            <a:r>
              <a:rPr lang="zh-CN" altLang="en-US" dirty="0"/>
              <a:t>（</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98745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每次迭代时</a:t>
            </a:r>
          </a:p>
          <a:p>
            <a:pPr marL="1371600" lvl="2" indent="-457200">
              <a:lnSpc>
                <a:spcPct val="11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首先创建一个结果向量</a:t>
            </a:r>
            <a:r>
              <a:rPr lang="en-US" altLang="zh-CN" sz="2400" b="1" dirty="0">
                <a:solidFill>
                  <a:srgbClr val="0E5A8B"/>
                </a:solidFill>
                <a:latin typeface="Trebuchet MS" panose="020B0603020202020204" pitchFamily="34" charset="0"/>
              </a:rPr>
              <a:t>R</a:t>
            </a:r>
            <a:r>
              <a:rPr lang="zh-CN" altLang="en-US" sz="2400" b="1" dirty="0">
                <a:solidFill>
                  <a:srgbClr val="0E5A8B"/>
                </a:solidFill>
                <a:latin typeface="Trebuchet MS" panose="020B0603020202020204" pitchFamily="34" charset="0"/>
              </a:rPr>
              <a:t>，且每个元素为</a:t>
            </a:r>
            <a:r>
              <a:rPr lang="en-US" altLang="zh-CN" sz="2400" b="1" dirty="0">
                <a:solidFill>
                  <a:srgbClr val="0E5A8B"/>
                </a:solidFill>
                <a:latin typeface="Trebuchet MS" panose="020B0603020202020204" pitchFamily="34" charset="0"/>
              </a:rPr>
              <a:t>λ/|P|</a:t>
            </a:r>
            <a:r>
              <a:rPr lang="zh-CN" altLang="en-US" sz="2400" b="1" dirty="0">
                <a:solidFill>
                  <a:srgbClr val="0E5A8B"/>
                </a:solidFill>
                <a:latin typeface="Trebuchet MS" panose="020B0603020202020204" pitchFamily="34" charset="0"/>
              </a:rPr>
              <a:t>，即通过随机跳转方式进入每个网页的概率</a:t>
            </a:r>
          </a:p>
          <a:p>
            <a:pPr marL="1371600" lvl="2" indent="-457200">
              <a:lnSpc>
                <a:spcPct val="11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计算通过点击链接进入一个网页的概率</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对</a:t>
            </a:r>
            <a:r>
              <a:rPr lang="en-US" altLang="zh-CN" sz="2200" b="1" dirty="0">
                <a:solidFill>
                  <a:srgbClr val="0D38F1"/>
                </a:solidFill>
                <a:latin typeface="Trebuchet MS" panose="020B0603020202020204" pitchFamily="34" charset="0"/>
              </a:rPr>
              <a:t>P</a:t>
            </a:r>
            <a:r>
              <a:rPr lang="zh-CN" altLang="en-US" sz="2200" b="1" dirty="0">
                <a:solidFill>
                  <a:srgbClr val="0D38F1"/>
                </a:solidFill>
                <a:latin typeface="Trebuchet MS" panose="020B0603020202020204" pitchFamily="34" charset="0"/>
              </a:rPr>
              <a:t>中每个网页进行迭代</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对每个网页，获取正处在这个网页的估计概率</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从该网页出发，用户随机跳动的可能性为</a:t>
            </a:r>
            <a:r>
              <a:rPr lang="en-US" altLang="zh-CN" sz="2200" b="1" dirty="0">
                <a:solidFill>
                  <a:srgbClr val="0D38F1"/>
                </a:solidFill>
                <a:latin typeface="Trebuchet MS" panose="020B0603020202020204" pitchFamily="34" charset="0"/>
              </a:rPr>
              <a:t>λ</a:t>
            </a:r>
            <a:r>
              <a:rPr lang="zh-CN" altLang="en-US" sz="2200" b="1" dirty="0">
                <a:solidFill>
                  <a:srgbClr val="0D38F1"/>
                </a:solidFill>
                <a:latin typeface="Trebuchet MS" panose="020B0603020202020204" pitchFamily="34" charset="0"/>
              </a:rPr>
              <a:t>，而点击某一个链接的概率为</a:t>
            </a:r>
            <a:r>
              <a:rPr lang="en-US" altLang="zh-CN" sz="2200" b="1" dirty="0">
                <a:solidFill>
                  <a:srgbClr val="0D38F1"/>
                </a:solidFill>
                <a:latin typeface="Trebuchet MS" panose="020B0603020202020204" pitchFamily="34" charset="0"/>
              </a:rPr>
              <a:t>1- λ</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共有</a:t>
            </a:r>
            <a:r>
              <a:rPr lang="en-US" altLang="zh-CN" sz="2200" b="1" dirty="0">
                <a:solidFill>
                  <a:srgbClr val="0D38F1"/>
                </a:solidFill>
                <a:latin typeface="Trebuchet MS" panose="020B0603020202020204" pitchFamily="34" charset="0"/>
              </a:rPr>
              <a:t>|Q|</a:t>
            </a:r>
            <a:r>
              <a:rPr lang="zh-CN" altLang="en-US" sz="2200" b="1" dirty="0">
                <a:solidFill>
                  <a:srgbClr val="0D38F1"/>
                </a:solidFill>
                <a:latin typeface="Trebuchet MS" panose="020B0603020202020204" pitchFamily="34" charset="0"/>
              </a:rPr>
              <a:t>个可选链接，因此跳到网页</a:t>
            </a:r>
            <a:r>
              <a:rPr lang="en-US" altLang="zh-CN" sz="2200" b="1" dirty="0">
                <a:solidFill>
                  <a:srgbClr val="0D38F1"/>
                </a:solidFill>
                <a:latin typeface="Trebuchet MS" panose="020B0603020202020204" pitchFamily="34" charset="0"/>
              </a:rPr>
              <a:t>q</a:t>
            </a:r>
            <a:r>
              <a:rPr lang="zh-CN" altLang="en-US" sz="2200" b="1" dirty="0">
                <a:solidFill>
                  <a:srgbClr val="0D38F1"/>
                </a:solidFill>
                <a:latin typeface="Trebuchet MS" panose="020B0603020202020204" pitchFamily="34" charset="0"/>
              </a:rPr>
              <a:t>的概率</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当没有向外连接时，用户随机跳转所有</a:t>
            </a:r>
            <a:r>
              <a:rPr lang="en-US" altLang="zh-CN" sz="2200" b="1" dirty="0">
                <a:solidFill>
                  <a:srgbClr val="0D38F1"/>
                </a:solidFill>
                <a:latin typeface="Trebuchet MS" panose="020B0603020202020204" pitchFamily="34" charset="0"/>
              </a:rPr>
              <a:t>|P|</a:t>
            </a:r>
            <a:r>
              <a:rPr lang="zh-CN" altLang="en-US" sz="2200" b="1" dirty="0">
                <a:solidFill>
                  <a:srgbClr val="0D38F1"/>
                </a:solidFill>
                <a:latin typeface="Trebuchet MS" panose="020B0603020202020204" pitchFamily="34" charset="0"/>
              </a:rPr>
              <a:t>个网页平均分配概率</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pic>
        <p:nvPicPr>
          <p:cNvPr id="12" name="图片 11">
            <a:extLst>
              <a:ext uri="{FF2B5EF4-FFF2-40B4-BE49-F238E27FC236}">
                <a16:creationId xmlns:a16="http://schemas.microsoft.com/office/drawing/2014/main" id="{82CB1756-3B00-4024-9B55-49EBF127E60C}"/>
              </a:ext>
            </a:extLst>
          </p:cNvPr>
          <p:cNvPicPr>
            <a:picLocks noChangeAspect="1"/>
          </p:cNvPicPr>
          <p:nvPr/>
        </p:nvPicPr>
        <p:blipFill>
          <a:blip r:embed="rId2"/>
          <a:stretch>
            <a:fillRect/>
          </a:stretch>
        </p:blipFill>
        <p:spPr>
          <a:xfrm>
            <a:off x="8025550" y="3731048"/>
            <a:ext cx="223927" cy="360771"/>
          </a:xfrm>
          <a:prstGeom prst="rect">
            <a:avLst/>
          </a:prstGeom>
        </p:spPr>
      </p:pic>
      <p:pic>
        <p:nvPicPr>
          <p:cNvPr id="13" name="图片 12">
            <a:extLst>
              <a:ext uri="{FF2B5EF4-FFF2-40B4-BE49-F238E27FC236}">
                <a16:creationId xmlns:a16="http://schemas.microsoft.com/office/drawing/2014/main" id="{47C1CD7E-B350-46A2-AC03-CC09C5960599}"/>
              </a:ext>
            </a:extLst>
          </p:cNvPr>
          <p:cNvPicPr>
            <a:picLocks noChangeAspect="1"/>
          </p:cNvPicPr>
          <p:nvPr/>
        </p:nvPicPr>
        <p:blipFill>
          <a:blip r:embed="rId3"/>
          <a:stretch>
            <a:fillRect/>
          </a:stretch>
        </p:blipFill>
        <p:spPr>
          <a:xfrm>
            <a:off x="7879167" y="5095804"/>
            <a:ext cx="1239649" cy="281265"/>
          </a:xfrm>
          <a:prstGeom prst="rect">
            <a:avLst/>
          </a:prstGeom>
        </p:spPr>
      </p:pic>
      <p:pic>
        <p:nvPicPr>
          <p:cNvPr id="14" name="图片 13">
            <a:extLst>
              <a:ext uri="{FF2B5EF4-FFF2-40B4-BE49-F238E27FC236}">
                <a16:creationId xmlns:a16="http://schemas.microsoft.com/office/drawing/2014/main" id="{E2E19AFD-47D1-4656-8829-794D1E8316C6}"/>
              </a:ext>
            </a:extLst>
          </p:cNvPr>
          <p:cNvPicPr>
            <a:picLocks noChangeAspect="1"/>
          </p:cNvPicPr>
          <p:nvPr/>
        </p:nvPicPr>
        <p:blipFill>
          <a:blip r:embed="rId4"/>
          <a:stretch>
            <a:fillRect/>
          </a:stretch>
        </p:blipFill>
        <p:spPr>
          <a:xfrm>
            <a:off x="10194855" y="5556917"/>
            <a:ext cx="848193" cy="339277"/>
          </a:xfrm>
          <a:prstGeom prst="rect">
            <a:avLst/>
          </a:prstGeom>
        </p:spPr>
      </p:pic>
    </p:spTree>
    <p:extLst>
      <p:ext uri="{BB962C8B-B14F-4D97-AF65-F5344CB8AC3E}">
        <p14:creationId xmlns:p14="http://schemas.microsoft.com/office/powerpoint/2010/main" val="40531653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PageRank</a:t>
            </a:r>
            <a:r>
              <a:rPr lang="zh-CN" altLang="en-US" dirty="0"/>
              <a:t>（</a:t>
            </a:r>
            <a:r>
              <a:rPr lang="en-US" altLang="zh-CN" dirty="0"/>
              <a:t>Cont.</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60057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PR</a:t>
            </a:r>
            <a:r>
              <a:rPr lang="zh-CN" altLang="en-US" sz="2400" b="1" dirty="0">
                <a:solidFill>
                  <a:schemeClr val="accent6">
                    <a:lumMod val="75000"/>
                  </a:schemeClr>
                </a:solidFill>
                <a:latin typeface="Trebuchet MS" panose="020B0603020202020204" pitchFamily="34" charset="0"/>
              </a:rPr>
              <a:t>结论</a:t>
            </a:r>
          </a:p>
          <a:p>
            <a:pPr marL="1371600" lvl="2" indent="-457200">
              <a:lnSpc>
                <a:spcPct val="120000"/>
              </a:lnSpc>
              <a:buFont typeface="Wingdings" panose="05000000000000000000" pitchFamily="2" charset="2"/>
              <a:buChar char="ü"/>
            </a:pP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是使用查询无关的元数据提高网页搜索的排序效果的</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网页的</a:t>
            </a: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和具体查询无关</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搜索引擎使用</a:t>
            </a: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优先选择</a:t>
            </a: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较高的网页</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在网页搜索时，</a:t>
            </a: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并没有传统方法重要，</a:t>
            </a: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是排序中使用的很多特征之一</a:t>
            </a:r>
          </a:p>
          <a:p>
            <a:pPr marL="1371600" lvl="2" indent="-457200">
              <a:lnSpc>
                <a:spcPct val="120000"/>
              </a:lnSpc>
              <a:buFont typeface="Wingdings" panose="05000000000000000000" pitchFamily="2" charset="2"/>
              <a:buChar char="ü"/>
            </a:pPr>
            <a:r>
              <a:rPr lang="en-US" altLang="zh-CN" sz="2000" b="1" dirty="0">
                <a:solidFill>
                  <a:srgbClr val="0E5A8B"/>
                </a:solidFill>
                <a:latin typeface="Trebuchet MS" panose="020B0603020202020204" pitchFamily="34" charset="0"/>
              </a:rPr>
              <a:t>PR</a:t>
            </a:r>
            <a:r>
              <a:rPr lang="zh-CN" altLang="en-US" sz="2000" b="1" dirty="0">
                <a:solidFill>
                  <a:srgbClr val="0E5A8B"/>
                </a:solidFill>
                <a:latin typeface="Trebuchet MS" panose="020B0603020202020204" pitchFamily="34" charset="0"/>
              </a:rPr>
              <a:t>对流行的查询影响最大</a:t>
            </a:r>
            <a:endParaRPr lang="en-US" altLang="zh-CN" sz="20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HITS</a:t>
            </a:r>
            <a:r>
              <a:rPr lang="zh-CN" altLang="en-US" sz="2400" b="1" dirty="0">
                <a:solidFill>
                  <a:schemeClr val="accent6">
                    <a:lumMod val="75000"/>
                  </a:schemeClr>
                </a:solidFill>
                <a:latin typeface="Trebuchet MS" panose="020B0603020202020204" pitchFamily="34" charset="0"/>
              </a:rPr>
              <a:t>排序方法</a:t>
            </a:r>
            <a:endParaRPr lang="en-US" altLang="zh-CN" sz="2400" b="1" dirty="0">
              <a:solidFill>
                <a:schemeClr val="accent6">
                  <a:lumMod val="75000"/>
                </a:schemeClr>
              </a:solidFill>
              <a:latin typeface="Trebuchet MS" panose="020B0603020202020204" pitchFamily="34" charset="0"/>
            </a:endParaRP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估计一个网页内容的值和链接指向网页的值</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利用连接结构信息迭代计算上述两个值</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该方法只对给定查询检索出来的网页集合进行计算</a:t>
            </a:r>
          </a:p>
          <a:p>
            <a:pPr marL="1828800" lvl="3" indent="-457200">
              <a:lnSpc>
                <a:spcPct val="120000"/>
              </a:lnSpc>
              <a:buFont typeface="Wingdings" panose="05000000000000000000" pitchFamily="2" charset="2"/>
              <a:buChar char="Ø"/>
            </a:pPr>
            <a:r>
              <a:rPr lang="zh-CN" altLang="en-US" b="1" dirty="0">
                <a:solidFill>
                  <a:srgbClr val="0D38F1"/>
                </a:solidFill>
                <a:latin typeface="Trebuchet MS" panose="020B0603020202020204" pitchFamily="34" charset="0"/>
              </a:rPr>
              <a:t>小规模查询有优势</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通常算法作用在一定范围的，同一类别网页之间较为准确</a:t>
            </a:r>
          </a:p>
          <a:p>
            <a:pPr marL="1371600" lvl="2" indent="-457200">
              <a:lnSpc>
                <a:spcPct val="12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根据网页的出度和入度建立一个矩阵，通过矩阵的迭代运算和定义收敛的阈值不断对两个向量</a:t>
            </a:r>
            <a:r>
              <a:rPr lang="en-US" altLang="zh-CN" sz="2000" b="1" dirty="0">
                <a:solidFill>
                  <a:srgbClr val="0E5A8B"/>
                </a:solidFill>
                <a:latin typeface="Trebuchet MS" panose="020B0603020202020204" pitchFamily="34" charset="0"/>
              </a:rPr>
              <a:t>Authority</a:t>
            </a:r>
            <a:r>
              <a:rPr lang="zh-CN" altLang="en-US" sz="2000" b="1" dirty="0">
                <a:solidFill>
                  <a:srgbClr val="0E5A8B"/>
                </a:solidFill>
                <a:latin typeface="Trebuchet MS" panose="020B0603020202020204" pitchFamily="34" charset="0"/>
              </a:rPr>
              <a:t>和</a:t>
            </a:r>
            <a:r>
              <a:rPr lang="en-US" altLang="zh-CN" sz="2000" b="1" dirty="0">
                <a:solidFill>
                  <a:srgbClr val="0E5A8B"/>
                </a:solidFill>
                <a:latin typeface="Trebuchet MS" panose="020B0603020202020204" pitchFamily="34" charset="0"/>
              </a:rPr>
              <a:t>Hub</a:t>
            </a:r>
            <a:r>
              <a:rPr lang="zh-CN" altLang="en-US" sz="2000" b="1" dirty="0">
                <a:solidFill>
                  <a:srgbClr val="0E5A8B"/>
                </a:solidFill>
                <a:latin typeface="Trebuchet MS" panose="020B0603020202020204" pitchFamily="34" charset="0"/>
              </a:rPr>
              <a:t>值进行更新直至收敛</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26158176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链接质量</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00367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链接垃圾</a:t>
            </a:r>
          </a:p>
          <a:p>
            <a:pPr marL="1371600" lvl="2" indent="-457200">
              <a:lnSpc>
                <a:spcPct val="13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网页设计者为了提高搜索引擎排序结果而创建的无用链接，例如</a:t>
            </a:r>
          </a:p>
          <a:p>
            <a:pPr marL="1828800" lvl="3" indent="-457200">
              <a:lnSpc>
                <a:spcPct val="138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很多博客帖子都是评价其他博客的帖子</a:t>
            </a:r>
          </a:p>
          <a:p>
            <a:pPr marL="1828800" lvl="3" indent="-457200">
              <a:lnSpc>
                <a:spcPct val="138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作者</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读了</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的博文</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，作者</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写了新帖子</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包含了指向</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的链接</a:t>
            </a:r>
          </a:p>
          <a:p>
            <a:pPr marL="1828800" lvl="3" indent="-457200">
              <a:lnSpc>
                <a:spcPct val="138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作者</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对</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的博文</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发布一个反向引用（在回复中）</a:t>
            </a:r>
          </a:p>
          <a:p>
            <a:pPr marL="1828800" lvl="3" indent="-457200">
              <a:lnSpc>
                <a:spcPct val="138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这样在</a:t>
            </a:r>
            <a:r>
              <a:rPr lang="en-US" altLang="zh-CN" sz="2200" b="1" dirty="0">
                <a:solidFill>
                  <a:srgbClr val="0D38F1"/>
                </a:solidFill>
                <a:latin typeface="Trebuchet MS" panose="020B0603020202020204" pitchFamily="34" charset="0"/>
              </a:rPr>
              <a:t>a</a:t>
            </a:r>
            <a:r>
              <a:rPr lang="zh-CN" altLang="en-US" sz="2200" b="1" dirty="0">
                <a:solidFill>
                  <a:srgbClr val="0D38F1"/>
                </a:solidFill>
                <a:latin typeface="Trebuchet MS" panose="020B0603020202020204" pitchFamily="34" charset="0"/>
              </a:rPr>
              <a:t>和</a:t>
            </a:r>
            <a:r>
              <a:rPr lang="en-US" altLang="zh-CN" sz="2200" b="1" dirty="0">
                <a:solidFill>
                  <a:srgbClr val="0D38F1"/>
                </a:solidFill>
                <a:latin typeface="Trebuchet MS" panose="020B0603020202020204" pitchFamily="34" charset="0"/>
              </a:rPr>
              <a:t>b</a:t>
            </a:r>
            <a:r>
              <a:rPr lang="zh-CN" altLang="en-US" sz="2200" b="1" dirty="0">
                <a:solidFill>
                  <a:srgbClr val="0D38F1"/>
                </a:solidFill>
                <a:latin typeface="Trebuchet MS" panose="020B0603020202020204" pitchFamily="34" charset="0"/>
              </a:rPr>
              <a:t>产生了一个链接循环</a:t>
            </a:r>
          </a:p>
          <a:p>
            <a:pPr marL="1828800" lvl="3" indent="-457200">
              <a:lnSpc>
                <a:spcPct val="138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博客、新闻等评论部分可能是链接垃圾的来源</a:t>
            </a:r>
          </a:p>
          <a:p>
            <a:pPr marL="2286000" lvl="4" indent="-457200">
              <a:lnSpc>
                <a:spcPct val="138000"/>
              </a:lnSpc>
              <a:spcBef>
                <a:spcPts val="600"/>
              </a:spcBef>
              <a:buFont typeface="Wingdings" panose="05000000000000000000" pitchFamily="2" charset="2"/>
              <a:buChar char="p"/>
            </a:pPr>
            <a:r>
              <a:rPr lang="zh-CN" altLang="en-US" sz="2000" b="1" dirty="0">
                <a:solidFill>
                  <a:schemeClr val="accent5">
                    <a:lumMod val="75000"/>
                  </a:schemeClr>
                </a:solidFill>
                <a:latin typeface="Trebuchet MS" panose="020B0603020202020204" pitchFamily="34" charset="0"/>
              </a:rPr>
              <a:t>解决办法：自动发现评论部分，建立索引时忽略该部分链接</a:t>
            </a:r>
          </a:p>
          <a:p>
            <a:pPr marL="2286000" lvl="4" indent="-457200">
              <a:lnSpc>
                <a:spcPct val="138000"/>
              </a:lnSpc>
              <a:spcBef>
                <a:spcPts val="600"/>
              </a:spcBef>
              <a:buFont typeface="Wingdings" panose="05000000000000000000" pitchFamily="2" charset="2"/>
              <a:buChar char="p"/>
            </a:pPr>
            <a:r>
              <a:rPr lang="zh-CN" altLang="en-US" sz="2000" b="1" dirty="0">
                <a:solidFill>
                  <a:schemeClr val="accent5">
                    <a:lumMod val="75000"/>
                  </a:schemeClr>
                </a:solidFill>
                <a:latin typeface="Trebuchet MS" panose="020B0603020202020204" pitchFamily="34" charset="0"/>
              </a:rPr>
              <a:t>网站也可以禁止在相应部分增加链接，或者增加搜索引擎忽略标记</a:t>
            </a:r>
            <a:endParaRPr lang="en-US" altLang="zh-CN" sz="2000" b="1" dirty="0">
              <a:solidFill>
                <a:schemeClr val="accent5">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3997071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640711"/>
          </a:xfrm>
          <a:prstGeom prst="rect">
            <a:avLst/>
          </a:prstGeom>
          <a:noFill/>
        </p:spPr>
        <p:txBody>
          <a:bodyPr wrap="square">
            <a:spAutoFit/>
          </a:bodyPr>
          <a:lstStyle/>
          <a:p>
            <a:pPr marL="914400" lvl="1" indent="-457200">
              <a:lnSpc>
                <a:spcPct val="12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信息抽取是从文本中抽取结构化信息的语言技术，应用于很多文本挖掘、自然语言处理等领域</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搜索引擎用来识别网页重要属性的特征（多用于排序打分）</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目前信息抽取多关注于研究具有特殊语义内容的特征，如：命名实体、关系、事件等等</a:t>
            </a:r>
          </a:p>
          <a:p>
            <a:pPr marL="1828800" lvl="3" indent="-457200">
              <a:lnSpc>
                <a:spcPct val="120000"/>
              </a:lnSpc>
              <a:buFont typeface="Wingdings" panose="05000000000000000000" pitchFamily="2" charset="2"/>
              <a:buChar char="Ø"/>
            </a:pPr>
            <a:r>
              <a:rPr lang="zh-CN" altLang="en-US" sz="2000" b="1" dirty="0">
                <a:solidFill>
                  <a:srgbClr val="0D38F1"/>
                </a:solidFill>
                <a:latin typeface="Trebuchet MS" panose="020B0603020202020204" pitchFamily="34" charset="0"/>
              </a:rPr>
              <a:t>搜索更多关注命名实体识别，如，人名、机构名、地名、事件、时间等</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建立命名实体识别器有两种方法：</a:t>
            </a:r>
          </a:p>
          <a:p>
            <a:pPr marL="1828800" lvl="3" indent="-457200">
              <a:lnSpc>
                <a:spcPct val="120000"/>
              </a:lnSpc>
              <a:buFont typeface="Wingdings" panose="05000000000000000000" pitchFamily="2" charset="2"/>
              <a:buChar char="Ø"/>
            </a:pPr>
            <a:r>
              <a:rPr lang="zh-CN" altLang="en-US" sz="2000" b="1" dirty="0">
                <a:solidFill>
                  <a:srgbClr val="0D38F1"/>
                </a:solidFill>
                <a:latin typeface="Trebuchet MS" panose="020B0603020202020204" pitchFamily="34" charset="0"/>
              </a:rPr>
              <a:t>基于规则的方法</a:t>
            </a:r>
          </a:p>
          <a:p>
            <a:pPr marL="2286000" lvl="4" indent="-457200">
              <a:lnSpc>
                <a:spcPct val="120000"/>
              </a:lnSpc>
              <a:buFont typeface="Wingdings" panose="05000000000000000000" pitchFamily="2" charset="2"/>
              <a:buChar char="p"/>
            </a:pPr>
            <a:r>
              <a:rPr lang="zh-CN" altLang="en-US" b="1" dirty="0">
                <a:solidFill>
                  <a:schemeClr val="accent5">
                    <a:lumMod val="75000"/>
                  </a:schemeClr>
                </a:solidFill>
                <a:latin typeface="Trebuchet MS" panose="020B0603020202020204" pitchFamily="34" charset="0"/>
              </a:rPr>
              <a:t>使用一个或多个词典对名字分类（如，地名、人名、组织名）</a:t>
            </a:r>
          </a:p>
          <a:p>
            <a:pPr marL="2286000" lvl="4" indent="-457200">
              <a:lnSpc>
                <a:spcPct val="120000"/>
              </a:lnSpc>
              <a:buFont typeface="Wingdings" panose="05000000000000000000" pitchFamily="2" charset="2"/>
              <a:buChar char="p"/>
            </a:pPr>
            <a:r>
              <a:rPr lang="zh-CN" altLang="en-US" b="1" dirty="0">
                <a:solidFill>
                  <a:schemeClr val="accent5">
                    <a:lumMod val="75000"/>
                  </a:schemeClr>
                </a:solidFill>
                <a:latin typeface="Trebuchet MS" panose="020B0603020202020204" pitchFamily="34" charset="0"/>
              </a:rPr>
              <a:t>多用于核对一个实体名，或者用来发现新实体名</a:t>
            </a:r>
          </a:p>
          <a:p>
            <a:pPr marL="2286000" lvl="4" indent="-457200">
              <a:lnSpc>
                <a:spcPct val="120000"/>
              </a:lnSpc>
              <a:buFont typeface="Wingdings" panose="05000000000000000000" pitchFamily="2" charset="2"/>
              <a:buChar char="p"/>
            </a:pPr>
            <a:r>
              <a:rPr lang="en-US" altLang="zh-CN" b="1" dirty="0">
                <a:solidFill>
                  <a:schemeClr val="accent5">
                    <a:lumMod val="75000"/>
                  </a:schemeClr>
                </a:solidFill>
                <a:latin typeface="Trebuchet MS" panose="020B0603020202020204" pitchFamily="34" charset="0"/>
              </a:rPr>
              <a:t>&lt;number&gt;&lt;word&gt;street</a:t>
            </a:r>
            <a:r>
              <a:rPr lang="zh-CN" altLang="en-US" b="1" dirty="0">
                <a:solidFill>
                  <a:schemeClr val="accent5">
                    <a:lumMod val="75000"/>
                  </a:schemeClr>
                </a:solidFill>
                <a:latin typeface="Trebuchet MS" panose="020B0603020202020204" pitchFamily="34" charset="0"/>
              </a:rPr>
              <a:t>、</a:t>
            </a:r>
            <a:r>
              <a:rPr lang="en-US" altLang="zh-CN" b="1" dirty="0">
                <a:solidFill>
                  <a:schemeClr val="accent5">
                    <a:lumMod val="75000"/>
                  </a:schemeClr>
                </a:solidFill>
                <a:latin typeface="Trebuchet MS" panose="020B0603020202020204" pitchFamily="34" charset="0"/>
              </a:rPr>
              <a:t>&lt;title&gt;&lt;name&gt;</a:t>
            </a:r>
            <a:r>
              <a:rPr lang="zh-CN" altLang="en-US" b="1" dirty="0">
                <a:solidFill>
                  <a:schemeClr val="accent5">
                    <a:lumMod val="75000"/>
                  </a:schemeClr>
                </a:solidFill>
                <a:latin typeface="Trebuchet MS" panose="020B0603020202020204" pitchFamily="34" charset="0"/>
              </a:rPr>
              <a:t>模板规则</a:t>
            </a:r>
          </a:p>
          <a:p>
            <a:pPr marL="1828800" lvl="3" indent="-457200">
              <a:lnSpc>
                <a:spcPct val="120000"/>
              </a:lnSpc>
              <a:buFont typeface="Wingdings" panose="05000000000000000000" pitchFamily="2" charset="2"/>
              <a:buChar char="Ø"/>
            </a:pPr>
            <a:r>
              <a:rPr lang="zh-CN" altLang="en-US" sz="2000" b="1" dirty="0">
                <a:solidFill>
                  <a:srgbClr val="0D38F1"/>
                </a:solidFill>
                <a:latin typeface="Trebuchet MS" panose="020B0603020202020204" pitchFamily="34" charset="0"/>
              </a:rPr>
              <a:t>基于统计的方法</a:t>
            </a:r>
          </a:p>
          <a:p>
            <a:pPr marL="2286000" lvl="4" indent="-457200">
              <a:lnSpc>
                <a:spcPct val="120000"/>
              </a:lnSpc>
              <a:buFont typeface="Wingdings" panose="05000000000000000000" pitchFamily="2" charset="2"/>
              <a:buChar char="p"/>
            </a:pPr>
            <a:r>
              <a:rPr lang="zh-CN" altLang="en-US" b="1" dirty="0">
                <a:solidFill>
                  <a:schemeClr val="accent5">
                    <a:lumMod val="75000"/>
                  </a:schemeClr>
                </a:solidFill>
                <a:latin typeface="Trebuchet MS" panose="020B0603020202020204" pitchFamily="34" charset="0"/>
              </a:rPr>
              <a:t>对实体内部和周围的词建立统计模型，使用人工标注的文本语料训练该模型，如隐马尔科夫模型</a:t>
            </a:r>
            <a:endParaRPr lang="en-US" altLang="zh-CN" b="1" dirty="0">
              <a:solidFill>
                <a:schemeClr val="accent5">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信息抽取</a:t>
            </a:r>
          </a:p>
        </p:txBody>
      </p:sp>
    </p:spTree>
    <p:extLst>
      <p:ext uri="{BB962C8B-B14F-4D97-AF65-F5344CB8AC3E}">
        <p14:creationId xmlns:p14="http://schemas.microsoft.com/office/powerpoint/2010/main" val="19432647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265480"/>
          </a:xfrm>
          <a:prstGeom prst="rect">
            <a:avLst/>
          </a:prstGeom>
          <a:noFill/>
        </p:spPr>
        <p:txBody>
          <a:bodyPr wrap="square">
            <a:spAutoFit/>
          </a:bodyPr>
          <a:lstStyle/>
          <a:p>
            <a:pPr marL="914400" lvl="1" indent="-457200">
              <a:lnSpc>
                <a:spcPct val="138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基于隐马尔科夫模型的信息抽取</a:t>
            </a:r>
          </a:p>
          <a:p>
            <a:pPr marL="1371600" lvl="2" indent="-457200">
              <a:lnSpc>
                <a:spcPct val="13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信息抽取中同一个词具有不同的含义，这种不同含义的词汇识别比较困难（如 </a:t>
            </a:r>
            <a:r>
              <a:rPr lang="en-US" altLang="zh-CN" sz="2400" b="1" dirty="0">
                <a:solidFill>
                  <a:srgbClr val="0E5A8B"/>
                </a:solidFill>
                <a:latin typeface="Trebuchet MS" panose="020B0603020202020204" pitchFamily="34" charset="0"/>
              </a:rPr>
              <a:t>Bush, Apple</a:t>
            </a:r>
            <a:r>
              <a:rPr lang="zh-CN" altLang="en-US" sz="2400" b="1" dirty="0">
                <a:solidFill>
                  <a:srgbClr val="0E5A8B"/>
                </a:solidFill>
                <a:latin typeface="Trebuchet MS" panose="020B0603020202020204" pitchFamily="34" charset="0"/>
              </a:rPr>
              <a:t>）</a:t>
            </a:r>
          </a:p>
          <a:p>
            <a:pPr marL="1828800" lvl="3" indent="-457200">
              <a:lnSpc>
                <a:spcPct val="138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考虑词汇上下文来识别</a:t>
            </a:r>
          </a:p>
          <a:p>
            <a:pPr marL="1371600" lvl="2" indent="-457200">
              <a:lnSpc>
                <a:spcPct val="138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具有马尔可夫性质过程对词序建模，来形式化描述词的上下文（序列中下一个词的生成只依赖于前面较少的几个词）</a:t>
            </a:r>
          </a:p>
          <a:p>
            <a:pPr marL="1828800" lvl="3" indent="-457200">
              <a:lnSpc>
                <a:spcPct val="138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一个马尔科夫模型使用状态集合、状态间的转移，来描述一个过程，每一个转移都关联一个概率</a:t>
            </a:r>
          </a:p>
          <a:p>
            <a:pPr marL="1828800" lvl="3" indent="-457200">
              <a:lnSpc>
                <a:spcPct val="138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过程中的下一个状态只取决于当前状态和转移概率</a:t>
            </a:r>
          </a:p>
          <a:p>
            <a:pPr marL="1828800" lvl="3" indent="-457200">
              <a:lnSpc>
                <a:spcPct val="138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每一个状态产生一个可能的输出集合，每一个输出也只有一个与转移相关的概率</a:t>
            </a:r>
            <a:endParaRPr lang="en-US" altLang="zh-CN" b="1" dirty="0">
              <a:solidFill>
                <a:schemeClr val="accent5">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信息抽取（</a:t>
            </a:r>
            <a:r>
              <a:rPr lang="en-US" altLang="zh-CN" dirty="0"/>
              <a:t>cont.</a:t>
            </a:r>
            <a:r>
              <a:rPr lang="zh-CN" altLang="en-US" dirty="0"/>
              <a:t>）</a:t>
            </a:r>
          </a:p>
        </p:txBody>
      </p:sp>
    </p:spTree>
    <p:extLst>
      <p:ext uri="{BB962C8B-B14F-4D97-AF65-F5344CB8AC3E}">
        <p14:creationId xmlns:p14="http://schemas.microsoft.com/office/powerpoint/2010/main" val="41900207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447840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互联网信息包含各种语言（英语网页</a:t>
            </a:r>
            <a:r>
              <a:rPr lang="en-US" altLang="zh-CN" sz="2800" b="1" dirty="0">
                <a:solidFill>
                  <a:schemeClr val="accent6">
                    <a:lumMod val="75000"/>
                  </a:schemeClr>
                </a:solidFill>
                <a:latin typeface="Trebuchet MS" panose="020B0603020202020204" pitchFamily="34" charset="0"/>
              </a:rPr>
              <a:t>65%-70%</a:t>
            </a:r>
            <a:r>
              <a:rPr lang="zh-CN" altLang="en-US" sz="2800" b="1" dirty="0">
                <a:solidFill>
                  <a:schemeClr val="accent6">
                    <a:lumMod val="75000"/>
                  </a:schemeClr>
                </a:solidFill>
                <a:latin typeface="Trebuchet MS" panose="020B0603020202020204" pitchFamily="34" charset="0"/>
              </a:rPr>
              <a:t>，比例在下降）</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在对对搜索引擎设计时，不同语言的文本处理过程存在差异</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字符编码是搜索引擎处理非英语语言时的核心问题，</a:t>
            </a:r>
            <a:r>
              <a:rPr lang="en-US" altLang="zh-CN" sz="2400" b="1" dirty="0">
                <a:solidFill>
                  <a:srgbClr val="0E5A8B"/>
                </a:solidFill>
                <a:latin typeface="Trebuchet MS" panose="020B0603020202020204" pitchFamily="34" charset="0"/>
              </a:rPr>
              <a:t>Unicode</a:t>
            </a:r>
            <a:r>
              <a:rPr lang="zh-CN" altLang="en-US" sz="2400" b="1" dirty="0">
                <a:solidFill>
                  <a:srgbClr val="0E5A8B"/>
                </a:solidFill>
                <a:latin typeface="Trebuchet MS" panose="020B0603020202020204" pitchFamily="34" charset="0"/>
              </a:rPr>
              <a:t>国际化的主导</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不同语言建立索引项不同（词素分割）</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词干提取对于变形繁多的语言更重要</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词素切分不同</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具备上述语言处理工具是构建相应语言搜索引擎的基础</a:t>
            </a:r>
            <a:endParaRPr lang="en-US" altLang="zh-CN" sz="2800" b="1" dirty="0">
              <a:solidFill>
                <a:schemeClr val="accent6">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国际化</a:t>
            </a:r>
          </a:p>
        </p:txBody>
      </p:sp>
    </p:spTree>
    <p:extLst>
      <p:ext uri="{BB962C8B-B14F-4D97-AF65-F5344CB8AC3E}">
        <p14:creationId xmlns:p14="http://schemas.microsoft.com/office/powerpoint/2010/main" val="38459724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429B4F86-15A9-4377-ADA7-483824401BE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46</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EC512E4B-791C-4230-BB86-D463CAB878D6}"/>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C8894B13-9E22-4FC8-8DDB-82BD0FF118BD}"/>
              </a:ext>
            </a:extLst>
          </p:cNvPr>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2370995374"/>
      </p:ext>
    </p:extLst>
  </p:cSld>
  <p:clrMapOvr>
    <a:masterClrMapping/>
  </p:clrMapOvr>
</p:sld>
</file>

<file path=ppt/theme/theme1.xml><?xml version="1.0" encoding="utf-8"?>
<a:theme xmlns:a="http://schemas.openxmlformats.org/drawingml/2006/main" name="1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2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3_Custom Design">
  <a:themeElements>
    <a:clrScheme name="12_Gray_Blue Theme">
      <a:dk1>
        <a:sysClr val="windowText" lastClr="000000"/>
      </a:dk1>
      <a:lt1>
        <a:sysClr val="window" lastClr="FFFFFF"/>
      </a:lt1>
      <a:dk2>
        <a:srgbClr val="000000"/>
      </a:dk2>
      <a:lt2>
        <a:srgbClr val="FFFFFF"/>
      </a:lt2>
      <a:accent1>
        <a:srgbClr val="0476BF"/>
      </a:accent1>
      <a:accent2>
        <a:srgbClr val="0E5A8B"/>
      </a:accent2>
      <a:accent3>
        <a:srgbClr val="32ACFA"/>
      </a:accent3>
      <a:accent4>
        <a:srgbClr val="A1A1A1"/>
      </a:accent4>
      <a:accent5>
        <a:srgbClr val="0588DB"/>
      </a:accent5>
      <a:accent6>
        <a:srgbClr val="525252"/>
      </a:accent6>
      <a:hlink>
        <a:srgbClr val="0066CC"/>
      </a:hlink>
      <a:folHlink>
        <a:srgbClr val="45C9C9"/>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25173</TotalTime>
  <Words>5078</Words>
  <Application>Microsoft Office PowerPoint</Application>
  <PresentationFormat>宽屏</PresentationFormat>
  <Paragraphs>464</Paragraphs>
  <Slides>46</Slides>
  <Notes>0</Notes>
  <HiddenSlides>0</HiddenSlides>
  <MMClips>0</MMClips>
  <ScaleCrop>false</ScaleCrop>
  <HeadingPairs>
    <vt:vector size="6" baseType="variant">
      <vt:variant>
        <vt:lpstr>已用的字体</vt:lpstr>
      </vt:variant>
      <vt:variant>
        <vt:i4>6</vt:i4>
      </vt:variant>
      <vt:variant>
        <vt:lpstr>主题</vt:lpstr>
      </vt:variant>
      <vt:variant>
        <vt:i4>3</vt:i4>
      </vt:variant>
      <vt:variant>
        <vt:lpstr>幻灯片标题</vt:lpstr>
      </vt:variant>
      <vt:variant>
        <vt:i4>46</vt:i4>
      </vt:variant>
    </vt:vector>
  </HeadingPairs>
  <TitlesOfParts>
    <vt:vector size="55" baseType="lpstr">
      <vt:lpstr>FontAwesome</vt:lpstr>
      <vt:lpstr>Arial</vt:lpstr>
      <vt:lpstr>Calibri</vt:lpstr>
      <vt:lpstr>Cambria Math</vt:lpstr>
      <vt:lpstr>Trebuchet MS</vt:lpstr>
      <vt:lpstr>Wingdings</vt:lpstr>
      <vt:lpstr>1_Custom Design</vt:lpstr>
      <vt:lpstr>2_Custom Design</vt:lpstr>
      <vt:lpstr>3_Custom Design</vt:lpstr>
      <vt:lpstr>第四章 文本处理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文档解析</vt:lpstr>
      <vt:lpstr>文档解析</vt:lpstr>
      <vt:lpstr>文档解析</vt:lpstr>
      <vt:lpstr>文档解析</vt:lpstr>
      <vt:lpstr>文档解析</vt:lpstr>
      <vt:lpstr>文档解析</vt:lpstr>
      <vt:lpstr>文档解析</vt:lpstr>
      <vt:lpstr>PowerPoint 演示文稿</vt:lpstr>
      <vt:lpstr>词干提取</vt:lpstr>
      <vt:lpstr>PowerPoint 演示文稿</vt:lpstr>
      <vt:lpstr>文档解析</vt:lpstr>
      <vt:lpstr>文档解析</vt:lpstr>
      <vt:lpstr>PowerPoint 演示文稿</vt:lpstr>
      <vt:lpstr>PowerPoint 演示文稿</vt:lpstr>
      <vt:lpstr>PowerPoint 演示文稿</vt:lpstr>
      <vt:lpstr>文档结构和标记</vt:lpstr>
      <vt:lpstr>链接分析</vt:lpstr>
      <vt:lpstr>链接分析</vt:lpstr>
      <vt:lpstr>链接分析</vt:lpstr>
      <vt:lpstr>链接分析</vt:lpstr>
      <vt:lpstr>PowerPoint 演示文稿</vt:lpstr>
      <vt:lpstr>PowerPoint 演示文稿</vt:lpstr>
      <vt:lpstr>PowerPoint 演示文稿</vt:lpstr>
      <vt:lpstr>PowerPoint 演示文稿</vt:lpstr>
      <vt:lpstr>PowerPoint 演示文稿</vt:lpstr>
      <vt:lpstr>PowerPoint 演示文稿</vt:lpstr>
      <vt:lpstr>链接分析(cont.)</vt:lpstr>
      <vt:lpstr>PowerPoint 演示文稿</vt:lpstr>
      <vt:lpstr>PowerPoint 演示文稿</vt:lpstr>
      <vt:lpstr>PowerPoint 演示文稿</vt:lpstr>
      <vt:lpstr>PowerPoint 演示文稿</vt:lpstr>
      <vt:lpstr>PowerPoint 演示文稿</vt:lpstr>
      <vt:lpstr>PowerPoint 演示文稿</vt:lpstr>
      <vt:lpstr>信息抽取</vt:lpstr>
      <vt:lpstr>信息抽取（cont.）</vt:lpstr>
      <vt:lpstr>国际化</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Qiankai</dc:creator>
  <cp:lastModifiedBy>peter</cp:lastModifiedBy>
  <cp:revision>992</cp:revision>
  <dcterms:created xsi:type="dcterms:W3CDTF">2016-04-02T03:28:57Z</dcterms:created>
  <dcterms:modified xsi:type="dcterms:W3CDTF">2026-04-11T11:00:06Z</dcterms:modified>
</cp:coreProperties>
</file>