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6"/>
  </p:notesMasterIdLst>
  <p:handoutMasterIdLst>
    <p:handoutMasterId r:id="rId37"/>
  </p:handoutMasterIdLst>
  <p:sldIdLst>
    <p:sldId id="267" r:id="rId2"/>
    <p:sldId id="278" r:id="rId3"/>
    <p:sldId id="279" r:id="rId4"/>
    <p:sldId id="280" r:id="rId5"/>
    <p:sldId id="281" r:id="rId6"/>
    <p:sldId id="287" r:id="rId7"/>
    <p:sldId id="282" r:id="rId8"/>
    <p:sldId id="288" r:id="rId9"/>
    <p:sldId id="283" r:id="rId10"/>
    <p:sldId id="284" r:id="rId11"/>
    <p:sldId id="285" r:id="rId12"/>
    <p:sldId id="286" r:id="rId13"/>
    <p:sldId id="275" r:id="rId14"/>
    <p:sldId id="276" r:id="rId15"/>
    <p:sldId id="277"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9" r:id="rId33"/>
    <p:sldId id="305" r:id="rId34"/>
    <p:sldId id="306" r:id="rId35"/>
  </p:sldIdLst>
  <p:sldSz cx="9144000" cy="6858000" type="screen4x3"/>
  <p:notesSz cx="6858000" cy="9144000"/>
  <p:defaultTextStyle>
    <a:defPPr>
      <a:defRPr lang="en-US"/>
    </a:defPPr>
    <a:lvl1pPr algn="l" rtl="0" fontAlgn="base">
      <a:spcBef>
        <a:spcPct val="20000"/>
      </a:spcBef>
      <a:spcAft>
        <a:spcPct val="0"/>
      </a:spcAft>
      <a:buClr>
        <a:schemeClr val="accent2"/>
      </a:buClr>
      <a:buSzPct val="80000"/>
      <a:buFont typeface="Wingdings" panose="05000000000000000000" pitchFamily="2" charset="2"/>
      <a:buChar char="l"/>
      <a:defRPr kumimoji="1" sz="32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20000"/>
      </a:spcBef>
      <a:spcAft>
        <a:spcPct val="0"/>
      </a:spcAft>
      <a:buClr>
        <a:schemeClr val="accent2"/>
      </a:buClr>
      <a:buSzPct val="80000"/>
      <a:buFont typeface="Wingdings" panose="05000000000000000000" pitchFamily="2" charset="2"/>
      <a:buChar char="l"/>
      <a:defRPr kumimoji="1" sz="32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20000"/>
      </a:spcBef>
      <a:spcAft>
        <a:spcPct val="0"/>
      </a:spcAft>
      <a:buClr>
        <a:schemeClr val="accent2"/>
      </a:buClr>
      <a:buSzPct val="80000"/>
      <a:buFont typeface="Wingdings" panose="05000000000000000000" pitchFamily="2" charset="2"/>
      <a:buChar char="l"/>
      <a:defRPr kumimoji="1" sz="32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20000"/>
      </a:spcBef>
      <a:spcAft>
        <a:spcPct val="0"/>
      </a:spcAft>
      <a:buClr>
        <a:schemeClr val="accent2"/>
      </a:buClr>
      <a:buSzPct val="80000"/>
      <a:buFont typeface="Wingdings" panose="05000000000000000000" pitchFamily="2" charset="2"/>
      <a:buChar char="l"/>
      <a:defRPr kumimoji="1" sz="32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20000"/>
      </a:spcBef>
      <a:spcAft>
        <a:spcPct val="0"/>
      </a:spcAft>
      <a:buClr>
        <a:schemeClr val="accent2"/>
      </a:buClr>
      <a:buSzPct val="80000"/>
      <a:buFont typeface="Wingdings" panose="05000000000000000000" pitchFamily="2" charset="2"/>
      <a:buChar char="l"/>
      <a:defRPr kumimoji="1" sz="3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3200"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3200"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3200"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3200"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07A3"/>
    <a:srgbClr val="2C09C3"/>
    <a:srgbClr val="320ADE"/>
    <a:srgbClr val="E3391D"/>
    <a:srgbClr val="336600"/>
    <a:srgbClr val="009900"/>
    <a:srgbClr val="3F4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7" autoAdjust="0"/>
    <p:restoredTop sz="62051" autoAdjust="0"/>
  </p:normalViewPr>
  <p:slideViewPr>
    <p:cSldViewPr>
      <p:cViewPr varScale="1">
        <p:scale>
          <a:sx n="53" d="100"/>
          <a:sy n="53" d="100"/>
        </p:scale>
        <p:origin x="2306"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8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lvl1pPr>
          </a:lstStyle>
          <a:p>
            <a:endParaRPr lang="zh-CN" altLang="en-US"/>
          </a:p>
        </p:txBody>
      </p:sp>
      <p:sp>
        <p:nvSpPr>
          <p:cNvPr id="512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vl1pPr>
          </a:lstStyle>
          <a:p>
            <a:endParaRPr lang="en-US" altLang="zh-CN"/>
          </a:p>
        </p:txBody>
      </p:sp>
      <p:sp>
        <p:nvSpPr>
          <p:cNvPr id="512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lvl1pPr>
          </a:lstStyle>
          <a:p>
            <a:endParaRPr lang="en-US" altLang="zh-CN"/>
          </a:p>
        </p:txBody>
      </p:sp>
      <p:sp>
        <p:nvSpPr>
          <p:cNvPr id="512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vl1pPr>
          </a:lstStyle>
          <a:p>
            <a:fld id="{73033B87-B593-4C6F-8A10-0F4F96C7C46B}" type="slidenum">
              <a:rPr lang="zh-CN" altLang="en-US"/>
              <a:pPr/>
              <a:t>‹#›</a:t>
            </a:fld>
            <a:endParaRPr lang="en-US" altLang="zh-CN"/>
          </a:p>
        </p:txBody>
      </p:sp>
    </p:spTree>
    <p:extLst>
      <p:ext uri="{BB962C8B-B14F-4D97-AF65-F5344CB8AC3E}">
        <p14:creationId xmlns:p14="http://schemas.microsoft.com/office/powerpoint/2010/main" val="10061829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lvl1pPr>
          </a:lstStyle>
          <a:p>
            <a:endParaRPr lang="zh-CN" altLang="en-US"/>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vl1pPr>
          </a:lstStyle>
          <a:p>
            <a:endParaRPr lang="en-US" altLang="zh-CN"/>
          </a:p>
        </p:txBody>
      </p:sp>
      <p:sp>
        <p:nvSpPr>
          <p:cNvPr id="4100" name="Rectangle 4"/>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lvl1pPr>
          </a:lstStyle>
          <a:p>
            <a:endParaRPr lang="en-US" altLang="zh-CN"/>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vl1pPr>
          </a:lstStyle>
          <a:p>
            <a:fld id="{9CECAD1E-C840-4CD5-AF52-B1429EC27CE4}" type="slidenum">
              <a:rPr lang="zh-CN" altLang="en-US"/>
              <a:pPr/>
              <a:t>‹#›</a:t>
            </a:fld>
            <a:endParaRPr lang="en-US" altLang="zh-CN"/>
          </a:p>
        </p:txBody>
      </p:sp>
    </p:spTree>
    <p:extLst>
      <p:ext uri="{BB962C8B-B14F-4D97-AF65-F5344CB8AC3E}">
        <p14:creationId xmlns:p14="http://schemas.microsoft.com/office/powerpoint/2010/main" val="33717637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a:t>
            </a:fld>
            <a:endParaRPr lang="en-US" altLang="zh-CN"/>
          </a:p>
        </p:txBody>
      </p:sp>
    </p:spTree>
    <p:extLst>
      <p:ext uri="{BB962C8B-B14F-4D97-AF65-F5344CB8AC3E}">
        <p14:creationId xmlns:p14="http://schemas.microsoft.com/office/powerpoint/2010/main" val="156505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a:t>
            </a:fld>
            <a:endParaRPr lang="en-US" altLang="zh-CN"/>
          </a:p>
        </p:txBody>
      </p:sp>
    </p:spTree>
    <p:extLst>
      <p:ext uri="{BB962C8B-B14F-4D97-AF65-F5344CB8AC3E}">
        <p14:creationId xmlns:p14="http://schemas.microsoft.com/office/powerpoint/2010/main" val="3367656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a:t>
            </a:fld>
            <a:endParaRPr lang="en-US" altLang="zh-CN"/>
          </a:p>
        </p:txBody>
      </p:sp>
    </p:spTree>
    <p:extLst>
      <p:ext uri="{BB962C8B-B14F-4D97-AF65-F5344CB8AC3E}">
        <p14:creationId xmlns:p14="http://schemas.microsoft.com/office/powerpoint/2010/main" val="1043201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4</a:t>
            </a:fld>
            <a:endParaRPr lang="en-US" altLang="zh-CN"/>
          </a:p>
        </p:txBody>
      </p:sp>
    </p:spTree>
    <p:extLst>
      <p:ext uri="{BB962C8B-B14F-4D97-AF65-F5344CB8AC3E}">
        <p14:creationId xmlns:p14="http://schemas.microsoft.com/office/powerpoint/2010/main" val="1047329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7</a:t>
            </a:fld>
            <a:endParaRPr lang="en-US" altLang="zh-CN"/>
          </a:p>
        </p:txBody>
      </p:sp>
    </p:spTree>
    <p:extLst>
      <p:ext uri="{BB962C8B-B14F-4D97-AF65-F5344CB8AC3E}">
        <p14:creationId xmlns:p14="http://schemas.microsoft.com/office/powerpoint/2010/main" val="3483499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8</a:t>
            </a:fld>
            <a:endParaRPr lang="en-US" altLang="zh-CN"/>
          </a:p>
        </p:txBody>
      </p:sp>
    </p:spTree>
    <p:extLst>
      <p:ext uri="{BB962C8B-B14F-4D97-AF65-F5344CB8AC3E}">
        <p14:creationId xmlns:p14="http://schemas.microsoft.com/office/powerpoint/2010/main" val="2905943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9</a:t>
            </a:fld>
            <a:endParaRPr lang="en-US" altLang="zh-CN"/>
          </a:p>
        </p:txBody>
      </p:sp>
    </p:spTree>
    <p:extLst>
      <p:ext uri="{BB962C8B-B14F-4D97-AF65-F5344CB8AC3E}">
        <p14:creationId xmlns:p14="http://schemas.microsoft.com/office/powerpoint/2010/main" val="2779637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10</a:t>
            </a:fld>
            <a:endParaRPr lang="en-US" altLang="zh-CN"/>
          </a:p>
        </p:txBody>
      </p:sp>
    </p:spTree>
    <p:extLst>
      <p:ext uri="{BB962C8B-B14F-4D97-AF65-F5344CB8AC3E}">
        <p14:creationId xmlns:p14="http://schemas.microsoft.com/office/powerpoint/2010/main" val="4212835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11</a:t>
            </a:fld>
            <a:endParaRPr lang="en-US" altLang="zh-CN"/>
          </a:p>
        </p:txBody>
      </p:sp>
    </p:spTree>
    <p:extLst>
      <p:ext uri="{BB962C8B-B14F-4D97-AF65-F5344CB8AC3E}">
        <p14:creationId xmlns:p14="http://schemas.microsoft.com/office/powerpoint/2010/main" val="3957025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12</a:t>
            </a:fld>
            <a:endParaRPr lang="en-US" altLang="zh-CN"/>
          </a:p>
        </p:txBody>
      </p:sp>
    </p:spTree>
    <p:extLst>
      <p:ext uri="{BB962C8B-B14F-4D97-AF65-F5344CB8AC3E}">
        <p14:creationId xmlns:p14="http://schemas.microsoft.com/office/powerpoint/2010/main" val="270316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13</a:t>
            </a:fld>
            <a:endParaRPr lang="en-US" altLang="zh-CN"/>
          </a:p>
        </p:txBody>
      </p:sp>
    </p:spTree>
    <p:extLst>
      <p:ext uri="{BB962C8B-B14F-4D97-AF65-F5344CB8AC3E}">
        <p14:creationId xmlns:p14="http://schemas.microsoft.com/office/powerpoint/2010/main" val="1576935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14</a:t>
            </a:fld>
            <a:endParaRPr lang="en-US" altLang="zh-CN"/>
          </a:p>
        </p:txBody>
      </p:sp>
    </p:spTree>
    <p:extLst>
      <p:ext uri="{BB962C8B-B14F-4D97-AF65-F5344CB8AC3E}">
        <p14:creationId xmlns:p14="http://schemas.microsoft.com/office/powerpoint/2010/main" val="14390158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15</a:t>
            </a:fld>
            <a:endParaRPr lang="en-US" altLang="zh-CN"/>
          </a:p>
        </p:txBody>
      </p:sp>
    </p:spTree>
    <p:extLst>
      <p:ext uri="{BB962C8B-B14F-4D97-AF65-F5344CB8AC3E}">
        <p14:creationId xmlns:p14="http://schemas.microsoft.com/office/powerpoint/2010/main" val="28312416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16</a:t>
            </a:fld>
            <a:endParaRPr lang="en-US" altLang="zh-CN"/>
          </a:p>
        </p:txBody>
      </p:sp>
    </p:spTree>
    <p:extLst>
      <p:ext uri="{BB962C8B-B14F-4D97-AF65-F5344CB8AC3E}">
        <p14:creationId xmlns:p14="http://schemas.microsoft.com/office/powerpoint/2010/main" val="21257441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17</a:t>
            </a:fld>
            <a:endParaRPr lang="en-US" altLang="zh-CN"/>
          </a:p>
        </p:txBody>
      </p:sp>
    </p:spTree>
    <p:extLst>
      <p:ext uri="{BB962C8B-B14F-4D97-AF65-F5344CB8AC3E}">
        <p14:creationId xmlns:p14="http://schemas.microsoft.com/office/powerpoint/2010/main" val="1508058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18</a:t>
            </a:fld>
            <a:endParaRPr lang="en-US" altLang="zh-CN"/>
          </a:p>
        </p:txBody>
      </p:sp>
    </p:spTree>
    <p:extLst>
      <p:ext uri="{BB962C8B-B14F-4D97-AF65-F5344CB8AC3E}">
        <p14:creationId xmlns:p14="http://schemas.microsoft.com/office/powerpoint/2010/main" val="21960766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19</a:t>
            </a:fld>
            <a:endParaRPr lang="en-US" altLang="zh-CN"/>
          </a:p>
        </p:txBody>
      </p:sp>
    </p:spTree>
    <p:extLst>
      <p:ext uri="{BB962C8B-B14F-4D97-AF65-F5344CB8AC3E}">
        <p14:creationId xmlns:p14="http://schemas.microsoft.com/office/powerpoint/2010/main" val="3563181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20</a:t>
            </a:fld>
            <a:endParaRPr lang="en-US" altLang="zh-CN"/>
          </a:p>
        </p:txBody>
      </p:sp>
    </p:spTree>
    <p:extLst>
      <p:ext uri="{BB962C8B-B14F-4D97-AF65-F5344CB8AC3E}">
        <p14:creationId xmlns:p14="http://schemas.microsoft.com/office/powerpoint/2010/main" val="31110534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21</a:t>
            </a:fld>
            <a:endParaRPr lang="en-US" altLang="zh-CN"/>
          </a:p>
        </p:txBody>
      </p:sp>
    </p:spTree>
    <p:extLst>
      <p:ext uri="{BB962C8B-B14F-4D97-AF65-F5344CB8AC3E}">
        <p14:creationId xmlns:p14="http://schemas.microsoft.com/office/powerpoint/2010/main" val="2620328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22</a:t>
            </a:fld>
            <a:endParaRPr lang="en-US" altLang="zh-CN"/>
          </a:p>
        </p:txBody>
      </p:sp>
    </p:spTree>
    <p:extLst>
      <p:ext uri="{BB962C8B-B14F-4D97-AF65-F5344CB8AC3E}">
        <p14:creationId xmlns:p14="http://schemas.microsoft.com/office/powerpoint/2010/main" val="38352243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23</a:t>
            </a:fld>
            <a:endParaRPr lang="en-US" altLang="zh-CN"/>
          </a:p>
        </p:txBody>
      </p:sp>
    </p:spTree>
    <p:extLst>
      <p:ext uri="{BB962C8B-B14F-4D97-AF65-F5344CB8AC3E}">
        <p14:creationId xmlns:p14="http://schemas.microsoft.com/office/powerpoint/2010/main" val="3508665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24</a:t>
            </a:fld>
            <a:endParaRPr lang="en-US" altLang="zh-CN"/>
          </a:p>
        </p:txBody>
      </p:sp>
    </p:spTree>
    <p:extLst>
      <p:ext uri="{BB962C8B-B14F-4D97-AF65-F5344CB8AC3E}">
        <p14:creationId xmlns:p14="http://schemas.microsoft.com/office/powerpoint/2010/main" val="3552740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25</a:t>
            </a:fld>
            <a:endParaRPr lang="en-US" altLang="zh-CN"/>
          </a:p>
        </p:txBody>
      </p:sp>
    </p:spTree>
    <p:extLst>
      <p:ext uri="{BB962C8B-B14F-4D97-AF65-F5344CB8AC3E}">
        <p14:creationId xmlns:p14="http://schemas.microsoft.com/office/powerpoint/2010/main" val="2493172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26</a:t>
            </a:fld>
            <a:endParaRPr lang="en-US" altLang="zh-CN"/>
          </a:p>
        </p:txBody>
      </p:sp>
    </p:spTree>
    <p:extLst>
      <p:ext uri="{BB962C8B-B14F-4D97-AF65-F5344CB8AC3E}">
        <p14:creationId xmlns:p14="http://schemas.microsoft.com/office/powerpoint/2010/main" val="2898202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27</a:t>
            </a:fld>
            <a:endParaRPr lang="en-US" altLang="zh-CN"/>
          </a:p>
        </p:txBody>
      </p:sp>
    </p:spTree>
    <p:extLst>
      <p:ext uri="{BB962C8B-B14F-4D97-AF65-F5344CB8AC3E}">
        <p14:creationId xmlns:p14="http://schemas.microsoft.com/office/powerpoint/2010/main" val="3680253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28</a:t>
            </a:fld>
            <a:endParaRPr lang="en-US" altLang="zh-CN"/>
          </a:p>
        </p:txBody>
      </p:sp>
    </p:spTree>
    <p:extLst>
      <p:ext uri="{BB962C8B-B14F-4D97-AF65-F5344CB8AC3E}">
        <p14:creationId xmlns:p14="http://schemas.microsoft.com/office/powerpoint/2010/main" val="16990291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29</a:t>
            </a:fld>
            <a:endParaRPr lang="en-US" altLang="zh-CN"/>
          </a:p>
        </p:txBody>
      </p:sp>
    </p:spTree>
    <p:extLst>
      <p:ext uri="{BB962C8B-B14F-4D97-AF65-F5344CB8AC3E}">
        <p14:creationId xmlns:p14="http://schemas.microsoft.com/office/powerpoint/2010/main" val="10551722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30</a:t>
            </a:fld>
            <a:endParaRPr lang="en-US" altLang="zh-CN"/>
          </a:p>
        </p:txBody>
      </p:sp>
    </p:spTree>
    <p:extLst>
      <p:ext uri="{BB962C8B-B14F-4D97-AF65-F5344CB8AC3E}">
        <p14:creationId xmlns:p14="http://schemas.microsoft.com/office/powerpoint/2010/main" val="2053117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31</a:t>
            </a:fld>
            <a:endParaRPr lang="en-US" altLang="zh-CN"/>
          </a:p>
        </p:txBody>
      </p:sp>
    </p:spTree>
    <p:extLst>
      <p:ext uri="{BB962C8B-B14F-4D97-AF65-F5344CB8AC3E}">
        <p14:creationId xmlns:p14="http://schemas.microsoft.com/office/powerpoint/2010/main" val="8182083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32</a:t>
            </a:fld>
            <a:endParaRPr lang="en-US" altLang="zh-CN"/>
          </a:p>
        </p:txBody>
      </p:sp>
    </p:spTree>
    <p:extLst>
      <p:ext uri="{BB962C8B-B14F-4D97-AF65-F5344CB8AC3E}">
        <p14:creationId xmlns:p14="http://schemas.microsoft.com/office/powerpoint/2010/main" val="11230972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33</a:t>
            </a:fld>
            <a:endParaRPr lang="en-US" altLang="zh-CN"/>
          </a:p>
        </p:txBody>
      </p:sp>
    </p:spTree>
    <p:extLst>
      <p:ext uri="{BB962C8B-B14F-4D97-AF65-F5344CB8AC3E}">
        <p14:creationId xmlns:p14="http://schemas.microsoft.com/office/powerpoint/2010/main" val="20126653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ECAD1E-C840-4CD5-AF52-B1429EC27CE4}" type="slidenum">
              <a:rPr lang="zh-CN" altLang="en-US" smtClean="0"/>
              <a:pPr/>
              <a:t>34</a:t>
            </a:fld>
            <a:endParaRPr lang="en-US" altLang="zh-CN"/>
          </a:p>
        </p:txBody>
      </p:sp>
    </p:spTree>
    <p:extLst>
      <p:ext uri="{BB962C8B-B14F-4D97-AF65-F5344CB8AC3E}">
        <p14:creationId xmlns:p14="http://schemas.microsoft.com/office/powerpoint/2010/main" val="2706583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81922" name="Group 2"/>
          <p:cNvGrpSpPr>
            <a:grpSpLocks/>
          </p:cNvGrpSpPr>
          <p:nvPr/>
        </p:nvGrpSpPr>
        <p:grpSpPr bwMode="auto">
          <a:xfrm>
            <a:off x="-1035050" y="1552575"/>
            <a:ext cx="10179050" cy="5305425"/>
            <a:chOff x="-652" y="978"/>
            <a:chExt cx="6412" cy="3342"/>
          </a:xfrm>
        </p:grpSpPr>
        <p:sp>
          <p:nvSpPr>
            <p:cNvPr id="81923" name="Freeform 3"/>
            <p:cNvSpPr>
              <a:spLocks/>
            </p:cNvSpPr>
            <p:nvPr/>
          </p:nvSpPr>
          <p:spPr bwMode="auto">
            <a:xfrm>
              <a:off x="2061" y="1707"/>
              <a:ext cx="3699" cy="2613"/>
            </a:xfrm>
            <a:custGeom>
              <a:avLst/>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1924" name="Arc 4"/>
            <p:cNvSpPr>
              <a:spLocks/>
            </p:cNvSpPr>
            <p:nvPr/>
          </p:nvSpPr>
          <p:spPr bwMode="auto">
            <a:xfrm>
              <a:off x="-652" y="978"/>
              <a:ext cx="4237" cy="3342"/>
            </a:xfrm>
            <a:custGeom>
              <a:avLst/>
              <a:gdLst>
                <a:gd name="G0" fmla="+- 0 0 0"/>
                <a:gd name="G1" fmla="+- 21231 0 0"/>
                <a:gd name="G2" fmla="+- 21600 0 0"/>
                <a:gd name="T0" fmla="*/ 3977 w 21600"/>
                <a:gd name="T1" fmla="*/ 0 h 21231"/>
                <a:gd name="T2" fmla="*/ 21600 w 21600"/>
                <a:gd name="T3" fmla="*/ 21231 h 21231"/>
                <a:gd name="T4" fmla="*/ 0 w 21600"/>
                <a:gd name="T5" fmla="*/ 21231 h 21231"/>
              </a:gdLst>
              <a:ahLst/>
              <a:cxnLst>
                <a:cxn ang="0">
                  <a:pos x="T0" y="T1"/>
                </a:cxn>
                <a:cxn ang="0">
                  <a:pos x="T2" y="T3"/>
                </a:cxn>
                <a:cxn ang="0">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1925" name="Rectangle 5"/>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81926"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anose="05000000000000000000" pitchFamily="2" charset="2"/>
              <a:buNone/>
              <a:defRPr/>
            </a:lvl1pPr>
          </a:lstStyle>
          <a:p>
            <a:pPr lvl="0"/>
            <a:r>
              <a:rPr lang="zh-CN" altLang="en-US" noProof="0"/>
              <a:t>单击此处编辑母版副标题样式</a:t>
            </a:r>
          </a:p>
        </p:txBody>
      </p:sp>
      <p:sp>
        <p:nvSpPr>
          <p:cNvPr id="81927" name="Rectangle 7"/>
          <p:cNvSpPr>
            <a:spLocks noGrp="1" noChangeArrowheads="1"/>
          </p:cNvSpPr>
          <p:nvPr>
            <p:ph type="dt" sz="quarter" idx="2"/>
          </p:nvPr>
        </p:nvSpPr>
        <p:spPr/>
        <p:txBody>
          <a:bodyPr/>
          <a:lstStyle>
            <a:lvl1pPr>
              <a:defRPr/>
            </a:lvl1pPr>
          </a:lstStyle>
          <a:p>
            <a:endParaRPr lang="en-US" altLang="zh-CN"/>
          </a:p>
        </p:txBody>
      </p:sp>
      <p:sp>
        <p:nvSpPr>
          <p:cNvPr id="81928" name="Rectangle 8"/>
          <p:cNvSpPr>
            <a:spLocks noGrp="1" noChangeArrowheads="1"/>
          </p:cNvSpPr>
          <p:nvPr>
            <p:ph type="ftr" sz="quarter" idx="3"/>
          </p:nvPr>
        </p:nvSpPr>
        <p:spPr/>
        <p:txBody>
          <a:bodyPr/>
          <a:lstStyle>
            <a:lvl1pPr>
              <a:defRPr/>
            </a:lvl1pPr>
          </a:lstStyle>
          <a:p>
            <a:endParaRPr lang="en-US" altLang="zh-CN"/>
          </a:p>
        </p:txBody>
      </p:sp>
      <p:sp>
        <p:nvSpPr>
          <p:cNvPr id="81929" name="Rectangle 9"/>
          <p:cNvSpPr>
            <a:spLocks noGrp="1" noChangeArrowheads="1"/>
          </p:cNvSpPr>
          <p:nvPr>
            <p:ph type="sldNum" sz="quarter" idx="4"/>
          </p:nvPr>
        </p:nvSpPr>
        <p:spPr/>
        <p:txBody>
          <a:bodyPr/>
          <a:lstStyle>
            <a:lvl1pPr>
              <a:defRPr/>
            </a:lvl1pPr>
          </a:lstStyle>
          <a:p>
            <a:fld id="{D4DE5ABD-2454-443E-96F0-F645FA28C143}" type="slidenum">
              <a:rPr lang="zh-CN" altLang="en-US"/>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0B54117-B693-48D2-8C75-68EBCBC100EB}" type="slidenum">
              <a:rPr lang="zh-CN" altLang="en-US"/>
              <a:pPr/>
              <a:t>‹#›</a:t>
            </a:fld>
            <a:endParaRPr lang="en-US" altLang="zh-CN"/>
          </a:p>
        </p:txBody>
      </p:sp>
    </p:spTree>
    <p:extLst>
      <p:ext uri="{BB962C8B-B14F-4D97-AF65-F5344CB8AC3E}">
        <p14:creationId xmlns:p14="http://schemas.microsoft.com/office/powerpoint/2010/main" val="1838806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7791421-D121-44AD-8BFB-29631FBF68C5}" type="slidenum">
              <a:rPr lang="zh-CN" altLang="en-US"/>
              <a:pPr/>
              <a:t>‹#›</a:t>
            </a:fld>
            <a:endParaRPr lang="en-US" altLang="zh-CN"/>
          </a:p>
        </p:txBody>
      </p:sp>
    </p:spTree>
    <p:extLst>
      <p:ext uri="{BB962C8B-B14F-4D97-AF65-F5344CB8AC3E}">
        <p14:creationId xmlns:p14="http://schemas.microsoft.com/office/powerpoint/2010/main" val="2427544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2286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65FE298-CC36-48AF-AB36-C5D4D4B09665}" type="slidenum">
              <a:rPr lang="zh-CN" altLang="en-US"/>
              <a:pPr/>
              <a:t>‹#›</a:t>
            </a:fld>
            <a:endParaRPr lang="en-US" altLang="zh-CN"/>
          </a:p>
        </p:txBody>
      </p:sp>
    </p:spTree>
    <p:extLst>
      <p:ext uri="{BB962C8B-B14F-4D97-AF65-F5344CB8AC3E}">
        <p14:creationId xmlns:p14="http://schemas.microsoft.com/office/powerpoint/2010/main" val="3529948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30101853-84B2-4EE2-8DAE-98D76028266C}" type="slidenum">
              <a:rPr lang="zh-CN" altLang="en-US"/>
              <a:pPr/>
              <a:t>‹#›</a:t>
            </a:fld>
            <a:endParaRPr lang="en-US" altLang="zh-CN"/>
          </a:p>
        </p:txBody>
      </p:sp>
    </p:spTree>
    <p:extLst>
      <p:ext uri="{BB962C8B-B14F-4D97-AF65-F5344CB8AC3E}">
        <p14:creationId xmlns:p14="http://schemas.microsoft.com/office/powerpoint/2010/main" val="3152895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5FECF011-94EA-47DA-AFF1-91BEFAA2CB6C}" type="slidenum">
              <a:rPr lang="zh-CN" altLang="en-US"/>
              <a:pPr/>
              <a:t>‹#›</a:t>
            </a:fld>
            <a:endParaRPr lang="en-US" altLang="zh-CN"/>
          </a:p>
        </p:txBody>
      </p:sp>
    </p:spTree>
    <p:extLst>
      <p:ext uri="{BB962C8B-B14F-4D97-AF65-F5344CB8AC3E}">
        <p14:creationId xmlns:p14="http://schemas.microsoft.com/office/powerpoint/2010/main" val="1415586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EEC685D-28E1-4BD1-9A9D-AF011E49967A}" type="slidenum">
              <a:rPr lang="zh-CN" altLang="en-US"/>
              <a:pPr/>
              <a:t>‹#›</a:t>
            </a:fld>
            <a:endParaRPr lang="en-US" altLang="zh-CN"/>
          </a:p>
        </p:txBody>
      </p:sp>
    </p:spTree>
    <p:extLst>
      <p:ext uri="{BB962C8B-B14F-4D97-AF65-F5344CB8AC3E}">
        <p14:creationId xmlns:p14="http://schemas.microsoft.com/office/powerpoint/2010/main" val="248815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79D2D46A-9F42-481B-8A4E-2DF1FD56B251}" type="slidenum">
              <a:rPr lang="zh-CN" altLang="en-US"/>
              <a:pPr/>
              <a:t>‹#›</a:t>
            </a:fld>
            <a:endParaRPr lang="en-US" altLang="zh-CN"/>
          </a:p>
        </p:txBody>
      </p:sp>
    </p:spTree>
    <p:extLst>
      <p:ext uri="{BB962C8B-B14F-4D97-AF65-F5344CB8AC3E}">
        <p14:creationId xmlns:p14="http://schemas.microsoft.com/office/powerpoint/2010/main" val="1364580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428F8E2-0C4B-485D-891C-762F11A9B7A0}" type="slidenum">
              <a:rPr lang="zh-CN" altLang="en-US"/>
              <a:pPr/>
              <a:t>‹#›</a:t>
            </a:fld>
            <a:endParaRPr lang="en-US" altLang="zh-CN"/>
          </a:p>
        </p:txBody>
      </p:sp>
    </p:spTree>
    <p:extLst>
      <p:ext uri="{BB962C8B-B14F-4D97-AF65-F5344CB8AC3E}">
        <p14:creationId xmlns:p14="http://schemas.microsoft.com/office/powerpoint/2010/main" val="3265995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77DC0C3-5B6B-4481-B70A-157A27B34ED9}" type="slidenum">
              <a:rPr lang="zh-CN" altLang="en-US"/>
              <a:pPr/>
              <a:t>‹#›</a:t>
            </a:fld>
            <a:endParaRPr lang="en-US" altLang="zh-CN"/>
          </a:p>
        </p:txBody>
      </p:sp>
    </p:spTree>
    <p:extLst>
      <p:ext uri="{BB962C8B-B14F-4D97-AF65-F5344CB8AC3E}">
        <p14:creationId xmlns:p14="http://schemas.microsoft.com/office/powerpoint/2010/main" val="3961160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6550" y="152400"/>
            <a:ext cx="2152650" cy="6324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28600" y="152400"/>
            <a:ext cx="6305550" cy="6324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2C46A3B-2B47-41F9-8D17-F5D5E049EA4D}" type="slidenum">
              <a:rPr lang="zh-CN" altLang="en-US"/>
              <a:pPr/>
              <a:t>‹#›</a:t>
            </a:fld>
            <a:endParaRPr lang="en-US" altLang="zh-CN"/>
          </a:p>
        </p:txBody>
      </p:sp>
    </p:spTree>
    <p:extLst>
      <p:ext uri="{BB962C8B-B14F-4D97-AF65-F5344CB8AC3E}">
        <p14:creationId xmlns:p14="http://schemas.microsoft.com/office/powerpoint/2010/main" val="176135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grpSp>
        <p:nvGrpSpPr>
          <p:cNvPr id="80906" name="Group 10"/>
          <p:cNvGrpSpPr>
            <a:grpSpLocks/>
          </p:cNvGrpSpPr>
          <p:nvPr userDrawn="1"/>
        </p:nvGrpSpPr>
        <p:grpSpPr bwMode="auto">
          <a:xfrm>
            <a:off x="0" y="1588"/>
            <a:ext cx="9132888" cy="6845300"/>
            <a:chOff x="0" y="1"/>
            <a:chExt cx="5753" cy="4312"/>
          </a:xfrm>
        </p:grpSpPr>
        <p:sp>
          <p:nvSpPr>
            <p:cNvPr id="80907" name="Freeform 11"/>
            <p:cNvSpPr>
              <a:spLocks/>
            </p:cNvSpPr>
            <p:nvPr/>
          </p:nvSpPr>
          <p:spPr bwMode="auto">
            <a:xfrm>
              <a:off x="3394" y="999"/>
              <a:ext cx="2359" cy="3314"/>
            </a:xfrm>
            <a:custGeom>
              <a:avLst/>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0908" name="Arc 12"/>
            <p:cNvSpPr>
              <a:spLocks/>
            </p:cNvSpPr>
            <p:nvPr/>
          </p:nvSpPr>
          <p:spPr bwMode="auto">
            <a:xfrm>
              <a:off x="0" y="1"/>
              <a:ext cx="5298" cy="431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0909" name="Rectangle 13"/>
          <p:cNvSpPr>
            <a:spLocks noGrp="1" noChangeArrowheads="1"/>
          </p:cNvSpPr>
          <p:nvPr>
            <p:ph type="title"/>
          </p:nvPr>
        </p:nvSpPr>
        <p:spPr bwMode="auto">
          <a:xfrm>
            <a:off x="228600" y="152400"/>
            <a:ext cx="7772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a:t>单击此处编辑母版标题样式</a:t>
            </a:r>
          </a:p>
        </p:txBody>
      </p:sp>
      <p:sp>
        <p:nvSpPr>
          <p:cNvPr id="80910" name="Rectangle 1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spcBef>
                <a:spcPct val="0"/>
              </a:spcBef>
              <a:buClrTx/>
              <a:buSzTx/>
              <a:buFontTx/>
              <a:buNone/>
              <a:defRPr kumimoji="0" sz="1400"/>
            </a:lvl1pPr>
          </a:lstStyle>
          <a:p>
            <a:endParaRPr lang="en-US" altLang="zh-CN"/>
          </a:p>
        </p:txBody>
      </p:sp>
      <p:sp>
        <p:nvSpPr>
          <p:cNvPr id="80911" name="Rectangle 1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ctr">
              <a:spcBef>
                <a:spcPct val="0"/>
              </a:spcBef>
              <a:buClrTx/>
              <a:buSzTx/>
              <a:buFontTx/>
              <a:buNone/>
              <a:defRPr kumimoji="0" sz="1400"/>
            </a:lvl1pPr>
          </a:lstStyle>
          <a:p>
            <a:endParaRPr lang="en-US" altLang="zh-CN"/>
          </a:p>
        </p:txBody>
      </p:sp>
      <p:sp>
        <p:nvSpPr>
          <p:cNvPr id="80912" name="Rectangle 1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r">
              <a:spcBef>
                <a:spcPct val="0"/>
              </a:spcBef>
              <a:buClrTx/>
              <a:buSzTx/>
              <a:buFontTx/>
              <a:buNone/>
              <a:defRPr kumimoji="0" sz="1400"/>
            </a:lvl1pPr>
          </a:lstStyle>
          <a:p>
            <a:fld id="{460EDA55-3218-488B-AA33-2D9041CE2266}" type="slidenum">
              <a:rPr lang="zh-CN" altLang="en-US"/>
              <a:pPr/>
              <a:t>‹#›</a:t>
            </a:fld>
            <a:endParaRPr lang="en-US" altLang="zh-CN"/>
          </a:p>
        </p:txBody>
      </p:sp>
      <p:sp>
        <p:nvSpPr>
          <p:cNvPr id="80913" name="Rectangle 17"/>
          <p:cNvSpPr>
            <a:spLocks noGrp="1" noChangeArrowheads="1"/>
          </p:cNvSpPr>
          <p:nvPr>
            <p:ph type="body" idx="1"/>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p:txBody>
      </p:sp>
      <p:sp>
        <p:nvSpPr>
          <p:cNvPr id="80914" name="Line 18"/>
          <p:cNvSpPr>
            <a:spLocks noChangeShapeType="1"/>
          </p:cNvSpPr>
          <p:nvPr userDrawn="1"/>
        </p:nvSpPr>
        <p:spPr bwMode="auto">
          <a:xfrm>
            <a:off x="0" y="1143000"/>
            <a:ext cx="9144000"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rtl="0" fontAlgn="base">
        <a:spcBef>
          <a:spcPct val="0"/>
        </a:spcBef>
        <a:spcAft>
          <a:spcPct val="0"/>
        </a:spcAft>
        <a:defRPr kumimoji="1" sz="3600" kern="12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2pPr>
      <a:lvl3pPr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3pPr>
      <a:lvl4pPr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4pPr>
      <a:lvl5pPr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5pPr>
      <a:lvl6pPr marL="4572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6pPr>
      <a:lvl7pPr marL="9144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7pPr>
      <a:lvl8pPr marL="13716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8pPr>
      <a:lvl9pPr marL="18288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accent2"/>
        </a:buClr>
        <a:buSzPct val="80000"/>
        <a:buFont typeface="Wingdings" panose="05000000000000000000" pitchFamily="2" charset="2"/>
        <a:buChar char="l"/>
        <a:defRPr kumimoji="1" sz="2800" kern="1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95000"/>
        <a:buChar char="•"/>
        <a:defRPr kumimoji="1" sz="2400" kern="1200">
          <a:solidFill>
            <a:schemeClr val="tx1"/>
          </a:solidFill>
          <a:latin typeface="+mn-lt"/>
          <a:ea typeface="+mn-ea"/>
          <a:cs typeface="+mn-cs"/>
        </a:defRPr>
      </a:lvl2pPr>
      <a:lvl3pPr marL="1143000" indent="-228600" algn="l" rtl="0" fontAlgn="base">
        <a:spcBef>
          <a:spcPct val="20000"/>
        </a:spcBef>
        <a:spcAft>
          <a:spcPct val="0"/>
        </a:spcAft>
        <a:buClr>
          <a:schemeClr val="accent1"/>
        </a:buClr>
        <a:buSzPct val="60000"/>
        <a:buFont typeface="Wingdings" panose="05000000000000000000" pitchFamily="2" charset="2"/>
        <a:buChar char="§"/>
        <a:defRPr kumimoji="1" sz="2000" kern="1200">
          <a:solidFill>
            <a:schemeClr val="tx1"/>
          </a:solidFill>
          <a:latin typeface="+mn-lt"/>
          <a:ea typeface="+mn-ea"/>
          <a:cs typeface="+mn-cs"/>
        </a:defRPr>
      </a:lvl3pPr>
      <a:lvl4pPr marL="1600200" indent="-228600" algn="l" rtl="0" fontAlgn="base">
        <a:spcBef>
          <a:spcPct val="20000"/>
        </a:spcBef>
        <a:spcAft>
          <a:spcPct val="0"/>
        </a:spcAft>
        <a:buClr>
          <a:schemeClr val="tx1"/>
        </a:buClr>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4.png"/><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5.png"/><Relationship Id="rId4" Type="http://schemas.openxmlformats.org/officeDocument/2006/relationships/oleObject" Target="../embeddings/oleObject5.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6.png"/><Relationship Id="rId4"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7.png"/><Relationship Id="rId4" Type="http://schemas.openxmlformats.org/officeDocument/2006/relationships/oleObject" Target="../embeddings/oleObject7.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8.png"/><Relationship Id="rId4" Type="http://schemas.openxmlformats.org/officeDocument/2006/relationships/oleObject" Target="../embeddings/oleObject8.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9.png"/><Relationship Id="rId4" Type="http://schemas.openxmlformats.org/officeDocument/2006/relationships/oleObject" Target="../embeddings/oleObject9.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image" Target="../media/image10.wmf"/><Relationship Id="rId4" Type="http://schemas.openxmlformats.org/officeDocument/2006/relationships/oleObject" Target="../embeddings/oleObject10.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image" Target="../media/image11.png"/><Relationship Id="rId4" Type="http://schemas.openxmlformats.org/officeDocument/2006/relationships/oleObject" Target="../embeddings/oleObject11.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image" Target="../media/image12.png"/><Relationship Id="rId4" Type="http://schemas.openxmlformats.org/officeDocument/2006/relationships/oleObject" Target="../embeddings/oleObject12.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3.vml"/><Relationship Id="rId5" Type="http://schemas.openxmlformats.org/officeDocument/2006/relationships/image" Target="../media/image13.wmf"/><Relationship Id="rId4" Type="http://schemas.openxmlformats.org/officeDocument/2006/relationships/oleObject" Target="../embeddings/oleObject13.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14.vml"/><Relationship Id="rId5" Type="http://schemas.openxmlformats.org/officeDocument/2006/relationships/image" Target="../media/image14.wmf"/><Relationship Id="rId4"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r>
              <a:rPr lang="en-US" altLang="zh-CN"/>
              <a:t>MPI</a:t>
            </a:r>
            <a:r>
              <a:rPr lang="zh-CN" altLang="en-US"/>
              <a:t>简介</a:t>
            </a:r>
            <a:endParaRPr lang="en-US" altLang="zh-CN"/>
          </a:p>
        </p:txBody>
      </p:sp>
      <p:sp>
        <p:nvSpPr>
          <p:cNvPr id="150531" name="Rectangle 3"/>
          <p:cNvSpPr>
            <a:spLocks noGrp="1" noChangeArrowheads="1"/>
          </p:cNvSpPr>
          <p:nvPr>
            <p:ph type="body" idx="1"/>
          </p:nvPr>
        </p:nvSpPr>
        <p:spPr/>
        <p:txBody>
          <a:bodyPr/>
          <a:lstStyle/>
          <a:p>
            <a:pPr>
              <a:spcBef>
                <a:spcPts val="1200"/>
              </a:spcBef>
            </a:pPr>
            <a:r>
              <a:rPr lang="en-US" altLang="zh-CN" dirty="0"/>
              <a:t>MPI</a:t>
            </a:r>
            <a:r>
              <a:rPr lang="zh-CN" altLang="en-US" dirty="0"/>
              <a:t>及其历史：</a:t>
            </a:r>
          </a:p>
          <a:p>
            <a:pPr lvl="1">
              <a:spcBef>
                <a:spcPts val="1200"/>
              </a:spcBef>
            </a:pPr>
            <a:r>
              <a:rPr lang="zh-CN" altLang="en-US" dirty="0"/>
              <a:t>消息传递接口（</a:t>
            </a:r>
            <a:r>
              <a:rPr lang="en-US" altLang="zh-CN" dirty="0"/>
              <a:t>Message Passing Interface，</a:t>
            </a:r>
            <a:r>
              <a:rPr lang="zh-CN" altLang="en-US" dirty="0"/>
              <a:t>简称</a:t>
            </a:r>
            <a:r>
              <a:rPr lang="en-US" altLang="zh-CN" dirty="0"/>
              <a:t>MPI）</a:t>
            </a:r>
            <a:r>
              <a:rPr lang="zh-CN" altLang="en-US" dirty="0"/>
              <a:t>是一种编程接口标准，而不是一种具体的编程语言。</a:t>
            </a:r>
          </a:p>
          <a:p>
            <a:pPr lvl="1">
              <a:spcBef>
                <a:spcPts val="1200"/>
              </a:spcBef>
            </a:pPr>
            <a:r>
              <a:rPr lang="zh-CN" altLang="en-US" dirty="0"/>
              <a:t>由消息传递接口论坛（</a:t>
            </a:r>
            <a:r>
              <a:rPr lang="en-US" altLang="zh-CN" dirty="0"/>
              <a:t>Message Passing Interface Forum，</a:t>
            </a:r>
            <a:r>
              <a:rPr lang="zh-CN" altLang="en-US" dirty="0"/>
              <a:t>简称</a:t>
            </a:r>
            <a:r>
              <a:rPr lang="en-US" altLang="zh-CN" dirty="0"/>
              <a:t>MPIF）</a:t>
            </a:r>
            <a:r>
              <a:rPr lang="zh-CN" altLang="en-US" dirty="0"/>
              <a:t>发起讨论并进行规范化的。</a:t>
            </a:r>
          </a:p>
          <a:p>
            <a:pPr lvl="1">
              <a:spcBef>
                <a:spcPts val="1200"/>
              </a:spcBef>
            </a:pPr>
            <a:r>
              <a:rPr lang="en-US" altLang="zh-CN" dirty="0"/>
              <a:t>MPI</a:t>
            </a:r>
            <a:r>
              <a:rPr lang="zh-CN" altLang="en-US" dirty="0"/>
              <a:t>标准如今已经成为事实意义上的消息传递并行编程标准，也是最为流行的并行编程接口。</a:t>
            </a:r>
          </a:p>
          <a:p>
            <a:pPr>
              <a:spcBef>
                <a:spcPts val="1200"/>
              </a:spcBef>
            </a:pPr>
            <a:r>
              <a:rPr lang="en-US" altLang="zh-CN" dirty="0"/>
              <a:t>MPI</a:t>
            </a:r>
            <a:r>
              <a:rPr lang="zh-CN" altLang="en-US" dirty="0"/>
              <a:t>标准定义了一组具有可移植性的编程接口。</a:t>
            </a:r>
          </a:p>
          <a:p>
            <a:pPr>
              <a:spcBef>
                <a:spcPts val="1200"/>
              </a:spcBef>
            </a:pPr>
            <a:r>
              <a:rPr lang="zh-CN" altLang="en-US" dirty="0"/>
              <a:t>典型的实现包括开源的</a:t>
            </a:r>
            <a:r>
              <a:rPr lang="en-US" altLang="zh-CN" dirty="0"/>
              <a:t>MPICH、LAM MPI</a:t>
            </a:r>
            <a:r>
              <a:rPr lang="zh-CN" altLang="en-US" dirty="0"/>
              <a:t>以及不开源的</a:t>
            </a:r>
            <a:r>
              <a:rPr lang="en-US" altLang="zh-CN" dirty="0"/>
              <a:t>INTEL MPI。</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r>
              <a:rPr lang="en-US" altLang="zh-CN"/>
              <a:t>MPI</a:t>
            </a:r>
            <a:r>
              <a:rPr lang="zh-CN" altLang="en-US"/>
              <a:t>实现</a:t>
            </a:r>
          </a:p>
        </p:txBody>
      </p:sp>
      <p:sp>
        <p:nvSpPr>
          <p:cNvPr id="161795" name="Rectangle 3"/>
          <p:cNvSpPr>
            <a:spLocks noGrp="1" noChangeArrowheads="1"/>
          </p:cNvSpPr>
          <p:nvPr>
            <p:ph type="body" idx="1"/>
          </p:nvPr>
        </p:nvSpPr>
        <p:spPr/>
        <p:txBody>
          <a:bodyPr/>
          <a:lstStyle/>
          <a:p>
            <a:pPr>
              <a:spcBef>
                <a:spcPts val="1200"/>
              </a:spcBef>
            </a:pPr>
            <a:r>
              <a:rPr lang="en-US" altLang="zh-CN" dirty="0"/>
              <a:t>MPICH</a:t>
            </a:r>
            <a:r>
              <a:rPr lang="zh-CN" altLang="en-US" dirty="0"/>
              <a:t>：最重要的</a:t>
            </a:r>
            <a:r>
              <a:rPr lang="en-US" altLang="zh-CN" dirty="0"/>
              <a:t>MPI</a:t>
            </a:r>
            <a:r>
              <a:rPr lang="zh-CN" altLang="en-US" dirty="0"/>
              <a:t>实现</a:t>
            </a:r>
          </a:p>
          <a:p>
            <a:pPr lvl="1">
              <a:spcBef>
                <a:spcPts val="1200"/>
              </a:spcBef>
            </a:pPr>
            <a:r>
              <a:rPr lang="zh-CN" altLang="en-US" dirty="0"/>
              <a:t>影响力最大、用户最多的</a:t>
            </a:r>
            <a:r>
              <a:rPr lang="en-US" altLang="zh-CN" dirty="0"/>
              <a:t>MPI</a:t>
            </a:r>
            <a:r>
              <a:rPr lang="zh-CN" altLang="en-US" dirty="0"/>
              <a:t>实现。</a:t>
            </a:r>
          </a:p>
          <a:p>
            <a:pPr lvl="1">
              <a:spcBef>
                <a:spcPts val="1200"/>
              </a:spcBef>
            </a:pPr>
            <a:r>
              <a:rPr lang="zh-CN" altLang="en-US" dirty="0">
                <a:latin typeface="宋体" panose="02010600030101010101" pitchFamily="2" charset="-122"/>
              </a:rPr>
              <a:t>由美国</a:t>
            </a:r>
            <a:r>
              <a:rPr lang="en-US" altLang="zh-CN" dirty="0"/>
              <a:t>Argonne</a:t>
            </a:r>
            <a:r>
              <a:rPr lang="zh-CN" altLang="en-US" dirty="0">
                <a:latin typeface="宋体" panose="02010600030101010101" pitchFamily="2" charset="-122"/>
              </a:rPr>
              <a:t>国家实验室开发，开发源代码。</a:t>
            </a:r>
            <a:r>
              <a:rPr lang="zh-CN" altLang="en-US" dirty="0"/>
              <a:t> </a:t>
            </a:r>
          </a:p>
          <a:p>
            <a:pPr lvl="1">
              <a:spcBef>
                <a:spcPts val="1200"/>
              </a:spcBef>
            </a:pPr>
            <a:r>
              <a:rPr lang="zh-CN" altLang="en-US" dirty="0">
                <a:latin typeface="宋体" panose="02010600030101010101" pitchFamily="2" charset="-122"/>
              </a:rPr>
              <a:t>支持单程序多数据、多程序多数据编程。</a:t>
            </a:r>
            <a:r>
              <a:rPr lang="zh-CN" altLang="en-US" dirty="0"/>
              <a:t> </a:t>
            </a:r>
          </a:p>
          <a:p>
            <a:pPr lvl="1">
              <a:spcBef>
                <a:spcPts val="1200"/>
              </a:spcBef>
            </a:pPr>
            <a:r>
              <a:rPr lang="en-US" altLang="zh-CN" dirty="0"/>
              <a:t>MPICH2 （http://www-unix.mcs.anl.gov/</a:t>
            </a:r>
            <a:r>
              <a:rPr lang="en-US" altLang="zh-CN" dirty="0" err="1"/>
              <a:t>mpi</a:t>
            </a:r>
            <a:r>
              <a:rPr lang="en-US" altLang="zh-CN" dirty="0"/>
              <a:t>/mpich2/</a:t>
            </a:r>
            <a:r>
              <a:rPr lang="en-US" altLang="zh-CN" dirty="0" err="1"/>
              <a:t>index.htm#download</a:t>
            </a:r>
            <a:r>
              <a:rPr lang="en-US" altLang="zh-CN" dirty="0"/>
              <a:t> ）</a:t>
            </a:r>
            <a:endParaRPr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r>
              <a:rPr lang="en-US" altLang="zh-CN"/>
              <a:t>MPI</a:t>
            </a:r>
            <a:r>
              <a:rPr lang="zh-CN" altLang="en-US">
                <a:latin typeface="宋体" panose="02010600030101010101" pitchFamily="2" charset="-122"/>
              </a:rPr>
              <a:t>程序特点</a:t>
            </a:r>
            <a:r>
              <a:rPr lang="zh-CN" altLang="en-US"/>
              <a:t> </a:t>
            </a:r>
          </a:p>
        </p:txBody>
      </p:sp>
      <p:sp>
        <p:nvSpPr>
          <p:cNvPr id="162819" name="Rectangle 3"/>
          <p:cNvSpPr>
            <a:spLocks noGrp="1" noChangeArrowheads="1"/>
          </p:cNvSpPr>
          <p:nvPr>
            <p:ph type="body" idx="1"/>
          </p:nvPr>
        </p:nvSpPr>
        <p:spPr/>
        <p:txBody>
          <a:bodyPr/>
          <a:lstStyle/>
          <a:p>
            <a:pPr>
              <a:spcBef>
                <a:spcPts val="1200"/>
              </a:spcBef>
            </a:pPr>
            <a:r>
              <a:rPr lang="en-US" altLang="zh-CN" dirty="0"/>
              <a:t>MPI</a:t>
            </a:r>
            <a:r>
              <a:rPr lang="zh-CN" altLang="en-US" dirty="0">
                <a:latin typeface="宋体" panose="02010600030101010101" pitchFamily="2" charset="-122"/>
              </a:rPr>
              <a:t>程序是基于消息传递的并行程序；</a:t>
            </a:r>
            <a:r>
              <a:rPr lang="zh-CN" altLang="en-US" dirty="0"/>
              <a:t> </a:t>
            </a:r>
          </a:p>
          <a:p>
            <a:pPr>
              <a:spcBef>
                <a:spcPts val="1200"/>
              </a:spcBef>
            </a:pPr>
            <a:r>
              <a:rPr lang="zh-CN" altLang="en-US" dirty="0">
                <a:latin typeface="宋体" panose="02010600030101010101" pitchFamily="2" charset="-122"/>
              </a:rPr>
              <a:t>消息传递指的是并行执行的各个进程具有自己独立的堆栈和代码段</a:t>
            </a:r>
            <a:r>
              <a:rPr lang="zh-CN" altLang="en-US" dirty="0"/>
              <a:t>；</a:t>
            </a:r>
          </a:p>
          <a:p>
            <a:pPr>
              <a:spcBef>
                <a:spcPts val="1200"/>
              </a:spcBef>
            </a:pPr>
            <a:r>
              <a:rPr lang="zh-CN" altLang="en-US" dirty="0"/>
              <a:t>各进程</a:t>
            </a:r>
            <a:r>
              <a:rPr lang="zh-CN" altLang="en-US" dirty="0">
                <a:latin typeface="宋体" panose="02010600030101010101" pitchFamily="2" charset="-122"/>
              </a:rPr>
              <a:t>作为独立的程序独立执行；</a:t>
            </a:r>
          </a:p>
          <a:p>
            <a:pPr>
              <a:spcBef>
                <a:spcPts val="1200"/>
              </a:spcBef>
            </a:pPr>
            <a:r>
              <a:rPr lang="zh-CN" altLang="en-US" dirty="0">
                <a:latin typeface="宋体" panose="02010600030101010101" pitchFamily="2" charset="-122"/>
              </a:rPr>
              <a:t>进程间的信息交换完全是通过显示的调用通信函数来完成。 </a:t>
            </a:r>
            <a:r>
              <a:rPr lang="zh-CN" altLang="en-US"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r>
              <a:rPr lang="en-US" altLang="zh-CN"/>
              <a:t>MPI</a:t>
            </a:r>
            <a:r>
              <a:rPr lang="zh-CN" altLang="en-US">
                <a:latin typeface="宋体" panose="02010600030101010101" pitchFamily="2" charset="-122"/>
              </a:rPr>
              <a:t>程序分类</a:t>
            </a:r>
          </a:p>
        </p:txBody>
      </p:sp>
      <p:sp>
        <p:nvSpPr>
          <p:cNvPr id="163843" name="Rectangle 3"/>
          <p:cNvSpPr>
            <a:spLocks noGrp="1" noChangeArrowheads="1"/>
          </p:cNvSpPr>
          <p:nvPr>
            <p:ph type="body" idx="1"/>
          </p:nvPr>
        </p:nvSpPr>
        <p:spPr/>
        <p:txBody>
          <a:bodyPr/>
          <a:lstStyle/>
          <a:p>
            <a:r>
              <a:rPr lang="zh-CN" altLang="en-US">
                <a:latin typeface="宋体" panose="02010600030101010101" pitchFamily="2" charset="-122"/>
              </a:rPr>
              <a:t>可分为单程序多数据（</a:t>
            </a:r>
            <a:r>
              <a:rPr lang="en-US" altLang="zh-CN"/>
              <a:t>Single Program Multiple Data</a:t>
            </a:r>
            <a:r>
              <a:rPr lang="en-US" altLang="zh-CN">
                <a:latin typeface="宋体" panose="02010600030101010101" pitchFamily="2" charset="-122"/>
              </a:rPr>
              <a:t>，</a:t>
            </a:r>
            <a:r>
              <a:rPr lang="zh-CN" altLang="en-US">
                <a:latin typeface="宋体" panose="02010600030101010101" pitchFamily="2" charset="-122"/>
              </a:rPr>
              <a:t>简称</a:t>
            </a:r>
            <a:r>
              <a:rPr lang="en-US" altLang="zh-CN"/>
              <a:t>SPMD</a:t>
            </a:r>
            <a:r>
              <a:rPr lang="en-US" altLang="zh-CN">
                <a:latin typeface="宋体" panose="02010600030101010101" pitchFamily="2" charset="-122"/>
              </a:rPr>
              <a:t>）、</a:t>
            </a:r>
            <a:r>
              <a:rPr lang="zh-CN" altLang="en-US">
                <a:latin typeface="宋体" panose="02010600030101010101" pitchFamily="2" charset="-122"/>
              </a:rPr>
              <a:t>多程序多数据（</a:t>
            </a:r>
            <a:r>
              <a:rPr lang="en-US" altLang="zh-CN"/>
              <a:t>Multiple Program Multiple Data</a:t>
            </a:r>
            <a:r>
              <a:rPr lang="en-US" altLang="zh-CN">
                <a:latin typeface="宋体" panose="02010600030101010101" pitchFamily="2" charset="-122"/>
              </a:rPr>
              <a:t>，</a:t>
            </a:r>
            <a:r>
              <a:rPr lang="zh-CN" altLang="en-US">
                <a:latin typeface="宋体" panose="02010600030101010101" pitchFamily="2" charset="-122"/>
              </a:rPr>
              <a:t>简称</a:t>
            </a:r>
            <a:r>
              <a:rPr lang="en-US" altLang="zh-CN"/>
              <a:t>MPMD</a:t>
            </a:r>
            <a:r>
              <a:rPr lang="en-US" altLang="zh-CN">
                <a:latin typeface="宋体" panose="02010600030101010101" pitchFamily="2" charset="-122"/>
              </a:rPr>
              <a:t>）</a:t>
            </a:r>
            <a:r>
              <a:rPr lang="zh-CN" altLang="en-US">
                <a:latin typeface="宋体" panose="02010600030101010101" pitchFamily="2" charset="-122"/>
              </a:rPr>
              <a:t>两种形式。</a:t>
            </a:r>
          </a:p>
          <a:p>
            <a:pPr lvl="1"/>
            <a:r>
              <a:rPr lang="en-US" altLang="zh-CN"/>
              <a:t>SPMD</a:t>
            </a:r>
            <a:r>
              <a:rPr lang="en-US" altLang="zh-CN">
                <a:latin typeface="宋体" panose="02010600030101010101" pitchFamily="2" charset="-122"/>
              </a:rPr>
              <a:t>：</a:t>
            </a:r>
            <a:r>
              <a:rPr lang="zh-CN" altLang="en-US">
                <a:latin typeface="宋体" panose="02010600030101010101" pitchFamily="2" charset="-122"/>
              </a:rPr>
              <a:t>使用一个程序来处理多个不同数据集达到并行的目的</a:t>
            </a:r>
            <a:r>
              <a:rPr lang="zh-CN" altLang="en-US"/>
              <a:t>；</a:t>
            </a:r>
          </a:p>
          <a:p>
            <a:pPr lvl="1"/>
            <a:endParaRPr lang="zh-CN" altLang="en-US"/>
          </a:p>
        </p:txBody>
      </p:sp>
      <p:graphicFrame>
        <p:nvGraphicFramePr>
          <p:cNvPr id="163844" name="Object 4"/>
          <p:cNvGraphicFramePr>
            <a:graphicFrameLocks noChangeAspect="1"/>
          </p:cNvGraphicFramePr>
          <p:nvPr/>
        </p:nvGraphicFramePr>
        <p:xfrm>
          <a:off x="1600200" y="3810000"/>
          <a:ext cx="5514975" cy="1390650"/>
        </p:xfrm>
        <a:graphic>
          <a:graphicData uri="http://schemas.openxmlformats.org/presentationml/2006/ole">
            <mc:AlternateContent xmlns:mc="http://schemas.openxmlformats.org/markup-compatibility/2006">
              <mc:Choice xmlns:v="urn:schemas-microsoft-com:vml" Requires="v">
                <p:oleObj spid="_x0000_s163922" name="位图图像" r:id="rId4" imgW="5514286" imgH="1390844" progId="Paint.Picture">
                  <p:embed/>
                </p:oleObj>
              </mc:Choice>
              <mc:Fallback>
                <p:oleObj name="位图图像" r:id="rId4" imgW="5514286" imgH="1390844"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0" y="3810000"/>
                        <a:ext cx="5514975"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r>
              <a:rPr lang="zh-CN" altLang="en-US">
                <a:latin typeface="宋体" panose="02010600030101010101" pitchFamily="2" charset="-122"/>
              </a:rPr>
              <a:t>单程序多数据</a:t>
            </a:r>
          </a:p>
        </p:txBody>
      </p:sp>
      <p:graphicFrame>
        <p:nvGraphicFramePr>
          <p:cNvPr id="164936" name="Object 72"/>
          <p:cNvGraphicFramePr>
            <a:graphicFrameLocks noChangeAspect="1"/>
          </p:cNvGraphicFramePr>
          <p:nvPr/>
        </p:nvGraphicFramePr>
        <p:xfrm>
          <a:off x="2133600" y="1905000"/>
          <a:ext cx="3562350" cy="2743200"/>
        </p:xfrm>
        <a:graphic>
          <a:graphicData uri="http://schemas.openxmlformats.org/presentationml/2006/ole">
            <mc:AlternateContent xmlns:mc="http://schemas.openxmlformats.org/markup-compatibility/2006">
              <mc:Choice xmlns:v="urn:schemas-microsoft-com:vml" Requires="v">
                <p:oleObj spid="_x0000_s165015" name="位图图像" r:id="rId3" imgW="3561905" imgH="2742857" progId="Paint.Picture">
                  <p:embed/>
                </p:oleObj>
              </mc:Choice>
              <mc:Fallback>
                <p:oleObj name="位图图像" r:id="rId3" imgW="3561905" imgH="2742857" progId="Paint.Picture">
                  <p:embed/>
                  <p:pic>
                    <p:nvPicPr>
                      <p:cNvPr id="0" name="Object 7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905000"/>
                        <a:ext cx="356235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4937" name="Rectangle 73"/>
          <p:cNvSpPr>
            <a:spLocks noGrp="1" noChangeArrowheads="1"/>
          </p:cNvSpPr>
          <p:nvPr>
            <p:ph type="body" idx="1"/>
          </p:nvPr>
        </p:nvSpPr>
        <p:spPr/>
        <p:txBody>
          <a:bodyPr/>
          <a:lstStyle/>
          <a:p>
            <a:r>
              <a:rPr lang="zh-CN" altLang="en-US"/>
              <a:t>串行执行</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r>
              <a:rPr lang="zh-CN" altLang="en-US">
                <a:latin typeface="宋体" panose="02010600030101010101" pitchFamily="2" charset="-122"/>
              </a:rPr>
              <a:t>单程序多数据</a:t>
            </a:r>
          </a:p>
        </p:txBody>
      </p:sp>
      <p:sp>
        <p:nvSpPr>
          <p:cNvPr id="171011" name="Rectangle 3"/>
          <p:cNvSpPr>
            <a:spLocks noGrp="1" noChangeArrowheads="1"/>
          </p:cNvSpPr>
          <p:nvPr>
            <p:ph type="body" idx="1"/>
          </p:nvPr>
        </p:nvSpPr>
        <p:spPr/>
        <p:txBody>
          <a:bodyPr/>
          <a:lstStyle/>
          <a:p>
            <a:r>
              <a:rPr lang="zh-CN" altLang="en-US"/>
              <a:t>并行执行</a:t>
            </a:r>
          </a:p>
        </p:txBody>
      </p:sp>
      <p:graphicFrame>
        <p:nvGraphicFramePr>
          <p:cNvPr id="171012" name="Object 4"/>
          <p:cNvGraphicFramePr>
            <a:graphicFrameLocks noChangeAspect="1"/>
          </p:cNvGraphicFramePr>
          <p:nvPr/>
        </p:nvGraphicFramePr>
        <p:xfrm>
          <a:off x="1447800" y="2133600"/>
          <a:ext cx="5997575" cy="3681413"/>
        </p:xfrm>
        <a:graphic>
          <a:graphicData uri="http://schemas.openxmlformats.org/presentationml/2006/ole">
            <mc:AlternateContent xmlns:mc="http://schemas.openxmlformats.org/markup-compatibility/2006">
              <mc:Choice xmlns:v="urn:schemas-microsoft-com:vml" Requires="v">
                <p:oleObj spid="_x0000_s171090" name="位图图像" r:id="rId3" imgW="6238095" imgH="3828571" progId="Paint.Picture">
                  <p:embed/>
                </p:oleObj>
              </mc:Choice>
              <mc:Fallback>
                <p:oleObj name="位图图像" r:id="rId3" imgW="6238095" imgH="3828571"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2133600"/>
                        <a:ext cx="5997575" cy="368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zh-CN" altLang="en-US">
                <a:latin typeface="宋体" panose="02010600030101010101" pitchFamily="2" charset="-122"/>
              </a:rPr>
              <a:t>多程序多数据</a:t>
            </a:r>
            <a:r>
              <a:rPr lang="zh-CN" altLang="en-US"/>
              <a:t> </a:t>
            </a:r>
          </a:p>
        </p:txBody>
      </p:sp>
      <p:sp>
        <p:nvSpPr>
          <p:cNvPr id="165891" name="Rectangle 3"/>
          <p:cNvSpPr>
            <a:spLocks noGrp="1" noChangeArrowheads="1"/>
          </p:cNvSpPr>
          <p:nvPr>
            <p:ph type="body" idx="1"/>
          </p:nvPr>
        </p:nvSpPr>
        <p:spPr/>
        <p:txBody>
          <a:bodyPr/>
          <a:lstStyle/>
          <a:p>
            <a:r>
              <a:rPr lang="en-US" altLang="zh-CN"/>
              <a:t>MPMD</a:t>
            </a:r>
            <a:r>
              <a:rPr lang="zh-CN" altLang="en-US">
                <a:latin typeface="宋体" panose="02010600030101010101" pitchFamily="2" charset="-122"/>
              </a:rPr>
              <a:t>使用不同的程序处理多个数据集，合作求解一个问题。</a:t>
            </a:r>
          </a:p>
        </p:txBody>
      </p:sp>
      <p:graphicFrame>
        <p:nvGraphicFramePr>
          <p:cNvPr id="165892" name="Object 4"/>
          <p:cNvGraphicFramePr>
            <a:graphicFrameLocks noChangeAspect="1"/>
          </p:cNvGraphicFramePr>
          <p:nvPr/>
        </p:nvGraphicFramePr>
        <p:xfrm>
          <a:off x="2514600" y="2133600"/>
          <a:ext cx="5181600" cy="4413250"/>
        </p:xfrm>
        <a:graphic>
          <a:graphicData uri="http://schemas.openxmlformats.org/presentationml/2006/ole">
            <mc:AlternateContent xmlns:mc="http://schemas.openxmlformats.org/markup-compatibility/2006">
              <mc:Choice xmlns:v="urn:schemas-microsoft-com:vml" Requires="v">
                <p:oleObj spid="_x0000_s165970" name="位图图像" r:id="rId4" imgW="5582429" imgH="5582429" progId="Paint.Picture">
                  <p:embed/>
                </p:oleObj>
              </mc:Choice>
              <mc:Fallback>
                <p:oleObj name="位图图像" r:id="rId4" imgW="5582429" imgH="5582429"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2133600"/>
                        <a:ext cx="5181600" cy="441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US" altLang="zh-CN"/>
              <a:t>MPI</a:t>
            </a:r>
            <a:r>
              <a:rPr lang="zh-CN" altLang="en-US">
                <a:latin typeface="宋体" panose="02010600030101010101" pitchFamily="2" charset="-122"/>
              </a:rPr>
              <a:t>程序实例</a:t>
            </a:r>
            <a:r>
              <a:rPr lang="zh-CN" altLang="en-US"/>
              <a:t> </a:t>
            </a:r>
          </a:p>
        </p:txBody>
      </p:sp>
      <p:sp>
        <p:nvSpPr>
          <p:cNvPr id="172035" name="Rectangle 3"/>
          <p:cNvSpPr>
            <a:spLocks noGrp="1" noChangeArrowheads="1"/>
          </p:cNvSpPr>
          <p:nvPr>
            <p:ph type="body" idx="1"/>
          </p:nvPr>
        </p:nvSpPr>
        <p:spPr/>
        <p:txBody>
          <a:bodyPr/>
          <a:lstStyle/>
          <a:p>
            <a:r>
              <a:rPr lang="en-US" altLang="zh-CN" dirty="0"/>
              <a:t>Linux</a:t>
            </a:r>
            <a:r>
              <a:rPr lang="zh-CN" altLang="en-US" dirty="0"/>
              <a:t>系统环境配置</a:t>
            </a:r>
          </a:p>
          <a:p>
            <a:pPr lvl="1"/>
            <a:r>
              <a:rPr lang="zh-CN" altLang="en-US" dirty="0"/>
              <a:t>安装配置</a:t>
            </a:r>
            <a:r>
              <a:rPr lang="en-US" altLang="zh-CN" dirty="0"/>
              <a:t>Linux </a:t>
            </a:r>
            <a:r>
              <a:rPr lang="zh-CN" altLang="en-US" dirty="0"/>
              <a:t>保证</a:t>
            </a:r>
            <a:r>
              <a:rPr lang="en-US" altLang="zh-CN" dirty="0"/>
              <a:t>SSH</a:t>
            </a:r>
            <a:r>
              <a:rPr lang="zh-CN" altLang="en-US" dirty="0"/>
              <a:t>网络服务程序正常启动；</a:t>
            </a:r>
          </a:p>
          <a:p>
            <a:pPr lvl="1"/>
            <a:r>
              <a:rPr lang="zh-CN" altLang="en-US" dirty="0"/>
              <a:t>给每个节点配置</a:t>
            </a:r>
            <a:r>
              <a:rPr lang="en-US" altLang="zh-CN" dirty="0"/>
              <a:t>IP；</a:t>
            </a:r>
          </a:p>
          <a:p>
            <a:pPr lvl="1"/>
            <a:r>
              <a:rPr lang="zh-CN" altLang="en-US" dirty="0"/>
              <a:t>配置/</a:t>
            </a:r>
            <a:r>
              <a:rPr lang="en-US" altLang="zh-CN" dirty="0" err="1"/>
              <a:t>etc</a:t>
            </a:r>
            <a:r>
              <a:rPr lang="en-US" altLang="zh-CN" dirty="0"/>
              <a:t>/hosts</a:t>
            </a:r>
            <a:r>
              <a:rPr lang="zh-CN" altLang="en-US" dirty="0"/>
              <a:t>文件，该文件可以实现</a:t>
            </a:r>
            <a:r>
              <a:rPr lang="en-US" altLang="zh-CN" dirty="0"/>
              <a:t>IP</a:t>
            </a:r>
            <a:r>
              <a:rPr lang="zh-CN" altLang="en-US" dirty="0"/>
              <a:t>和机器的对应解析，每个节点都要有这个文件，这样各个节点就可以通过节点名字进行访问；</a:t>
            </a:r>
          </a:p>
          <a:p>
            <a:pPr lvl="1"/>
            <a:r>
              <a:rPr lang="zh-CN" altLang="en-US" dirty="0"/>
              <a:t>配置网络文件系统 </a:t>
            </a:r>
            <a:r>
              <a:rPr lang="en-US" altLang="zh-CN" dirty="0"/>
              <a:t>NFS，</a:t>
            </a:r>
            <a:r>
              <a:rPr lang="zh-CN" altLang="en-US" dirty="0"/>
              <a:t>实现各节点和主节点内容同步更新，自动实现目录对应，有共享目录；</a:t>
            </a:r>
          </a:p>
          <a:p>
            <a:pPr lvl="1"/>
            <a:r>
              <a:rPr lang="zh-CN" altLang="en-US" dirty="0"/>
              <a:t>配置</a:t>
            </a:r>
            <a:r>
              <a:rPr lang="en-US" altLang="zh-CN" dirty="0" err="1"/>
              <a:t>ssh</a:t>
            </a:r>
            <a:r>
              <a:rPr lang="en-US" altLang="zh-CN" dirty="0"/>
              <a:t>，</a:t>
            </a:r>
            <a:r>
              <a:rPr lang="zh-CN" altLang="en-US" dirty="0"/>
              <a:t>实现</a:t>
            </a:r>
            <a:r>
              <a:rPr lang="en-US" altLang="zh-CN" dirty="0"/>
              <a:t>MPI</a:t>
            </a:r>
            <a:r>
              <a:rPr lang="zh-CN" altLang="en-US" dirty="0"/>
              <a:t>节点间用户的无密码访问；</a:t>
            </a:r>
          </a:p>
          <a:p>
            <a:pPr lvl="1"/>
            <a:r>
              <a:rPr lang="zh-CN" altLang="en-US" dirty="0"/>
              <a:t>安装</a:t>
            </a:r>
            <a:r>
              <a:rPr lang="en-US" altLang="zh-CN" dirty="0"/>
              <a:t>MPICH2，</a:t>
            </a:r>
            <a:r>
              <a:rPr lang="zh-CN" altLang="en-US" dirty="0"/>
              <a:t>各节点</a:t>
            </a:r>
            <a:r>
              <a:rPr lang="en-US" altLang="zh-CN" dirty="0"/>
              <a:t>MPICH</a:t>
            </a:r>
            <a:r>
              <a:rPr lang="zh-CN" altLang="en-US" dirty="0"/>
              <a:t>和用户程序要在相同的目录，各节点要有副本。</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en-US" altLang="zh-CN"/>
              <a:t>MPI</a:t>
            </a:r>
            <a:r>
              <a:rPr lang="zh-CN" altLang="en-US">
                <a:latin typeface="宋体" panose="02010600030101010101" pitchFamily="2" charset="-122"/>
              </a:rPr>
              <a:t>程序实例</a:t>
            </a:r>
          </a:p>
        </p:txBody>
      </p:sp>
      <p:sp>
        <p:nvSpPr>
          <p:cNvPr id="166915" name="Rectangle 3"/>
          <p:cNvSpPr>
            <a:spLocks noGrp="1" noChangeArrowheads="1"/>
          </p:cNvSpPr>
          <p:nvPr>
            <p:ph type="body" idx="1"/>
          </p:nvPr>
        </p:nvSpPr>
        <p:spPr/>
        <p:txBody>
          <a:bodyPr/>
          <a:lstStyle/>
          <a:p>
            <a:endParaRPr lang="zh-CN" altLang="en-US"/>
          </a:p>
        </p:txBody>
      </p:sp>
      <p:graphicFrame>
        <p:nvGraphicFramePr>
          <p:cNvPr id="166916" name="Object 4"/>
          <p:cNvGraphicFramePr>
            <a:graphicFrameLocks noChangeAspect="1"/>
          </p:cNvGraphicFramePr>
          <p:nvPr/>
        </p:nvGraphicFramePr>
        <p:xfrm>
          <a:off x="228600" y="1219200"/>
          <a:ext cx="8763000" cy="4089400"/>
        </p:xfrm>
        <a:graphic>
          <a:graphicData uri="http://schemas.openxmlformats.org/presentationml/2006/ole">
            <mc:AlternateContent xmlns:mc="http://schemas.openxmlformats.org/markup-compatibility/2006">
              <mc:Choice xmlns:v="urn:schemas-microsoft-com:vml" Requires="v">
                <p:oleObj spid="_x0000_s166994" name="位图图像" r:id="rId4" imgW="2857899" imgH="1333333" progId="Paint.Picture">
                  <p:embed/>
                </p:oleObj>
              </mc:Choice>
              <mc:Fallback>
                <p:oleObj name="位图图像" r:id="rId4" imgW="2857899" imgH="1333333"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219200"/>
                        <a:ext cx="8763000" cy="408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en-US" altLang="zh-CN" dirty="0"/>
              <a:t>MPI</a:t>
            </a:r>
            <a:r>
              <a:rPr lang="zh-CN" altLang="en-US" dirty="0"/>
              <a:t>函数说明</a:t>
            </a:r>
          </a:p>
        </p:txBody>
      </p:sp>
      <p:sp>
        <p:nvSpPr>
          <p:cNvPr id="167939" name="Rectangle 3"/>
          <p:cNvSpPr>
            <a:spLocks noGrp="1" noChangeArrowheads="1"/>
          </p:cNvSpPr>
          <p:nvPr>
            <p:ph type="body" idx="1"/>
          </p:nvPr>
        </p:nvSpPr>
        <p:spPr/>
        <p:txBody>
          <a:bodyPr/>
          <a:lstStyle/>
          <a:p>
            <a:pPr algn="just"/>
            <a:r>
              <a:rPr lang="zh-CN" altLang="en-US"/>
              <a:t>１、</a:t>
            </a:r>
            <a:r>
              <a:rPr lang="en-US" altLang="zh-CN"/>
              <a:t>MPI</a:t>
            </a:r>
            <a:r>
              <a:rPr lang="zh-CN" altLang="en-US"/>
              <a:t>初始化：</a:t>
            </a:r>
            <a:r>
              <a:rPr lang="en-US" altLang="zh-CN"/>
              <a:t>MPI_Init</a:t>
            </a:r>
            <a:r>
              <a:rPr lang="zh-CN" altLang="en-US"/>
              <a:t>函数</a:t>
            </a:r>
          </a:p>
          <a:p>
            <a:pPr lvl="1" algn="just">
              <a:buFontTx/>
              <a:buNone/>
            </a:pPr>
            <a:r>
              <a:rPr lang="zh-CN" altLang="en-US"/>
              <a:t>　用法：</a:t>
            </a:r>
            <a:r>
              <a:rPr lang="en-US" altLang="zh-CN"/>
              <a:t>int MPI_Init（&amp;argc , &amp;argv）</a:t>
            </a:r>
          </a:p>
          <a:p>
            <a:pPr lvl="1">
              <a:buFontTx/>
              <a:buNone/>
            </a:pPr>
            <a:r>
              <a:rPr lang="en-US" altLang="zh-CN">
                <a:latin typeface="宋体" panose="02010600030101010101" pitchFamily="2" charset="-122"/>
              </a:rPr>
              <a:t>　</a:t>
            </a:r>
            <a:r>
              <a:rPr lang="zh-CN" altLang="en-US">
                <a:latin typeface="宋体" panose="02010600030101010101" pitchFamily="2" charset="-122"/>
              </a:rPr>
              <a:t>每一个</a:t>
            </a:r>
            <a:r>
              <a:rPr lang="en-US" altLang="zh-CN"/>
              <a:t>MPI</a:t>
            </a:r>
            <a:r>
              <a:rPr lang="zh-CN" altLang="en-US">
                <a:latin typeface="宋体" panose="02010600030101010101" pitchFamily="2" charset="-122"/>
              </a:rPr>
              <a:t>进程调用的第一个</a:t>
            </a:r>
            <a:r>
              <a:rPr lang="en-US" altLang="zh-CN"/>
              <a:t>MPI</a:t>
            </a:r>
            <a:r>
              <a:rPr lang="zh-CN" altLang="en-US">
                <a:latin typeface="宋体" panose="02010600030101010101" pitchFamily="2" charset="-122"/>
              </a:rPr>
              <a:t>函数都是</a:t>
            </a:r>
            <a:r>
              <a:rPr lang="en-US" altLang="zh-CN"/>
              <a:t>MPI_Init</a:t>
            </a:r>
            <a:r>
              <a:rPr lang="en-US" altLang="zh-CN">
                <a:latin typeface="宋体" panose="02010600030101010101" pitchFamily="2" charset="-122"/>
              </a:rPr>
              <a:t>。</a:t>
            </a:r>
            <a:r>
              <a:rPr lang="zh-CN" altLang="en-US">
                <a:latin typeface="宋体" panose="02010600030101010101" pitchFamily="2" charset="-122"/>
              </a:rPr>
              <a:t>该函数指示系统完成所有的初始化工作，以备对后续</a:t>
            </a:r>
            <a:r>
              <a:rPr lang="en-US" altLang="zh-CN"/>
              <a:t>MPI</a:t>
            </a:r>
            <a:r>
              <a:rPr lang="zh-CN" altLang="en-US">
                <a:latin typeface="宋体" panose="02010600030101010101" pitchFamily="2" charset="-122"/>
              </a:rPr>
              <a:t>库的调用进行处理。</a:t>
            </a:r>
            <a:r>
              <a:rPr lang="zh-CN" altLang="en-US"/>
              <a:t> </a:t>
            </a:r>
          </a:p>
          <a:p>
            <a:pPr algn="just"/>
            <a:r>
              <a:rPr lang="zh-CN" altLang="en-US"/>
              <a:t>２、</a:t>
            </a:r>
            <a:r>
              <a:rPr lang="en-US" altLang="zh-CN"/>
              <a:t>MPI</a:t>
            </a:r>
            <a:r>
              <a:rPr lang="zh-CN" altLang="en-US"/>
              <a:t>结束：</a:t>
            </a:r>
            <a:r>
              <a:rPr lang="en-US" altLang="zh-CN"/>
              <a:t>MPI_Finalize</a:t>
            </a:r>
            <a:r>
              <a:rPr lang="zh-CN" altLang="en-US"/>
              <a:t>函数</a:t>
            </a:r>
          </a:p>
          <a:p>
            <a:pPr lvl="1" algn="just">
              <a:buFontTx/>
              <a:buNone/>
            </a:pPr>
            <a:r>
              <a:rPr lang="zh-CN" altLang="en-US"/>
              <a:t>　用法：</a:t>
            </a:r>
            <a:r>
              <a:rPr lang="en-US" altLang="zh-CN"/>
              <a:t>int MPI_Finalize（）</a:t>
            </a:r>
          </a:p>
          <a:p>
            <a:pPr lvl="1">
              <a:buFontTx/>
              <a:buNone/>
            </a:pPr>
            <a:r>
              <a:rPr lang="en-US" altLang="zh-CN">
                <a:latin typeface="宋体" panose="02010600030101010101" pitchFamily="2" charset="-122"/>
              </a:rPr>
              <a:t>　</a:t>
            </a:r>
            <a:r>
              <a:rPr lang="zh-CN" altLang="en-US">
                <a:latin typeface="宋体" panose="02010600030101010101" pitchFamily="2" charset="-122"/>
              </a:rPr>
              <a:t>在一个进程执行完其全部</a:t>
            </a:r>
            <a:r>
              <a:rPr lang="en-US" altLang="zh-CN"/>
              <a:t>MPI</a:t>
            </a:r>
            <a:r>
              <a:rPr lang="zh-CN" altLang="en-US">
                <a:latin typeface="宋体" panose="02010600030101010101" pitchFamily="2" charset="-122"/>
              </a:rPr>
              <a:t>库函数调用后，将调用函数</a:t>
            </a:r>
            <a:r>
              <a:rPr lang="zh-CN" altLang="en-US"/>
              <a:t> </a:t>
            </a:r>
            <a:r>
              <a:rPr lang="en-US" altLang="zh-CN"/>
              <a:t>MPI_Finalize</a:t>
            </a:r>
            <a:r>
              <a:rPr lang="en-US" altLang="zh-CN">
                <a:latin typeface="宋体" panose="02010600030101010101" pitchFamily="2" charset="-122"/>
              </a:rPr>
              <a:t>，</a:t>
            </a:r>
            <a:r>
              <a:rPr lang="zh-CN" altLang="en-US">
                <a:latin typeface="宋体" panose="02010600030101010101" pitchFamily="2" charset="-122"/>
              </a:rPr>
              <a:t>从而让系统释放分配给</a:t>
            </a:r>
            <a:r>
              <a:rPr lang="en-US" altLang="zh-CN"/>
              <a:t>MPI</a:t>
            </a:r>
            <a:r>
              <a:rPr lang="zh-CN" altLang="en-US">
                <a:latin typeface="宋体" panose="02010600030101010101" pitchFamily="2" charset="-122"/>
              </a:rPr>
              <a:t>的资源。它是</a:t>
            </a:r>
            <a:r>
              <a:rPr lang="en-US" altLang="zh-CN"/>
              <a:t>MPI</a:t>
            </a:r>
            <a:r>
              <a:rPr lang="zh-CN" altLang="en-US">
                <a:latin typeface="宋体" panose="02010600030101010101" pitchFamily="2" charset="-122"/>
              </a:rPr>
              <a:t>程序的最后一条可执行语句，否则程序的运行结果是不可预知的。</a:t>
            </a:r>
            <a:r>
              <a:rPr lang="zh-CN" altLang="en-US"/>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n-US" altLang="zh-CN"/>
              <a:t>MPI</a:t>
            </a:r>
            <a:r>
              <a:rPr lang="zh-CN" altLang="en-US"/>
              <a:t>程序</a:t>
            </a:r>
          </a:p>
        </p:txBody>
      </p:sp>
      <p:sp>
        <p:nvSpPr>
          <p:cNvPr id="168963" name="Rectangle 3"/>
          <p:cNvSpPr>
            <a:spLocks noGrp="1" noChangeArrowheads="1"/>
          </p:cNvSpPr>
          <p:nvPr>
            <p:ph type="body" idx="1"/>
          </p:nvPr>
        </p:nvSpPr>
        <p:spPr/>
        <p:txBody>
          <a:bodyPr/>
          <a:lstStyle/>
          <a:p>
            <a:endParaRPr lang="zh-CN" altLang="en-US"/>
          </a:p>
        </p:txBody>
      </p:sp>
      <p:graphicFrame>
        <p:nvGraphicFramePr>
          <p:cNvPr id="168964" name="Object 4"/>
          <p:cNvGraphicFramePr>
            <a:graphicFrameLocks noChangeAspect="1"/>
          </p:cNvGraphicFramePr>
          <p:nvPr/>
        </p:nvGraphicFramePr>
        <p:xfrm>
          <a:off x="228600" y="1219200"/>
          <a:ext cx="6477000" cy="5143500"/>
        </p:xfrm>
        <a:graphic>
          <a:graphicData uri="http://schemas.openxmlformats.org/presentationml/2006/ole">
            <mc:AlternateContent xmlns:mc="http://schemas.openxmlformats.org/markup-compatibility/2006">
              <mc:Choice xmlns:v="urn:schemas-microsoft-com:vml" Requires="v">
                <p:oleObj spid="_x0000_s169042" name="位图图像" r:id="rId4" imgW="2591162" imgH="2057143" progId="Paint.Picture">
                  <p:embed/>
                </p:oleObj>
              </mc:Choice>
              <mc:Fallback>
                <p:oleObj name="位图图像" r:id="rId4" imgW="2591162" imgH="2057143"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219200"/>
                        <a:ext cx="6477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228600" y="152400"/>
            <a:ext cx="8763000" cy="838200"/>
          </a:xfrm>
        </p:spPr>
        <p:txBody>
          <a:bodyPr/>
          <a:lstStyle/>
          <a:p>
            <a:r>
              <a:rPr lang="en-US" altLang="zh-CN"/>
              <a:t>MPI</a:t>
            </a:r>
            <a:r>
              <a:rPr lang="zh-CN" altLang="en-US"/>
              <a:t>程序实例</a:t>
            </a:r>
            <a:r>
              <a:rPr lang="zh-CN" altLang="en-US">
                <a:latin typeface="Times New Roman" panose="02020603050405020304" pitchFamily="18" charset="0"/>
              </a:rPr>
              <a:t>——</a:t>
            </a:r>
            <a:r>
              <a:rPr lang="zh-CN" altLang="en-US"/>
              <a:t>获取进程标志和机器名</a:t>
            </a:r>
          </a:p>
        </p:txBody>
      </p:sp>
      <p:sp>
        <p:nvSpPr>
          <p:cNvPr id="169987" name="Rectangle 3"/>
          <p:cNvSpPr>
            <a:spLocks noGrp="1" noChangeArrowheads="1"/>
          </p:cNvSpPr>
          <p:nvPr>
            <p:ph type="body" idx="1"/>
          </p:nvPr>
        </p:nvSpPr>
        <p:spPr/>
        <p:txBody>
          <a:bodyPr/>
          <a:lstStyle/>
          <a:p>
            <a:pPr>
              <a:lnSpc>
                <a:spcPct val="90000"/>
              </a:lnSpc>
            </a:pPr>
            <a:r>
              <a:rPr lang="zh-CN" altLang="en-US" dirty="0"/>
              <a:t>３、确定进程的标识符</a:t>
            </a:r>
          </a:p>
          <a:p>
            <a:pPr lvl="1" algn="just">
              <a:lnSpc>
                <a:spcPct val="90000"/>
              </a:lnSpc>
              <a:buFontTx/>
              <a:buNone/>
            </a:pPr>
            <a:r>
              <a:rPr lang="zh-CN" altLang="en-US" dirty="0"/>
              <a:t>  用法：</a:t>
            </a:r>
            <a:r>
              <a:rPr lang="en-US" altLang="zh-CN" dirty="0" err="1"/>
              <a:t>int</a:t>
            </a:r>
            <a:r>
              <a:rPr lang="en-US" altLang="zh-CN" dirty="0"/>
              <a:t> </a:t>
            </a:r>
            <a:r>
              <a:rPr lang="en-US" altLang="zh-CN" dirty="0" err="1"/>
              <a:t>MPI_Comm_rank</a:t>
            </a:r>
            <a:r>
              <a:rPr lang="en-US" altLang="zh-CN" dirty="0"/>
              <a:t>（ MPI_COMM_WORLD ，&amp;id）</a:t>
            </a:r>
          </a:p>
          <a:p>
            <a:pPr lvl="1" algn="just">
              <a:lnSpc>
                <a:spcPct val="90000"/>
              </a:lnSpc>
              <a:buFontTx/>
              <a:buNone/>
            </a:pPr>
            <a:r>
              <a:rPr lang="en-US" altLang="zh-CN" dirty="0"/>
              <a:t>  </a:t>
            </a:r>
            <a:r>
              <a:rPr lang="zh-CN" altLang="en-US" dirty="0"/>
              <a:t>当</a:t>
            </a:r>
            <a:r>
              <a:rPr lang="en-US" altLang="zh-CN" dirty="0"/>
              <a:t>MPI</a:t>
            </a:r>
            <a:r>
              <a:rPr lang="zh-CN" altLang="en-US" dirty="0"/>
              <a:t>初始化后，每一个活动进程变成了一个叫做</a:t>
            </a:r>
            <a:r>
              <a:rPr lang="en-US" altLang="zh-CN" dirty="0"/>
              <a:t>MPI_COMM_WORLD</a:t>
            </a:r>
            <a:r>
              <a:rPr lang="zh-CN" altLang="en-US" dirty="0"/>
              <a:t>的通信域中的成员。通信域是一个不透明的对象，提供了在进程之间传递消息的环境。在一个通信域内的进程是有序的。在一个有</a:t>
            </a:r>
            <a:r>
              <a:rPr lang="en-US" altLang="zh-CN" dirty="0"/>
              <a:t>p</a:t>
            </a:r>
            <a:r>
              <a:rPr lang="zh-CN" altLang="en-US" dirty="0"/>
              <a:t>个进程的通信域中，每一个进程有一个唯一的序号（</a:t>
            </a:r>
            <a:r>
              <a:rPr lang="en-US" altLang="zh-CN" dirty="0"/>
              <a:t>ID</a:t>
            </a:r>
            <a:r>
              <a:rPr lang="zh-CN" altLang="en-US" dirty="0"/>
              <a:t>号），取值为0~</a:t>
            </a:r>
            <a:r>
              <a:rPr lang="en-US" altLang="zh-CN" dirty="0"/>
              <a:t>p－１。</a:t>
            </a:r>
            <a:r>
              <a:rPr lang="zh-CN" altLang="en-US" dirty="0"/>
              <a:t>进程可以通过调用函数</a:t>
            </a:r>
            <a:r>
              <a:rPr lang="en-US" altLang="zh-CN" dirty="0" err="1"/>
              <a:t>MPI_Comm_rank</a:t>
            </a:r>
            <a:r>
              <a:rPr lang="zh-CN" altLang="en-US" dirty="0"/>
              <a:t>来确定它在通信域中的序号。</a:t>
            </a:r>
          </a:p>
          <a:p>
            <a:pPr algn="just">
              <a:lnSpc>
                <a:spcPct val="90000"/>
              </a:lnSpc>
            </a:pPr>
            <a:r>
              <a:rPr lang="zh-CN" altLang="en-US" dirty="0"/>
              <a:t>4、确定进程数量</a:t>
            </a:r>
          </a:p>
          <a:p>
            <a:pPr lvl="1" algn="just">
              <a:lnSpc>
                <a:spcPct val="90000"/>
              </a:lnSpc>
              <a:buFontTx/>
              <a:buNone/>
            </a:pPr>
            <a:r>
              <a:rPr lang="zh-CN" altLang="en-US" dirty="0"/>
              <a:t> 用法：</a:t>
            </a:r>
            <a:r>
              <a:rPr lang="en-US" altLang="zh-CN" dirty="0" err="1"/>
              <a:t>int</a:t>
            </a:r>
            <a:r>
              <a:rPr lang="en-US" altLang="zh-CN" dirty="0"/>
              <a:t> </a:t>
            </a:r>
            <a:r>
              <a:rPr lang="en-US" altLang="zh-CN" dirty="0" err="1"/>
              <a:t>MPI_Comm_size</a:t>
            </a:r>
            <a:r>
              <a:rPr lang="en-US" altLang="zh-CN" dirty="0"/>
              <a:t>（ MPI_COMM_WORLD ，&amp;p）</a:t>
            </a:r>
          </a:p>
          <a:p>
            <a:pPr lvl="1" algn="just">
              <a:lnSpc>
                <a:spcPct val="90000"/>
              </a:lnSpc>
              <a:buFontTx/>
              <a:buNone/>
            </a:pPr>
            <a:r>
              <a:rPr lang="en-US" altLang="zh-CN" dirty="0"/>
              <a:t> </a:t>
            </a:r>
            <a:r>
              <a:rPr lang="zh-CN" altLang="en-US" dirty="0"/>
              <a:t>进程通过调用函数</a:t>
            </a:r>
            <a:r>
              <a:rPr lang="en-US" altLang="zh-CN" dirty="0" err="1"/>
              <a:t>MPI_Comm_size</a:t>
            </a:r>
            <a:r>
              <a:rPr lang="zh-CN" altLang="en-US" dirty="0"/>
              <a:t>来确定一个通信域中</a:t>
            </a:r>
          </a:p>
          <a:p>
            <a:pPr lvl="1" algn="just">
              <a:lnSpc>
                <a:spcPct val="90000"/>
              </a:lnSpc>
              <a:buFontTx/>
              <a:buNone/>
            </a:pPr>
            <a:r>
              <a:rPr lang="zh-CN" altLang="en-US" dirty="0"/>
              <a:t> 的进程总数。</a:t>
            </a:r>
          </a:p>
          <a:p>
            <a:pPr lvl="1">
              <a:lnSpc>
                <a:spcPct val="90000"/>
              </a:lnSpc>
            </a:pPr>
            <a:endParaRPr lang="zh-CN"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a:xfrm>
            <a:off x="228600" y="152400"/>
            <a:ext cx="8458200" cy="838200"/>
          </a:xfrm>
        </p:spPr>
        <p:txBody>
          <a:bodyPr/>
          <a:lstStyle/>
          <a:p>
            <a:r>
              <a:rPr lang="en-US" altLang="zh-CN"/>
              <a:t>MPI</a:t>
            </a:r>
            <a:r>
              <a:rPr lang="zh-CN" altLang="en-US"/>
              <a:t>程序实例</a:t>
            </a:r>
            <a:r>
              <a:rPr lang="zh-CN" altLang="en-US">
                <a:latin typeface="Times New Roman" panose="02020603050405020304" pitchFamily="18" charset="0"/>
              </a:rPr>
              <a:t>——</a:t>
            </a:r>
            <a:r>
              <a:rPr lang="zh-CN" altLang="en-US"/>
              <a:t>获取进程标志和机器名</a:t>
            </a:r>
          </a:p>
        </p:txBody>
      </p:sp>
      <p:sp>
        <p:nvSpPr>
          <p:cNvPr id="158723" name="Rectangle 3"/>
          <p:cNvSpPr>
            <a:spLocks noGrp="1" noChangeArrowheads="1"/>
          </p:cNvSpPr>
          <p:nvPr>
            <p:ph type="body" idx="1"/>
          </p:nvPr>
        </p:nvSpPr>
        <p:spPr/>
        <p:txBody>
          <a:bodyPr/>
          <a:lstStyle/>
          <a:p>
            <a:endParaRPr lang="zh-CN" altLang="en-US"/>
          </a:p>
        </p:txBody>
      </p:sp>
      <p:graphicFrame>
        <p:nvGraphicFramePr>
          <p:cNvPr id="158725" name="Object 5"/>
          <p:cNvGraphicFramePr>
            <a:graphicFrameLocks noChangeAspect="1"/>
          </p:cNvGraphicFramePr>
          <p:nvPr/>
        </p:nvGraphicFramePr>
        <p:xfrm>
          <a:off x="228600" y="1219200"/>
          <a:ext cx="8610600" cy="5284788"/>
        </p:xfrm>
        <a:graphic>
          <a:graphicData uri="http://schemas.openxmlformats.org/presentationml/2006/ole">
            <mc:AlternateContent xmlns:mc="http://schemas.openxmlformats.org/markup-compatibility/2006">
              <mc:Choice xmlns:v="urn:schemas-microsoft-com:vml" Requires="v">
                <p:oleObj spid="_x0000_s195662" name="位图图像" r:id="rId4" imgW="4219048" imgH="3048426" progId="Paint.Picture">
                  <p:embed/>
                </p:oleObj>
              </mc:Choice>
              <mc:Fallback>
                <p:oleObj name="位图图像" r:id="rId4" imgW="4219048" imgH="3048426"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219200"/>
                        <a:ext cx="8610600" cy="528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r>
              <a:rPr lang="en-US" altLang="zh-CN"/>
              <a:t>MPI</a:t>
            </a:r>
            <a:r>
              <a:rPr lang="zh-CN" altLang="en-US"/>
              <a:t>的点对点通信</a:t>
            </a:r>
          </a:p>
        </p:txBody>
      </p:sp>
      <p:sp>
        <p:nvSpPr>
          <p:cNvPr id="159747" name="Rectangle 3"/>
          <p:cNvSpPr>
            <a:spLocks noGrp="1" noChangeArrowheads="1"/>
          </p:cNvSpPr>
          <p:nvPr>
            <p:ph type="body" idx="1"/>
          </p:nvPr>
        </p:nvSpPr>
        <p:spPr/>
        <p:txBody>
          <a:bodyPr/>
          <a:lstStyle/>
          <a:p>
            <a:pPr>
              <a:lnSpc>
                <a:spcPct val="90000"/>
              </a:lnSpc>
            </a:pPr>
            <a:r>
              <a:rPr lang="zh-CN" altLang="en-US" sz="2400" dirty="0"/>
              <a:t>有消息传递功能的并行程序，消息传递是</a:t>
            </a:r>
            <a:r>
              <a:rPr lang="en-US" altLang="zh-CN" sz="2400" dirty="0"/>
              <a:t>MPI</a:t>
            </a:r>
            <a:r>
              <a:rPr lang="zh-CN" altLang="en-US" sz="2400" dirty="0"/>
              <a:t>编程的核心功能，掌握了</a:t>
            </a:r>
            <a:r>
              <a:rPr lang="en-US" altLang="zh-CN" sz="2400" dirty="0"/>
              <a:t>MPI</a:t>
            </a:r>
            <a:r>
              <a:rPr lang="zh-CN" altLang="en-US" sz="2400" dirty="0"/>
              <a:t>消息传递编程方法就掌握了</a:t>
            </a:r>
            <a:r>
              <a:rPr lang="en-US" altLang="zh-CN" sz="2400" dirty="0"/>
              <a:t>MPI</a:t>
            </a:r>
            <a:r>
              <a:rPr lang="zh-CN" altLang="en-US" sz="2400" dirty="0"/>
              <a:t>编程的核心。 </a:t>
            </a:r>
          </a:p>
          <a:p>
            <a:pPr algn="just">
              <a:lnSpc>
                <a:spcPct val="90000"/>
              </a:lnSpc>
            </a:pPr>
            <a:r>
              <a:rPr lang="en-US" altLang="zh-CN" sz="2400" dirty="0" err="1"/>
              <a:t>int</a:t>
            </a:r>
            <a:r>
              <a:rPr lang="en-US" altLang="zh-CN" sz="2400" dirty="0"/>
              <a:t> </a:t>
            </a:r>
            <a:r>
              <a:rPr lang="en-US" altLang="zh-CN" sz="2400" dirty="0" err="1"/>
              <a:t>MPI_Send</a:t>
            </a:r>
            <a:r>
              <a:rPr lang="en-US" altLang="zh-CN" sz="2400" dirty="0"/>
              <a:t>(void* </a:t>
            </a:r>
            <a:r>
              <a:rPr lang="en-US" altLang="zh-CN" sz="2400" dirty="0" err="1"/>
              <a:t>buf</a:t>
            </a:r>
            <a:r>
              <a:rPr lang="en-US" altLang="zh-CN" sz="2400" dirty="0"/>
              <a:t>, </a:t>
            </a:r>
            <a:r>
              <a:rPr lang="en-US" altLang="zh-CN" sz="2400" dirty="0" err="1"/>
              <a:t>int</a:t>
            </a:r>
            <a:r>
              <a:rPr lang="en-US" altLang="zh-CN" sz="2400" dirty="0"/>
              <a:t> count, </a:t>
            </a:r>
            <a:r>
              <a:rPr lang="en-US" altLang="zh-CN" sz="2400" dirty="0" err="1"/>
              <a:t>MPI_Datatype</a:t>
            </a:r>
            <a:r>
              <a:rPr lang="en-US" altLang="zh-CN" sz="2400" dirty="0"/>
              <a:t> </a:t>
            </a:r>
            <a:r>
              <a:rPr lang="en-US" altLang="zh-CN" sz="2400" dirty="0" err="1"/>
              <a:t>datatype</a:t>
            </a:r>
            <a:r>
              <a:rPr lang="en-US" altLang="zh-CN" sz="2400" dirty="0"/>
              <a:t>, </a:t>
            </a:r>
            <a:r>
              <a:rPr lang="en-US" altLang="zh-CN" sz="2400" dirty="0" err="1"/>
              <a:t>int</a:t>
            </a:r>
            <a:r>
              <a:rPr lang="en-US" altLang="zh-CN" sz="2400" dirty="0"/>
              <a:t> </a:t>
            </a:r>
            <a:r>
              <a:rPr lang="en-US" altLang="zh-CN" sz="2400" dirty="0" err="1"/>
              <a:t>dest</a:t>
            </a:r>
            <a:r>
              <a:rPr lang="en-US" altLang="zh-CN" sz="2400" dirty="0"/>
              <a:t>, </a:t>
            </a:r>
            <a:r>
              <a:rPr lang="en-US" altLang="zh-CN" sz="2400" dirty="0" err="1"/>
              <a:t>int</a:t>
            </a:r>
            <a:r>
              <a:rPr lang="en-US" altLang="zh-CN" sz="2400" dirty="0"/>
              <a:t> tag, </a:t>
            </a:r>
            <a:r>
              <a:rPr lang="en-US" altLang="zh-CN" sz="2400" dirty="0" err="1"/>
              <a:t>MPI_Comm</a:t>
            </a:r>
            <a:r>
              <a:rPr lang="en-US" altLang="zh-CN" sz="2400" dirty="0"/>
              <a:t> </a:t>
            </a:r>
            <a:r>
              <a:rPr lang="en-US" altLang="zh-CN" sz="2400" dirty="0" err="1"/>
              <a:t>comm</a:t>
            </a:r>
            <a:r>
              <a:rPr lang="en-US" altLang="zh-CN" sz="2400" dirty="0"/>
              <a:t>)</a:t>
            </a:r>
          </a:p>
          <a:p>
            <a:pPr lvl="1" algn="just">
              <a:lnSpc>
                <a:spcPct val="90000"/>
              </a:lnSpc>
              <a:buFontTx/>
              <a:buNone/>
            </a:pPr>
            <a:r>
              <a:rPr lang="zh-CN" altLang="en-US" sz="2000" dirty="0"/>
              <a:t>参数说明：</a:t>
            </a:r>
          </a:p>
          <a:p>
            <a:pPr lvl="1" algn="just">
              <a:lnSpc>
                <a:spcPct val="90000"/>
              </a:lnSpc>
              <a:buFontTx/>
              <a:buNone/>
            </a:pPr>
            <a:r>
              <a:rPr lang="zh-CN" altLang="en-US" sz="2000" dirty="0"/>
              <a:t>　</a:t>
            </a:r>
            <a:r>
              <a:rPr lang="en-US" altLang="zh-CN" sz="2000" dirty="0" err="1"/>
              <a:t>buf</a:t>
            </a:r>
            <a:r>
              <a:rPr lang="en-US" altLang="zh-CN" sz="2000" dirty="0"/>
              <a:t>:</a:t>
            </a:r>
            <a:r>
              <a:rPr lang="zh-CN" altLang="en-US" sz="2000" dirty="0"/>
              <a:t>发送缓冲区的起始地址</a:t>
            </a:r>
          </a:p>
          <a:p>
            <a:pPr lvl="1" algn="just">
              <a:lnSpc>
                <a:spcPct val="90000"/>
              </a:lnSpc>
              <a:buFontTx/>
              <a:buNone/>
            </a:pPr>
            <a:r>
              <a:rPr lang="zh-CN" altLang="en-US" sz="2000" dirty="0"/>
              <a:t>　</a:t>
            </a:r>
            <a:r>
              <a:rPr lang="en-US" altLang="zh-CN" sz="2000" dirty="0"/>
              <a:t>count:</a:t>
            </a:r>
            <a:r>
              <a:rPr lang="zh-CN" altLang="en-US" sz="2000" dirty="0"/>
              <a:t>将要发送的数据的个数</a:t>
            </a:r>
          </a:p>
          <a:p>
            <a:pPr lvl="1" algn="just">
              <a:lnSpc>
                <a:spcPct val="90000"/>
              </a:lnSpc>
              <a:buFontTx/>
              <a:buNone/>
            </a:pPr>
            <a:r>
              <a:rPr lang="zh-CN" altLang="en-US" sz="2000" dirty="0"/>
              <a:t>　</a:t>
            </a:r>
            <a:r>
              <a:rPr lang="en-US" altLang="zh-CN" sz="2000" dirty="0" err="1"/>
              <a:t>datatype</a:t>
            </a:r>
            <a:r>
              <a:rPr lang="en-US" altLang="zh-CN" sz="2000" dirty="0"/>
              <a:t>:</a:t>
            </a:r>
            <a:r>
              <a:rPr lang="zh-CN" altLang="en-US" sz="2000" dirty="0"/>
              <a:t>发送数据的数据类型</a:t>
            </a:r>
          </a:p>
          <a:p>
            <a:pPr lvl="1" algn="just">
              <a:lnSpc>
                <a:spcPct val="90000"/>
              </a:lnSpc>
              <a:buFontTx/>
              <a:buNone/>
            </a:pPr>
            <a:r>
              <a:rPr lang="zh-CN" altLang="en-US" sz="2000" dirty="0"/>
              <a:t>　</a:t>
            </a:r>
            <a:r>
              <a:rPr lang="en-US" altLang="zh-CN" sz="2000" dirty="0" err="1"/>
              <a:t>dest</a:t>
            </a:r>
            <a:r>
              <a:rPr lang="en-US" altLang="zh-CN" sz="2000" dirty="0"/>
              <a:t>:</a:t>
            </a:r>
            <a:r>
              <a:rPr lang="zh-CN" altLang="en-US" sz="2000" dirty="0"/>
              <a:t>目的进程标识号</a:t>
            </a:r>
          </a:p>
          <a:p>
            <a:pPr lvl="1" algn="just">
              <a:lnSpc>
                <a:spcPct val="90000"/>
              </a:lnSpc>
              <a:buFontTx/>
              <a:buNone/>
            </a:pPr>
            <a:r>
              <a:rPr lang="zh-CN" altLang="en-US" sz="2000" dirty="0"/>
              <a:t>　</a:t>
            </a:r>
            <a:r>
              <a:rPr lang="en-US" altLang="zh-CN" sz="2000" dirty="0"/>
              <a:t>tag:</a:t>
            </a:r>
            <a:r>
              <a:rPr lang="zh-CN" altLang="en-US" sz="2000" dirty="0"/>
              <a:t>消息标志</a:t>
            </a:r>
          </a:p>
          <a:p>
            <a:pPr lvl="1" algn="just">
              <a:lnSpc>
                <a:spcPct val="90000"/>
              </a:lnSpc>
              <a:buFontTx/>
              <a:buNone/>
            </a:pPr>
            <a:r>
              <a:rPr lang="zh-CN" altLang="en-US" sz="2000" dirty="0"/>
              <a:t>　</a:t>
            </a:r>
            <a:r>
              <a:rPr lang="en-US" altLang="zh-CN" sz="2000" dirty="0" err="1"/>
              <a:t>comm</a:t>
            </a:r>
            <a:r>
              <a:rPr lang="en-US" altLang="zh-CN" sz="2000" dirty="0"/>
              <a:t>：</a:t>
            </a:r>
            <a:r>
              <a:rPr lang="zh-CN" altLang="en-US" sz="2000" dirty="0"/>
              <a:t>通信域　</a:t>
            </a:r>
          </a:p>
          <a:p>
            <a:pPr lvl="1" algn="just">
              <a:lnSpc>
                <a:spcPct val="90000"/>
              </a:lnSpc>
              <a:buFontTx/>
              <a:buNone/>
            </a:pPr>
            <a:r>
              <a:rPr lang="zh-CN" altLang="en-US" sz="2000" dirty="0"/>
              <a:t>　</a:t>
            </a:r>
            <a:r>
              <a:rPr lang="en-US" altLang="zh-CN" sz="2000" dirty="0" err="1"/>
              <a:t>MPI_Send</a:t>
            </a:r>
            <a:r>
              <a:rPr lang="zh-CN" altLang="en-US" sz="2000" dirty="0"/>
              <a:t>将发送缓冲区中的</a:t>
            </a:r>
            <a:r>
              <a:rPr lang="en-US" altLang="zh-CN" sz="2000" dirty="0"/>
              <a:t>count</a:t>
            </a:r>
            <a:r>
              <a:rPr lang="zh-CN" altLang="en-US" sz="2000" dirty="0"/>
              <a:t>个</a:t>
            </a:r>
            <a:r>
              <a:rPr lang="en-US" altLang="zh-CN" sz="2000" dirty="0" err="1"/>
              <a:t>datatype</a:t>
            </a:r>
            <a:r>
              <a:rPr lang="zh-CN" altLang="en-US" sz="2000" dirty="0"/>
              <a:t>数据类型的数据发送到目的进程，目的进程在通信域中的标识号是</a:t>
            </a:r>
            <a:r>
              <a:rPr lang="en-US" altLang="zh-CN" sz="2000" dirty="0" err="1"/>
              <a:t>dest</a:t>
            </a:r>
            <a:r>
              <a:rPr lang="en-US" altLang="zh-CN" sz="2000" dirty="0"/>
              <a:t>,</a:t>
            </a:r>
            <a:r>
              <a:rPr lang="zh-CN" altLang="en-US" sz="2000" dirty="0"/>
              <a:t>本次发送的消息标志是</a:t>
            </a:r>
            <a:r>
              <a:rPr lang="en-US" altLang="zh-CN" sz="2000" dirty="0"/>
              <a:t>tag,</a:t>
            </a:r>
            <a:r>
              <a:rPr lang="zh-CN" altLang="en-US" sz="2000" dirty="0"/>
              <a:t>使用这一标志，就可以把本次发送的消息和本进程向同一目的进程发送的其他消息区别开。</a:t>
            </a:r>
          </a:p>
          <a:p>
            <a:pPr lvl="1">
              <a:lnSpc>
                <a:spcPct val="90000"/>
              </a:lnSpc>
            </a:pPr>
            <a:endParaRPr lang="en-US" altLang="zh-C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en-US" altLang="zh-CN"/>
              <a:t>MPI</a:t>
            </a:r>
            <a:r>
              <a:rPr lang="zh-CN" altLang="en-US"/>
              <a:t>的点对点通信</a:t>
            </a:r>
          </a:p>
        </p:txBody>
      </p:sp>
      <p:sp>
        <p:nvSpPr>
          <p:cNvPr id="160771" name="Rectangle 3"/>
          <p:cNvSpPr>
            <a:spLocks noGrp="1" noChangeArrowheads="1"/>
          </p:cNvSpPr>
          <p:nvPr>
            <p:ph type="body" idx="1"/>
          </p:nvPr>
        </p:nvSpPr>
        <p:spPr/>
        <p:txBody>
          <a:bodyPr/>
          <a:lstStyle/>
          <a:p>
            <a:pPr algn="just">
              <a:lnSpc>
                <a:spcPct val="90000"/>
              </a:lnSpc>
            </a:pPr>
            <a:r>
              <a:rPr lang="en-US" altLang="zh-CN" sz="2400"/>
              <a:t>int MPI_Recv(void* buf, int count, MPI_Datatype datatype, int source, int tag, MPI_Comm comm, MPI_Status status)</a:t>
            </a:r>
          </a:p>
          <a:p>
            <a:pPr lvl="1" algn="just">
              <a:lnSpc>
                <a:spcPct val="90000"/>
              </a:lnSpc>
              <a:buFontTx/>
              <a:buNone/>
            </a:pPr>
            <a:r>
              <a:rPr lang="zh-CN" altLang="en-US" sz="2000"/>
              <a:t>参数说明：</a:t>
            </a:r>
          </a:p>
          <a:p>
            <a:pPr lvl="1" algn="just">
              <a:lnSpc>
                <a:spcPct val="90000"/>
              </a:lnSpc>
              <a:buFontTx/>
              <a:buNone/>
            </a:pPr>
            <a:r>
              <a:rPr lang="zh-CN" altLang="en-US" sz="2000"/>
              <a:t>　</a:t>
            </a:r>
            <a:r>
              <a:rPr lang="en-US" altLang="zh-CN" sz="2000"/>
              <a:t>buf:</a:t>
            </a:r>
            <a:r>
              <a:rPr lang="zh-CN" altLang="en-US" sz="2000"/>
              <a:t>接收缓冲区的起始地址</a:t>
            </a:r>
          </a:p>
          <a:p>
            <a:pPr lvl="1" algn="just">
              <a:lnSpc>
                <a:spcPct val="90000"/>
              </a:lnSpc>
              <a:buFontTx/>
              <a:buNone/>
            </a:pPr>
            <a:r>
              <a:rPr lang="zh-CN" altLang="en-US" sz="2000"/>
              <a:t>　</a:t>
            </a:r>
            <a:r>
              <a:rPr lang="en-US" altLang="zh-CN" sz="2000"/>
              <a:t>count:</a:t>
            </a:r>
            <a:r>
              <a:rPr lang="zh-CN" altLang="en-US" sz="2000"/>
              <a:t>将接收的数据的个数（最多个数）</a:t>
            </a:r>
          </a:p>
          <a:p>
            <a:pPr lvl="1" algn="just">
              <a:lnSpc>
                <a:spcPct val="90000"/>
              </a:lnSpc>
              <a:buFontTx/>
              <a:buNone/>
            </a:pPr>
            <a:r>
              <a:rPr lang="zh-CN" altLang="en-US" sz="2000"/>
              <a:t>　</a:t>
            </a:r>
            <a:r>
              <a:rPr lang="en-US" altLang="zh-CN" sz="2000"/>
              <a:t>datatype: </a:t>
            </a:r>
            <a:r>
              <a:rPr lang="zh-CN" altLang="en-US" sz="2000"/>
              <a:t>接收数据的数据类型</a:t>
            </a:r>
          </a:p>
          <a:p>
            <a:pPr lvl="1" algn="just">
              <a:lnSpc>
                <a:spcPct val="90000"/>
              </a:lnSpc>
              <a:buFontTx/>
              <a:buNone/>
            </a:pPr>
            <a:r>
              <a:rPr lang="zh-CN" altLang="en-US" sz="2000"/>
              <a:t>　</a:t>
            </a:r>
            <a:r>
              <a:rPr lang="en-US" altLang="zh-CN" sz="2000"/>
              <a:t>source:</a:t>
            </a:r>
            <a:r>
              <a:rPr lang="zh-CN" altLang="en-US" sz="2000"/>
              <a:t>接收数据的来源进程标识号</a:t>
            </a:r>
          </a:p>
          <a:p>
            <a:pPr lvl="1" algn="just">
              <a:lnSpc>
                <a:spcPct val="90000"/>
              </a:lnSpc>
              <a:buFontTx/>
              <a:buNone/>
            </a:pPr>
            <a:r>
              <a:rPr lang="zh-CN" altLang="en-US" sz="2000"/>
              <a:t>　</a:t>
            </a:r>
            <a:r>
              <a:rPr lang="en-US" altLang="zh-CN" sz="2000"/>
              <a:t>tag:</a:t>
            </a:r>
            <a:r>
              <a:rPr lang="zh-CN" altLang="en-US" sz="2000"/>
              <a:t>消息标志，与发送标志相匹配</a:t>
            </a:r>
          </a:p>
          <a:p>
            <a:pPr lvl="1" algn="just">
              <a:lnSpc>
                <a:spcPct val="90000"/>
              </a:lnSpc>
              <a:buFontTx/>
              <a:buNone/>
            </a:pPr>
            <a:r>
              <a:rPr lang="zh-CN" altLang="en-US" sz="2000"/>
              <a:t>　</a:t>
            </a:r>
            <a:r>
              <a:rPr lang="en-US" altLang="zh-CN" sz="2000"/>
              <a:t>comm：</a:t>
            </a:r>
            <a:r>
              <a:rPr lang="zh-CN" altLang="en-US" sz="2000"/>
              <a:t>通信域　</a:t>
            </a:r>
          </a:p>
          <a:p>
            <a:pPr lvl="1" algn="just">
              <a:lnSpc>
                <a:spcPct val="90000"/>
              </a:lnSpc>
              <a:buFontTx/>
              <a:buNone/>
            </a:pPr>
            <a:r>
              <a:rPr lang="en-US" altLang="zh-CN" sz="2000"/>
              <a:t>    status:</a:t>
            </a:r>
            <a:r>
              <a:rPr lang="zh-CN" altLang="en-US" sz="2000"/>
              <a:t>返回类型(是由三个域组成的结构类型，这三个域分别是: </a:t>
            </a:r>
            <a:r>
              <a:rPr lang="en-US" altLang="zh-CN" sz="2000"/>
              <a:t>MPI_SOURCE、MPI_TAG</a:t>
            </a:r>
            <a:r>
              <a:rPr lang="zh-CN" altLang="en-US" sz="2000"/>
              <a:t>和</a:t>
            </a:r>
            <a:r>
              <a:rPr lang="en-US" altLang="zh-CN" sz="2000"/>
              <a:t>MPI_ERROR)</a:t>
            </a:r>
          </a:p>
          <a:p>
            <a:pPr lvl="1">
              <a:lnSpc>
                <a:spcPct val="90000"/>
              </a:lnSpc>
              <a:buFontTx/>
              <a:buNone/>
            </a:pPr>
            <a:r>
              <a:rPr lang="en-US" altLang="zh-CN" sz="2000"/>
              <a:t>　MPI_ Recv</a:t>
            </a:r>
            <a:r>
              <a:rPr lang="zh-CN" altLang="en-US" sz="2000"/>
              <a:t>函数是</a:t>
            </a:r>
            <a:r>
              <a:rPr lang="en-US" altLang="zh-CN" sz="2000"/>
              <a:t>MPI</a:t>
            </a:r>
            <a:r>
              <a:rPr lang="zh-CN" altLang="en-US" sz="2000"/>
              <a:t>中基本的消息接收函数，</a:t>
            </a:r>
            <a:r>
              <a:rPr lang="en-US" altLang="zh-CN" sz="2000"/>
              <a:t>MPI_ Recv</a:t>
            </a:r>
            <a:r>
              <a:rPr lang="zh-CN" altLang="en-US" sz="2000"/>
              <a:t>从指定的进程</a:t>
            </a:r>
            <a:r>
              <a:rPr lang="en-US" altLang="zh-CN" sz="2000"/>
              <a:t>source</a:t>
            </a:r>
            <a:r>
              <a:rPr lang="zh-CN" altLang="en-US" sz="2000"/>
              <a:t>接收消息，并且该消息的数据类型和消息标识和本接收进程的</a:t>
            </a:r>
            <a:r>
              <a:rPr lang="en-US" altLang="zh-CN" sz="2000"/>
              <a:t>datatype</a:t>
            </a:r>
            <a:r>
              <a:rPr lang="zh-CN" altLang="en-US" sz="2000"/>
              <a:t>和</a:t>
            </a:r>
            <a:r>
              <a:rPr lang="en-US" altLang="zh-CN" sz="2000"/>
              <a:t>tag</a:t>
            </a:r>
            <a:r>
              <a:rPr lang="zh-CN" altLang="en-US" sz="2000"/>
              <a:t>相一致，接收到的消息所包含的数据元素的个数最多不能超过</a:t>
            </a:r>
            <a:r>
              <a:rPr lang="en-US" altLang="zh-CN" sz="2000"/>
              <a:t>count。 </a:t>
            </a:r>
            <a:endParaRPr lang="zh-CN" altLang="en-US" sz="20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r>
              <a:rPr lang="en-US" altLang="zh-CN"/>
              <a:t>MPI</a:t>
            </a:r>
            <a:r>
              <a:rPr lang="zh-CN" altLang="en-US"/>
              <a:t>通信程序实例</a:t>
            </a:r>
            <a:endParaRPr lang="en-US" altLang="zh-CN"/>
          </a:p>
        </p:txBody>
      </p:sp>
      <p:sp>
        <p:nvSpPr>
          <p:cNvPr id="173059" name="Rectangle 3"/>
          <p:cNvSpPr>
            <a:spLocks noGrp="1" noChangeArrowheads="1"/>
          </p:cNvSpPr>
          <p:nvPr>
            <p:ph type="body" idx="1"/>
          </p:nvPr>
        </p:nvSpPr>
        <p:spPr/>
        <p:txBody>
          <a:bodyPr/>
          <a:lstStyle/>
          <a:p>
            <a:endParaRPr lang="zh-CN" altLang="en-US"/>
          </a:p>
        </p:txBody>
      </p:sp>
      <p:graphicFrame>
        <p:nvGraphicFramePr>
          <p:cNvPr id="173061" name="Object 5"/>
          <p:cNvGraphicFramePr>
            <a:graphicFrameLocks noChangeAspect="1"/>
          </p:cNvGraphicFramePr>
          <p:nvPr/>
        </p:nvGraphicFramePr>
        <p:xfrm>
          <a:off x="0" y="1143000"/>
          <a:ext cx="9144000" cy="5678488"/>
        </p:xfrm>
        <a:graphic>
          <a:graphicData uri="http://schemas.openxmlformats.org/presentationml/2006/ole">
            <mc:AlternateContent xmlns:mc="http://schemas.openxmlformats.org/markup-compatibility/2006">
              <mc:Choice xmlns:v="urn:schemas-microsoft-com:vml" Requires="v">
                <p:oleObj spid="_x0000_s173139" name="位图图像" r:id="rId4" imgW="3809524" imgH="2467319" progId="Paint.Picture">
                  <p:embed/>
                </p:oleObj>
              </mc:Choice>
              <mc:Fallback>
                <p:oleObj name="位图图像" r:id="rId4" imgW="3809524" imgH="2467319"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43000"/>
                        <a:ext cx="9144000" cy="567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r>
              <a:rPr lang="en-US" altLang="zh-CN"/>
              <a:t>MPI</a:t>
            </a:r>
            <a:r>
              <a:rPr lang="zh-CN" altLang="en-US"/>
              <a:t>通信程序实例</a:t>
            </a:r>
          </a:p>
        </p:txBody>
      </p:sp>
      <p:sp>
        <p:nvSpPr>
          <p:cNvPr id="174083" name="Rectangle 3"/>
          <p:cNvSpPr>
            <a:spLocks noGrp="1" noChangeArrowheads="1"/>
          </p:cNvSpPr>
          <p:nvPr>
            <p:ph type="body" idx="1"/>
          </p:nvPr>
        </p:nvSpPr>
        <p:spPr/>
        <p:txBody>
          <a:bodyPr/>
          <a:lstStyle/>
          <a:p>
            <a:endParaRPr lang="zh-CN" altLang="en-US"/>
          </a:p>
        </p:txBody>
      </p:sp>
      <p:graphicFrame>
        <p:nvGraphicFramePr>
          <p:cNvPr id="174085" name="Object 5"/>
          <p:cNvGraphicFramePr>
            <a:graphicFrameLocks noChangeAspect="1"/>
          </p:cNvGraphicFramePr>
          <p:nvPr/>
        </p:nvGraphicFramePr>
        <p:xfrm>
          <a:off x="0" y="1143000"/>
          <a:ext cx="9144000" cy="5715000"/>
        </p:xfrm>
        <a:graphic>
          <a:graphicData uri="http://schemas.openxmlformats.org/presentationml/2006/ole">
            <mc:AlternateContent xmlns:mc="http://schemas.openxmlformats.org/markup-compatibility/2006">
              <mc:Choice xmlns:v="urn:schemas-microsoft-com:vml" Requires="v">
                <p:oleObj spid="_x0000_s174163" name="位图图像" r:id="rId4" imgW="5372850" imgH="2467319" progId="Paint.Picture">
                  <p:embed/>
                </p:oleObj>
              </mc:Choice>
              <mc:Fallback>
                <p:oleObj name="位图图像" r:id="rId4" imgW="5372850" imgH="2467319"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43000"/>
                        <a:ext cx="91440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228600" y="152400"/>
            <a:ext cx="8382000" cy="838200"/>
          </a:xfrm>
        </p:spPr>
        <p:txBody>
          <a:bodyPr/>
          <a:lstStyle/>
          <a:p>
            <a:r>
              <a:rPr lang="en-US" altLang="zh-CN"/>
              <a:t>Monte Carlo</a:t>
            </a:r>
            <a:r>
              <a:rPr lang="zh-CN" altLang="en-US"/>
              <a:t>法在并行程序设计中的应用</a:t>
            </a:r>
          </a:p>
        </p:txBody>
      </p:sp>
      <p:sp>
        <p:nvSpPr>
          <p:cNvPr id="175107" name="Rectangle 3"/>
          <p:cNvSpPr>
            <a:spLocks noGrp="1" noChangeArrowheads="1"/>
          </p:cNvSpPr>
          <p:nvPr>
            <p:ph type="body" idx="1"/>
          </p:nvPr>
        </p:nvSpPr>
        <p:spPr/>
        <p:txBody>
          <a:bodyPr/>
          <a:lstStyle/>
          <a:p>
            <a:r>
              <a:rPr lang="zh-CN" altLang="en-US" dirty="0"/>
              <a:t>直径1的单位圆，再做一正方形与之相切，在这个正方形内随机产生</a:t>
            </a:r>
            <a:r>
              <a:rPr lang="en-US" altLang="zh-CN" dirty="0"/>
              <a:t>count</a:t>
            </a:r>
            <a:r>
              <a:rPr lang="zh-CN" altLang="en-US" dirty="0"/>
              <a:t>个点，判断是否落在圆内，落在圆内的点数目</a:t>
            </a:r>
            <a:r>
              <a:rPr lang="en-US" altLang="zh-CN" dirty="0" err="1"/>
              <a:t>m，m</a:t>
            </a:r>
            <a:r>
              <a:rPr lang="zh-CN" altLang="en-US" dirty="0"/>
              <a:t>与</a:t>
            </a:r>
            <a:r>
              <a:rPr lang="en-US" altLang="zh-CN" dirty="0"/>
              <a:t>count</a:t>
            </a:r>
            <a:r>
              <a:rPr lang="zh-CN" altLang="en-US" dirty="0"/>
              <a:t>的比值近似为圆和正方形面积的比值，所以：</a:t>
            </a:r>
          </a:p>
        </p:txBody>
      </p:sp>
      <p:sp>
        <p:nvSpPr>
          <p:cNvPr id="175108" name="Rectangle 4"/>
          <p:cNvSpPr>
            <a:spLocks noChangeArrowheads="1"/>
          </p:cNvSpPr>
          <p:nvPr/>
        </p:nvSpPr>
        <p:spPr bwMode="auto">
          <a:xfrm>
            <a:off x="3276600" y="3657600"/>
            <a:ext cx="2438400" cy="2362200"/>
          </a:xfrm>
          <a:prstGeom prst="rect">
            <a:avLst/>
          </a:prstGeom>
          <a:solidFill>
            <a:schemeClr val="tx1"/>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5109" name="Oval 5"/>
          <p:cNvSpPr>
            <a:spLocks noChangeArrowheads="1"/>
          </p:cNvSpPr>
          <p:nvPr/>
        </p:nvSpPr>
        <p:spPr bwMode="auto">
          <a:xfrm>
            <a:off x="3276600" y="3657600"/>
            <a:ext cx="2438400" cy="2362200"/>
          </a:xfrm>
          <a:prstGeom prst="ellipse">
            <a:avLst/>
          </a:prstGeom>
          <a:solidFill>
            <a:schemeClr val="accent2"/>
          </a:solidFill>
          <a:ln w="9525">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5110" name="Line 6"/>
          <p:cNvSpPr>
            <a:spLocks noChangeShapeType="1"/>
          </p:cNvSpPr>
          <p:nvPr/>
        </p:nvSpPr>
        <p:spPr bwMode="auto">
          <a:xfrm>
            <a:off x="3276600" y="4876800"/>
            <a:ext cx="2438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5111" name="Line 7"/>
          <p:cNvSpPr>
            <a:spLocks noChangeShapeType="1"/>
          </p:cNvSpPr>
          <p:nvPr/>
        </p:nvSpPr>
        <p:spPr bwMode="auto">
          <a:xfrm flipV="1">
            <a:off x="4495800" y="3657600"/>
            <a:ext cx="0" cy="2362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175112" name="Object 8"/>
          <p:cNvGraphicFramePr>
            <a:graphicFrameLocks noChangeAspect="1"/>
          </p:cNvGraphicFramePr>
          <p:nvPr/>
        </p:nvGraphicFramePr>
        <p:xfrm>
          <a:off x="5029200" y="2590800"/>
          <a:ext cx="2362200" cy="795338"/>
        </p:xfrm>
        <a:graphic>
          <a:graphicData uri="http://schemas.openxmlformats.org/presentationml/2006/ole">
            <mc:AlternateContent xmlns:mc="http://schemas.openxmlformats.org/markup-compatibility/2006">
              <mc:Choice xmlns:v="urn:schemas-microsoft-com:vml" Requires="v">
                <p:oleObj spid="_x0000_s175191" name="Equation" r:id="rId4" imgW="1168200" imgH="393480" progId="Equation.3">
                  <p:embed/>
                </p:oleObj>
              </mc:Choice>
              <mc:Fallback>
                <p:oleObj name="Equation" r:id="rId4" imgW="1168200" imgH="39348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2590800"/>
                        <a:ext cx="2362200" cy="79533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228600" y="152400"/>
            <a:ext cx="8382000" cy="838200"/>
          </a:xfrm>
        </p:spPr>
        <p:txBody>
          <a:bodyPr/>
          <a:lstStyle/>
          <a:p>
            <a:r>
              <a:rPr lang="en-US" altLang="zh-CN"/>
              <a:t>Monte Carlo</a:t>
            </a:r>
            <a:r>
              <a:rPr lang="zh-CN" altLang="en-US"/>
              <a:t>法在并行程序设计中的应用</a:t>
            </a:r>
          </a:p>
        </p:txBody>
      </p:sp>
      <p:sp>
        <p:nvSpPr>
          <p:cNvPr id="176131" name="Rectangle 3"/>
          <p:cNvSpPr>
            <a:spLocks noGrp="1" noChangeArrowheads="1"/>
          </p:cNvSpPr>
          <p:nvPr>
            <p:ph type="body" idx="1"/>
          </p:nvPr>
        </p:nvSpPr>
        <p:spPr/>
        <p:txBody>
          <a:bodyPr/>
          <a:lstStyle/>
          <a:p>
            <a:endParaRPr lang="zh-CN" altLang="en-US"/>
          </a:p>
        </p:txBody>
      </p:sp>
      <p:graphicFrame>
        <p:nvGraphicFramePr>
          <p:cNvPr id="176132" name="Object 4"/>
          <p:cNvGraphicFramePr>
            <a:graphicFrameLocks noChangeAspect="1"/>
          </p:cNvGraphicFramePr>
          <p:nvPr/>
        </p:nvGraphicFramePr>
        <p:xfrm>
          <a:off x="0" y="1143000"/>
          <a:ext cx="9144000" cy="5710238"/>
        </p:xfrm>
        <a:graphic>
          <a:graphicData uri="http://schemas.openxmlformats.org/presentationml/2006/ole">
            <mc:AlternateContent xmlns:mc="http://schemas.openxmlformats.org/markup-compatibility/2006">
              <mc:Choice xmlns:v="urn:schemas-microsoft-com:vml" Requires="v">
                <p:oleObj spid="_x0000_s176210" name="位图图像" r:id="rId4" imgW="4466667" imgH="2886478" progId="Paint.Picture">
                  <p:embed/>
                </p:oleObj>
              </mc:Choice>
              <mc:Fallback>
                <p:oleObj name="位图图像" r:id="rId4" imgW="4466667" imgH="2886478"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43000"/>
                        <a:ext cx="9144000" cy="571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endParaRPr lang="zh-CN" altLang="en-US"/>
          </a:p>
        </p:txBody>
      </p:sp>
      <p:sp>
        <p:nvSpPr>
          <p:cNvPr id="177155" name="Rectangle 3"/>
          <p:cNvSpPr>
            <a:spLocks noGrp="1" noChangeArrowheads="1"/>
          </p:cNvSpPr>
          <p:nvPr>
            <p:ph type="body" idx="1"/>
          </p:nvPr>
        </p:nvSpPr>
        <p:spPr/>
        <p:txBody>
          <a:bodyPr/>
          <a:lstStyle/>
          <a:p>
            <a:endParaRPr lang="zh-CN" altLang="en-US"/>
          </a:p>
        </p:txBody>
      </p:sp>
      <p:graphicFrame>
        <p:nvGraphicFramePr>
          <p:cNvPr id="177156" name="Object 4"/>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177234" name="位图图像" r:id="rId4" imgW="6028571" imgH="3839111" progId="Paint.Picture">
                  <p:embed/>
                </p:oleObj>
              </mc:Choice>
              <mc:Fallback>
                <p:oleObj name="位图图像" r:id="rId4" imgW="6028571" imgH="3839111"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endParaRPr lang="zh-CN" altLang="en-US"/>
          </a:p>
        </p:txBody>
      </p:sp>
      <p:sp>
        <p:nvSpPr>
          <p:cNvPr id="178179" name="Rectangle 3"/>
          <p:cNvSpPr>
            <a:spLocks noGrp="1" noChangeArrowheads="1"/>
          </p:cNvSpPr>
          <p:nvPr>
            <p:ph type="body" idx="1"/>
          </p:nvPr>
        </p:nvSpPr>
        <p:spPr/>
        <p:txBody>
          <a:bodyPr/>
          <a:lstStyle/>
          <a:p>
            <a:endParaRPr lang="zh-CN" altLang="en-US"/>
          </a:p>
        </p:txBody>
      </p:sp>
      <p:graphicFrame>
        <p:nvGraphicFramePr>
          <p:cNvPr id="178180" name="Object 4"/>
          <p:cNvGraphicFramePr>
            <a:graphicFrameLocks noChangeAspect="1"/>
          </p:cNvGraphicFramePr>
          <p:nvPr>
            <p:extLst>
              <p:ext uri="{D42A27DB-BD31-4B8C-83A1-F6EECF244321}">
                <p14:modId xmlns:p14="http://schemas.microsoft.com/office/powerpoint/2010/main" val="3443697824"/>
              </p:ext>
            </p:extLst>
          </p:nvPr>
        </p:nvGraphicFramePr>
        <p:xfrm>
          <a:off x="228600" y="1219200"/>
          <a:ext cx="6553200" cy="1936750"/>
        </p:xfrm>
        <a:graphic>
          <a:graphicData uri="http://schemas.openxmlformats.org/presentationml/2006/ole">
            <mc:AlternateContent xmlns:mc="http://schemas.openxmlformats.org/markup-compatibility/2006">
              <mc:Choice xmlns:v="urn:schemas-microsoft-com:vml" Requires="v">
                <p:oleObj spid="_x0000_s178258" name="BMP 图像" r:id="rId4" imgW="2933640" imgH="866880" progId="Paint.Picture">
                  <p:embed/>
                </p:oleObj>
              </mc:Choice>
              <mc:Fallback>
                <p:oleObj name="BMP 图像" r:id="rId4" imgW="2933640" imgH="866880" progId="Paint.Picture">
                  <p:embed/>
                  <p:pic>
                    <p:nvPicPr>
                      <p:cNvPr id="0" name="Object 4"/>
                      <p:cNvPicPr>
                        <a:picLocks noChangeAspect="1" noChangeArrowheads="1"/>
                      </p:cNvPicPr>
                      <p:nvPr/>
                    </p:nvPicPr>
                    <p:blipFill>
                      <a:blip r:embed="rId5"/>
                      <a:srcRect/>
                      <a:stretch>
                        <a:fillRect/>
                      </a:stretch>
                    </p:blipFill>
                    <p:spPr bwMode="auto">
                      <a:xfrm>
                        <a:off x="228600" y="1219200"/>
                        <a:ext cx="6553200" cy="193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r>
              <a:rPr lang="en-US" altLang="zh-CN" dirty="0"/>
              <a:t>MPI</a:t>
            </a:r>
            <a:r>
              <a:rPr lang="zh-CN" altLang="en-US" dirty="0"/>
              <a:t>预定义数据类型</a:t>
            </a:r>
          </a:p>
        </p:txBody>
      </p:sp>
      <p:graphicFrame>
        <p:nvGraphicFramePr>
          <p:cNvPr id="179204" name="Object 4"/>
          <p:cNvGraphicFramePr>
            <a:graphicFrameLocks noChangeAspect="1"/>
          </p:cNvGraphicFramePr>
          <p:nvPr>
            <p:extLst>
              <p:ext uri="{D42A27DB-BD31-4B8C-83A1-F6EECF244321}">
                <p14:modId xmlns:p14="http://schemas.microsoft.com/office/powerpoint/2010/main" val="3000253612"/>
              </p:ext>
            </p:extLst>
          </p:nvPr>
        </p:nvGraphicFramePr>
        <p:xfrm>
          <a:off x="228600" y="1340768"/>
          <a:ext cx="8915400" cy="5270500"/>
        </p:xfrm>
        <a:graphic>
          <a:graphicData uri="http://schemas.openxmlformats.org/presentationml/2006/ole">
            <mc:AlternateContent xmlns:mc="http://schemas.openxmlformats.org/markup-compatibility/2006">
              <mc:Choice xmlns:v="urn:schemas-microsoft-com:vml" Requires="v">
                <p:oleObj spid="_x0000_s179282" name="Document" r:id="rId4" imgW="5427360" imgH="3071880" progId="Word.Document.8">
                  <p:embed/>
                </p:oleObj>
              </mc:Choice>
              <mc:Fallback>
                <p:oleObj name="Document" r:id="rId4" imgW="5427360" imgH="3071880" progId="Word.Documen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340768"/>
                        <a:ext cx="8915400" cy="5270500"/>
                      </a:xfrm>
                      <a:prstGeom prst="rect">
                        <a:avLst/>
                      </a:prstGeom>
                      <a:noFill/>
                      <a:ln w="9525">
                        <a:solidFill>
                          <a:schemeClr val="tx1"/>
                        </a:solidFill>
                        <a:miter lim="800000"/>
                        <a:headEnd/>
                        <a:tailEnd/>
                      </a:ln>
                      <a:effec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r>
              <a:rPr lang="zh-CN" altLang="en-US" dirty="0"/>
              <a:t>一般的</a:t>
            </a:r>
            <a:r>
              <a:rPr lang="en-US" altLang="zh-CN" dirty="0"/>
              <a:t>MPI</a:t>
            </a:r>
            <a:r>
              <a:rPr lang="zh-CN" altLang="en-US" dirty="0"/>
              <a:t>程序设计流程图 </a:t>
            </a:r>
          </a:p>
        </p:txBody>
      </p:sp>
      <p:grpSp>
        <p:nvGrpSpPr>
          <p:cNvPr id="180228" name="Group 4"/>
          <p:cNvGrpSpPr>
            <a:grpSpLocks/>
          </p:cNvGrpSpPr>
          <p:nvPr/>
        </p:nvGrpSpPr>
        <p:grpSpPr bwMode="auto">
          <a:xfrm>
            <a:off x="1219200" y="1219200"/>
            <a:ext cx="7467600" cy="5410200"/>
            <a:chOff x="3764" y="2128"/>
            <a:chExt cx="4854" cy="6184"/>
          </a:xfrm>
        </p:grpSpPr>
        <p:sp>
          <p:nvSpPr>
            <p:cNvPr id="180229" name="Line 5"/>
            <p:cNvSpPr>
              <a:spLocks noChangeShapeType="1"/>
            </p:cNvSpPr>
            <p:nvPr/>
          </p:nvSpPr>
          <p:spPr bwMode="auto">
            <a:xfrm>
              <a:off x="4710" y="2542"/>
              <a:ext cx="0" cy="27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0" name="Rectangle 6"/>
            <p:cNvSpPr>
              <a:spLocks noChangeArrowheads="1"/>
            </p:cNvSpPr>
            <p:nvPr/>
          </p:nvSpPr>
          <p:spPr bwMode="auto">
            <a:xfrm>
              <a:off x="3920" y="2808"/>
              <a:ext cx="1565" cy="4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en-US" altLang="zh-CN" sz="1800">
                  <a:solidFill>
                    <a:srgbClr val="FFFFFF"/>
                  </a:solidFill>
                </a:rPr>
                <a:t>MPI_Init</a:t>
              </a:r>
              <a:r>
                <a:rPr kumimoji="0" lang="zh-CN" altLang="en-US" sz="1800">
                  <a:solidFill>
                    <a:srgbClr val="FFFFFF"/>
                  </a:solidFill>
                </a:rPr>
                <a:t>（）</a:t>
              </a:r>
              <a:endParaRPr kumimoji="0" lang="zh-CN" altLang="en-US" sz="1800">
                <a:latin typeface="Arial" panose="020B0604020202020204" pitchFamily="34" charset="0"/>
              </a:endParaRPr>
            </a:p>
          </p:txBody>
        </p:sp>
        <p:sp>
          <p:nvSpPr>
            <p:cNvPr id="180231" name="Line 7"/>
            <p:cNvSpPr>
              <a:spLocks noChangeShapeType="1"/>
            </p:cNvSpPr>
            <p:nvPr/>
          </p:nvSpPr>
          <p:spPr bwMode="auto">
            <a:xfrm>
              <a:off x="4710" y="3222"/>
              <a:ext cx="0" cy="40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2" name="Rectangle 8"/>
            <p:cNvSpPr>
              <a:spLocks noChangeArrowheads="1"/>
            </p:cNvSpPr>
            <p:nvPr/>
          </p:nvSpPr>
          <p:spPr bwMode="auto">
            <a:xfrm>
              <a:off x="3764" y="3623"/>
              <a:ext cx="1872" cy="67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en-US" altLang="zh-CN" sz="1800">
                  <a:solidFill>
                    <a:srgbClr val="FFFFFF"/>
                  </a:solidFill>
                </a:rPr>
                <a:t>MPI_Comm_rank ()</a:t>
              </a:r>
            </a:p>
            <a:p>
              <a:pPr algn="ctr" eaLnBrk="0" hangingPunct="0">
                <a:spcBef>
                  <a:spcPct val="0"/>
                </a:spcBef>
                <a:buClrTx/>
                <a:buSzTx/>
                <a:buFontTx/>
                <a:buNone/>
              </a:pPr>
              <a:r>
                <a:rPr kumimoji="0" lang="en-US" altLang="zh-CN" sz="1800">
                  <a:solidFill>
                    <a:srgbClr val="FFFFFF"/>
                  </a:solidFill>
                </a:rPr>
                <a:t>MPI_Comm_size ()</a:t>
              </a:r>
              <a:endParaRPr kumimoji="0" lang="en-US" altLang="zh-CN" sz="1800">
                <a:latin typeface="Arial" panose="020B0604020202020204" pitchFamily="34" charset="0"/>
              </a:endParaRPr>
            </a:p>
          </p:txBody>
        </p:sp>
        <p:sp>
          <p:nvSpPr>
            <p:cNvPr id="180233" name="Text Box 9"/>
            <p:cNvSpPr txBox="1">
              <a:spLocks noChangeArrowheads="1"/>
            </p:cNvSpPr>
            <p:nvPr/>
          </p:nvSpPr>
          <p:spPr bwMode="auto">
            <a:xfrm>
              <a:off x="5956" y="4710"/>
              <a:ext cx="2662" cy="68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zh-CN" altLang="en-US" sz="1800">
                  <a:solidFill>
                    <a:srgbClr val="FFFFFF"/>
                  </a:solidFill>
                </a:rPr>
                <a:t>建立新的通信器、定义新的数据类型和进程拓扑结构</a:t>
              </a:r>
              <a:endParaRPr kumimoji="0" lang="zh-CN" altLang="en-US" sz="1800">
                <a:latin typeface="Arial" panose="020B0604020202020204" pitchFamily="34" charset="0"/>
              </a:endParaRPr>
            </a:p>
          </p:txBody>
        </p:sp>
        <p:sp>
          <p:nvSpPr>
            <p:cNvPr id="180234" name="Line 10"/>
            <p:cNvSpPr>
              <a:spLocks noChangeShapeType="1"/>
            </p:cNvSpPr>
            <p:nvPr/>
          </p:nvSpPr>
          <p:spPr bwMode="auto">
            <a:xfrm>
              <a:off x="4704" y="4438"/>
              <a:ext cx="2503" cy="1"/>
            </a:xfrm>
            <a:prstGeom prst="line">
              <a:avLst/>
            </a:prstGeom>
            <a:noFill/>
            <a:ln w="28575">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5" name="Line 11"/>
            <p:cNvSpPr>
              <a:spLocks noChangeShapeType="1"/>
            </p:cNvSpPr>
            <p:nvPr/>
          </p:nvSpPr>
          <p:spPr bwMode="auto">
            <a:xfrm>
              <a:off x="7209" y="4438"/>
              <a:ext cx="1" cy="272"/>
            </a:xfrm>
            <a:prstGeom prst="line">
              <a:avLst/>
            </a:prstGeom>
            <a:noFill/>
            <a:ln w="28575">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6" name="Line 12"/>
            <p:cNvSpPr>
              <a:spLocks noChangeShapeType="1"/>
            </p:cNvSpPr>
            <p:nvPr/>
          </p:nvSpPr>
          <p:spPr bwMode="auto">
            <a:xfrm>
              <a:off x="7209" y="5390"/>
              <a:ext cx="1" cy="134"/>
            </a:xfrm>
            <a:prstGeom prst="line">
              <a:avLst/>
            </a:prstGeom>
            <a:noFill/>
            <a:ln w="28575">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7" name="Line 13"/>
            <p:cNvSpPr>
              <a:spLocks noChangeShapeType="1"/>
            </p:cNvSpPr>
            <p:nvPr/>
          </p:nvSpPr>
          <p:spPr bwMode="auto">
            <a:xfrm flipH="1">
              <a:off x="4704" y="5526"/>
              <a:ext cx="2504" cy="1"/>
            </a:xfrm>
            <a:prstGeom prst="line">
              <a:avLst/>
            </a:prstGeom>
            <a:noFill/>
            <a:ln w="28575">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8" name="Line 14"/>
            <p:cNvSpPr>
              <a:spLocks noChangeShapeType="1"/>
            </p:cNvSpPr>
            <p:nvPr/>
          </p:nvSpPr>
          <p:spPr bwMode="auto">
            <a:xfrm>
              <a:off x="4704" y="4302"/>
              <a:ext cx="1" cy="149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39" name="Text Box 15"/>
            <p:cNvSpPr txBox="1">
              <a:spLocks noChangeArrowheads="1"/>
            </p:cNvSpPr>
            <p:nvPr/>
          </p:nvSpPr>
          <p:spPr bwMode="auto">
            <a:xfrm>
              <a:off x="3764" y="5797"/>
              <a:ext cx="2036" cy="95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just" eaLnBrk="0" hangingPunct="0">
                <a:spcBef>
                  <a:spcPct val="0"/>
                </a:spcBef>
                <a:buClrTx/>
                <a:buSzTx/>
                <a:buFontTx/>
                <a:buNone/>
              </a:pPr>
              <a:r>
                <a:rPr kumimoji="0" lang="zh-CN" altLang="en-US" sz="1800">
                  <a:solidFill>
                    <a:srgbClr val="FFFFFF"/>
                  </a:solidFill>
                </a:rPr>
                <a:t>应用程序实体：</a:t>
              </a:r>
            </a:p>
            <a:p>
              <a:pPr lvl="1" algn="just" eaLnBrk="0" hangingPunct="0">
                <a:spcBef>
                  <a:spcPct val="0"/>
                </a:spcBef>
                <a:buClrTx/>
                <a:buSzTx/>
                <a:buFontTx/>
                <a:buNone/>
              </a:pPr>
              <a:r>
                <a:rPr kumimoji="0" lang="zh-CN" altLang="en-US" sz="1800">
                  <a:solidFill>
                    <a:srgbClr val="FFFFFF"/>
                  </a:solidFill>
                </a:rPr>
                <a:t>计算控制程序体；</a:t>
              </a:r>
            </a:p>
            <a:p>
              <a:pPr lvl="1" algn="just" eaLnBrk="0" hangingPunct="0">
                <a:spcBef>
                  <a:spcPct val="0"/>
                </a:spcBef>
                <a:buClrTx/>
                <a:buSzTx/>
                <a:buFontTx/>
                <a:buNone/>
              </a:pPr>
              <a:r>
                <a:rPr kumimoji="0" lang="zh-CN" altLang="en-US" sz="1800">
                  <a:solidFill>
                    <a:srgbClr val="FFFFFF"/>
                  </a:solidFill>
                </a:rPr>
                <a:t>进程间通信；</a:t>
              </a:r>
              <a:endParaRPr kumimoji="0" lang="zh-CN" altLang="en-US" sz="1800">
                <a:latin typeface="Arial" panose="020B0604020202020204" pitchFamily="34" charset="0"/>
              </a:endParaRPr>
            </a:p>
          </p:txBody>
        </p:sp>
        <p:sp>
          <p:nvSpPr>
            <p:cNvPr id="180240" name="Line 16"/>
            <p:cNvSpPr>
              <a:spLocks noChangeShapeType="1"/>
            </p:cNvSpPr>
            <p:nvPr/>
          </p:nvSpPr>
          <p:spPr bwMode="auto">
            <a:xfrm>
              <a:off x="4704" y="6749"/>
              <a:ext cx="0" cy="40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41" name="Text Box 17"/>
            <p:cNvSpPr txBox="1">
              <a:spLocks noChangeArrowheads="1"/>
            </p:cNvSpPr>
            <p:nvPr/>
          </p:nvSpPr>
          <p:spPr bwMode="auto">
            <a:xfrm>
              <a:off x="3764" y="7156"/>
              <a:ext cx="2036" cy="4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en-US" altLang="zh-CN" sz="1800">
                  <a:solidFill>
                    <a:srgbClr val="FFFFFF"/>
                  </a:solidFill>
                </a:rPr>
                <a:t>MPI_Finalize ()</a:t>
              </a:r>
              <a:endParaRPr kumimoji="0" lang="en-US" altLang="zh-CN" sz="1800">
                <a:latin typeface="Arial" panose="020B0604020202020204" pitchFamily="34" charset="0"/>
              </a:endParaRPr>
            </a:p>
          </p:txBody>
        </p:sp>
        <p:sp>
          <p:nvSpPr>
            <p:cNvPr id="180242" name="Line 18"/>
            <p:cNvSpPr>
              <a:spLocks noChangeShapeType="1"/>
            </p:cNvSpPr>
            <p:nvPr/>
          </p:nvSpPr>
          <p:spPr bwMode="auto">
            <a:xfrm>
              <a:off x="4704" y="7564"/>
              <a:ext cx="0" cy="40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43" name="Line 19"/>
            <p:cNvSpPr>
              <a:spLocks noChangeShapeType="1"/>
            </p:cNvSpPr>
            <p:nvPr/>
          </p:nvSpPr>
          <p:spPr bwMode="auto">
            <a:xfrm flipH="1">
              <a:off x="5800" y="6477"/>
              <a:ext cx="470" cy="95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0244" name="Text Box 20"/>
            <p:cNvSpPr txBox="1">
              <a:spLocks noChangeArrowheads="1"/>
            </p:cNvSpPr>
            <p:nvPr/>
          </p:nvSpPr>
          <p:spPr bwMode="auto">
            <a:xfrm>
              <a:off x="6426" y="6477"/>
              <a:ext cx="1409" cy="4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just" eaLnBrk="0" hangingPunct="0">
                <a:spcBef>
                  <a:spcPct val="0"/>
                </a:spcBef>
                <a:buClrTx/>
                <a:buSzTx/>
                <a:buFontTx/>
                <a:buNone/>
              </a:pPr>
              <a:r>
                <a:rPr kumimoji="0" lang="zh-CN" altLang="en-US" sz="1800">
                  <a:solidFill>
                    <a:srgbClr val="FFFFFF"/>
                  </a:solidFill>
                </a:rPr>
                <a:t>退出</a:t>
              </a:r>
              <a:r>
                <a:rPr kumimoji="0" lang="en-US" altLang="zh-CN" sz="1800">
                  <a:solidFill>
                    <a:srgbClr val="FFFFFF"/>
                  </a:solidFill>
                </a:rPr>
                <a:t>MPI</a:t>
              </a:r>
              <a:r>
                <a:rPr kumimoji="0" lang="zh-CN" altLang="en-US" sz="1800">
                  <a:solidFill>
                    <a:srgbClr val="FFFFFF"/>
                  </a:solidFill>
                </a:rPr>
                <a:t>系统</a:t>
              </a:r>
              <a:endParaRPr kumimoji="0" lang="zh-CN" altLang="en-US" sz="1800">
                <a:latin typeface="Arial" panose="020B0604020202020204" pitchFamily="34" charset="0"/>
              </a:endParaRPr>
            </a:p>
          </p:txBody>
        </p:sp>
        <p:sp>
          <p:nvSpPr>
            <p:cNvPr id="180245" name="Rectangle 21"/>
            <p:cNvSpPr>
              <a:spLocks noChangeArrowheads="1"/>
            </p:cNvSpPr>
            <p:nvPr/>
          </p:nvSpPr>
          <p:spPr bwMode="auto">
            <a:xfrm>
              <a:off x="3920" y="2128"/>
              <a:ext cx="1566" cy="4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zh-CN" altLang="en-US" sz="1800">
                  <a:solidFill>
                    <a:srgbClr val="FFFFFF"/>
                  </a:solidFill>
                </a:rPr>
                <a:t>程序参数说明</a:t>
              </a:r>
            </a:p>
            <a:p>
              <a:pPr eaLnBrk="0" hangingPunct="0">
                <a:spcBef>
                  <a:spcPct val="0"/>
                </a:spcBef>
                <a:buClrTx/>
                <a:buSzTx/>
                <a:buFontTx/>
                <a:buNone/>
              </a:pPr>
              <a:endParaRPr kumimoji="0" lang="zh-CN" altLang="en-US" sz="1800">
                <a:latin typeface="Arial" panose="020B0604020202020204" pitchFamily="34" charset="0"/>
              </a:endParaRPr>
            </a:p>
          </p:txBody>
        </p:sp>
        <p:sp>
          <p:nvSpPr>
            <p:cNvPr id="180246" name="Rectangle 22"/>
            <p:cNvSpPr>
              <a:spLocks noChangeArrowheads="1"/>
            </p:cNvSpPr>
            <p:nvPr/>
          </p:nvSpPr>
          <p:spPr bwMode="auto">
            <a:xfrm>
              <a:off x="3764" y="7972"/>
              <a:ext cx="2024" cy="34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spcBef>
                  <a:spcPct val="0"/>
                </a:spcBef>
                <a:buClrTx/>
                <a:buSzTx/>
                <a:buFontTx/>
                <a:buNone/>
              </a:pPr>
              <a:r>
                <a:rPr kumimoji="0" lang="en-US" altLang="zh-CN" sz="1800">
                  <a:solidFill>
                    <a:srgbClr val="FFFFFF"/>
                  </a:solidFill>
                </a:rPr>
                <a:t>End</a:t>
              </a:r>
              <a:endParaRPr kumimoji="0" lang="en-US" altLang="zh-CN" sz="1800">
                <a:latin typeface="Arial" panose="020B0604020202020204" pitchFamily="34"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r>
              <a:rPr lang="zh-CN" altLang="en-US"/>
              <a:t>计算与通信的并行</a:t>
            </a:r>
          </a:p>
        </p:txBody>
      </p:sp>
      <p:sp>
        <p:nvSpPr>
          <p:cNvPr id="181251" name="Rectangle 3"/>
          <p:cNvSpPr>
            <a:spLocks noGrp="1" noChangeArrowheads="1"/>
          </p:cNvSpPr>
          <p:nvPr>
            <p:ph type="body" idx="1"/>
          </p:nvPr>
        </p:nvSpPr>
        <p:spPr/>
        <p:txBody>
          <a:bodyPr/>
          <a:lstStyle/>
          <a:p>
            <a:r>
              <a:rPr lang="zh-CN" altLang="en-US" sz="2400" dirty="0"/>
              <a:t>阻塞发送将发生阻塞,直到通讯完成.</a:t>
            </a:r>
          </a:p>
          <a:p>
            <a:r>
              <a:rPr lang="zh-CN" altLang="en-US" sz="2400" dirty="0"/>
              <a:t>非阻塞可将通讯交由后台处理，通信与计算可重叠.</a:t>
            </a:r>
          </a:p>
          <a:p>
            <a:r>
              <a:rPr lang="en-US" altLang="zh-CN" sz="2400" dirty="0" err="1"/>
              <a:t>int</a:t>
            </a:r>
            <a:r>
              <a:rPr lang="en-US" altLang="zh-CN" sz="2400" dirty="0"/>
              <a:t> </a:t>
            </a:r>
            <a:r>
              <a:rPr lang="en-US" altLang="zh-CN" sz="2400" dirty="0" err="1"/>
              <a:t>MPI_Isend</a:t>
            </a:r>
            <a:r>
              <a:rPr lang="en-US" altLang="zh-CN" sz="2400" dirty="0"/>
              <a:t>(void* </a:t>
            </a:r>
            <a:r>
              <a:rPr lang="en-US" altLang="zh-CN" sz="2400" dirty="0" err="1"/>
              <a:t>buf</a:t>
            </a:r>
            <a:r>
              <a:rPr lang="en-US" altLang="zh-CN" sz="2400" dirty="0"/>
              <a:t>, </a:t>
            </a:r>
            <a:r>
              <a:rPr lang="en-US" altLang="zh-CN" sz="2400" dirty="0" err="1"/>
              <a:t>int</a:t>
            </a:r>
            <a:r>
              <a:rPr lang="en-US" altLang="zh-CN" sz="2400" dirty="0"/>
              <a:t> count, </a:t>
            </a:r>
            <a:r>
              <a:rPr lang="en-US" altLang="zh-CN" sz="2400" dirty="0" err="1"/>
              <a:t>MPI_Datatype</a:t>
            </a:r>
            <a:r>
              <a:rPr lang="en-US" altLang="zh-CN" sz="2400" dirty="0"/>
              <a:t> </a:t>
            </a:r>
            <a:r>
              <a:rPr lang="en-US" altLang="zh-CN" sz="2400" dirty="0" err="1"/>
              <a:t>datatype</a:t>
            </a:r>
            <a:r>
              <a:rPr lang="en-US" altLang="zh-CN" sz="2400" dirty="0"/>
              <a:t>, </a:t>
            </a:r>
            <a:r>
              <a:rPr lang="en-US" altLang="zh-CN" sz="2400" dirty="0" err="1"/>
              <a:t>int</a:t>
            </a:r>
            <a:r>
              <a:rPr lang="en-US" altLang="zh-CN" sz="2400" dirty="0"/>
              <a:t> </a:t>
            </a:r>
            <a:r>
              <a:rPr lang="en-US" altLang="zh-CN" sz="2400" dirty="0" err="1"/>
              <a:t>dest</a:t>
            </a:r>
            <a:r>
              <a:rPr lang="en-US" altLang="zh-CN" sz="2400" dirty="0"/>
              <a:t>, </a:t>
            </a:r>
            <a:r>
              <a:rPr lang="en-US" altLang="zh-CN" sz="2400" dirty="0" err="1"/>
              <a:t>int</a:t>
            </a:r>
            <a:r>
              <a:rPr lang="en-US" altLang="zh-CN" sz="2400" dirty="0"/>
              <a:t> tag, </a:t>
            </a:r>
            <a:r>
              <a:rPr lang="en-US" altLang="zh-CN" sz="2400" dirty="0" err="1"/>
              <a:t>MPI_Comm</a:t>
            </a:r>
            <a:r>
              <a:rPr lang="en-US" altLang="zh-CN" sz="2400" dirty="0"/>
              <a:t> </a:t>
            </a:r>
            <a:r>
              <a:rPr lang="en-US" altLang="zh-CN" sz="2400" dirty="0" err="1"/>
              <a:t>comm</a:t>
            </a:r>
            <a:r>
              <a:rPr lang="en-US" altLang="zh-CN" sz="2400" dirty="0"/>
              <a:t>, </a:t>
            </a:r>
            <a:r>
              <a:rPr lang="en-US" altLang="zh-CN" sz="2400" dirty="0" err="1"/>
              <a:t>MPI_Request</a:t>
            </a:r>
            <a:r>
              <a:rPr lang="en-US" altLang="zh-CN" sz="2400" dirty="0"/>
              <a:t> *request)</a:t>
            </a:r>
          </a:p>
          <a:p>
            <a:pPr lvl="1">
              <a:buFontTx/>
              <a:buNone/>
            </a:pPr>
            <a:r>
              <a:rPr lang="en-US" altLang="zh-CN" sz="2000" dirty="0"/>
              <a:t> </a:t>
            </a:r>
            <a:r>
              <a:rPr lang="en-US" altLang="zh-CN" sz="2000" dirty="0" err="1"/>
              <a:t>buf</a:t>
            </a:r>
            <a:r>
              <a:rPr lang="en-US" altLang="zh-CN" sz="2000" dirty="0"/>
              <a:t> </a:t>
            </a:r>
            <a:r>
              <a:rPr lang="zh-CN" altLang="en-US" sz="2000" dirty="0"/>
              <a:t>发送缓冲区的起始地址</a:t>
            </a:r>
          </a:p>
          <a:p>
            <a:pPr lvl="1">
              <a:buFontTx/>
              <a:buNone/>
            </a:pPr>
            <a:r>
              <a:rPr lang="zh-CN" altLang="en-US" sz="2000" dirty="0"/>
              <a:t> </a:t>
            </a:r>
            <a:r>
              <a:rPr lang="en-US" altLang="zh-CN" sz="2000" dirty="0"/>
              <a:t>count </a:t>
            </a:r>
            <a:r>
              <a:rPr lang="zh-CN" altLang="en-US" sz="2000" dirty="0"/>
              <a:t>发送缓冲区的大小(发送元素个数)</a:t>
            </a:r>
          </a:p>
          <a:p>
            <a:pPr lvl="1">
              <a:buFontTx/>
              <a:buNone/>
            </a:pPr>
            <a:r>
              <a:rPr lang="zh-CN" altLang="en-US" sz="2000" dirty="0"/>
              <a:t> </a:t>
            </a:r>
            <a:r>
              <a:rPr lang="en-US" altLang="zh-CN" sz="2000" dirty="0" err="1"/>
              <a:t>datatype</a:t>
            </a:r>
            <a:r>
              <a:rPr lang="en-US" altLang="zh-CN" sz="2000" dirty="0"/>
              <a:t> </a:t>
            </a:r>
            <a:r>
              <a:rPr lang="zh-CN" altLang="en-US" sz="2000" dirty="0"/>
              <a:t>发送缓冲区数据的数据类型</a:t>
            </a:r>
          </a:p>
          <a:p>
            <a:pPr lvl="1">
              <a:buFontTx/>
              <a:buNone/>
            </a:pPr>
            <a:r>
              <a:rPr lang="zh-CN" altLang="en-US" sz="2000" dirty="0"/>
              <a:t> </a:t>
            </a:r>
            <a:r>
              <a:rPr lang="en-US" altLang="zh-CN" sz="2000" dirty="0" err="1"/>
              <a:t>dest</a:t>
            </a:r>
            <a:r>
              <a:rPr lang="en-US" altLang="zh-CN" sz="2000" dirty="0"/>
              <a:t> </a:t>
            </a:r>
            <a:r>
              <a:rPr lang="zh-CN" altLang="en-US" sz="2000" dirty="0"/>
              <a:t>目的进程的秩</a:t>
            </a:r>
          </a:p>
          <a:p>
            <a:pPr lvl="1">
              <a:buFontTx/>
              <a:buNone/>
            </a:pPr>
            <a:r>
              <a:rPr lang="zh-CN" altLang="en-US" sz="2000" dirty="0"/>
              <a:t> </a:t>
            </a:r>
            <a:r>
              <a:rPr lang="en-US" altLang="zh-CN" sz="2000" dirty="0"/>
              <a:t>tag </a:t>
            </a:r>
            <a:r>
              <a:rPr lang="zh-CN" altLang="en-US" sz="2000" dirty="0"/>
              <a:t>消息标签</a:t>
            </a:r>
          </a:p>
          <a:p>
            <a:pPr lvl="1">
              <a:buFontTx/>
              <a:buNone/>
            </a:pPr>
            <a:r>
              <a:rPr lang="zh-CN" altLang="en-US" sz="2000" dirty="0"/>
              <a:t> </a:t>
            </a:r>
            <a:r>
              <a:rPr lang="en-US" altLang="zh-CN" sz="2000" dirty="0" err="1"/>
              <a:t>comm</a:t>
            </a:r>
            <a:r>
              <a:rPr lang="en-US" altLang="zh-CN" sz="2000" dirty="0"/>
              <a:t> </a:t>
            </a:r>
            <a:r>
              <a:rPr lang="zh-CN" altLang="en-US" sz="2000" dirty="0"/>
              <a:t>通信空间/通信子</a:t>
            </a:r>
          </a:p>
          <a:p>
            <a:pPr lvl="1">
              <a:buFontTx/>
              <a:buNone/>
            </a:pPr>
            <a:r>
              <a:rPr lang="zh-CN" altLang="en-US" sz="2000" dirty="0"/>
              <a:t> </a:t>
            </a:r>
            <a:r>
              <a:rPr lang="en-US" altLang="zh-CN" sz="2000" dirty="0"/>
              <a:t>request  </a:t>
            </a:r>
            <a:r>
              <a:rPr lang="zh-CN" altLang="en-US" sz="2000" dirty="0"/>
              <a:t>非阻塞通信完成对象(句柄)</a:t>
            </a:r>
          </a:p>
          <a:p>
            <a:r>
              <a:rPr lang="en-US" altLang="zh-CN" sz="2400" dirty="0" err="1"/>
              <a:t>int</a:t>
            </a:r>
            <a:r>
              <a:rPr lang="en-US" altLang="zh-CN" sz="2400" dirty="0"/>
              <a:t> </a:t>
            </a:r>
            <a:r>
              <a:rPr lang="en-US" altLang="zh-CN" sz="2400" dirty="0" err="1"/>
              <a:t>MPI_Irecv</a:t>
            </a:r>
            <a:r>
              <a:rPr lang="en-US" altLang="zh-CN" sz="2400" dirty="0"/>
              <a:t>(void* </a:t>
            </a:r>
            <a:r>
              <a:rPr lang="en-US" altLang="zh-CN" sz="2400" dirty="0" err="1"/>
              <a:t>buf</a:t>
            </a:r>
            <a:r>
              <a:rPr lang="en-US" altLang="zh-CN" sz="2400" dirty="0"/>
              <a:t>, </a:t>
            </a:r>
            <a:r>
              <a:rPr lang="en-US" altLang="zh-CN" sz="2400" dirty="0" err="1"/>
              <a:t>int</a:t>
            </a:r>
            <a:r>
              <a:rPr lang="en-US" altLang="zh-CN" sz="2400" dirty="0"/>
              <a:t> count, </a:t>
            </a:r>
            <a:r>
              <a:rPr lang="en-US" altLang="zh-CN" sz="2400" dirty="0" err="1"/>
              <a:t>MPI_Datatype</a:t>
            </a:r>
            <a:r>
              <a:rPr lang="en-US" altLang="zh-CN" sz="2400" dirty="0"/>
              <a:t> </a:t>
            </a:r>
            <a:r>
              <a:rPr lang="en-US" altLang="zh-CN" sz="2400" dirty="0" err="1"/>
              <a:t>datatype</a:t>
            </a:r>
            <a:r>
              <a:rPr lang="en-US" altLang="zh-CN" sz="2400" dirty="0"/>
              <a:t>, </a:t>
            </a:r>
            <a:r>
              <a:rPr lang="en-US" altLang="zh-CN" sz="2400" dirty="0" err="1"/>
              <a:t>int</a:t>
            </a:r>
            <a:r>
              <a:rPr lang="en-US" altLang="zh-CN" sz="2400" dirty="0"/>
              <a:t> source, </a:t>
            </a:r>
            <a:r>
              <a:rPr lang="en-US" altLang="zh-CN" sz="2400" dirty="0" err="1"/>
              <a:t>int</a:t>
            </a:r>
            <a:r>
              <a:rPr lang="en-US" altLang="zh-CN" sz="2400" dirty="0"/>
              <a:t> tag, </a:t>
            </a:r>
            <a:r>
              <a:rPr lang="en-US" altLang="zh-CN" sz="2400" dirty="0" err="1"/>
              <a:t>MPI_Comm</a:t>
            </a:r>
            <a:r>
              <a:rPr lang="en-US" altLang="zh-CN" sz="2400" dirty="0"/>
              <a:t> </a:t>
            </a:r>
            <a:r>
              <a:rPr lang="en-US" altLang="zh-CN" sz="2400" dirty="0" err="1"/>
              <a:t>comm</a:t>
            </a:r>
            <a:r>
              <a:rPr lang="en-US" altLang="zh-CN" sz="2400" dirty="0"/>
              <a:t>, </a:t>
            </a:r>
            <a:r>
              <a:rPr lang="en-US" altLang="zh-CN" sz="2400" dirty="0" err="1"/>
              <a:t>MPI_Request</a:t>
            </a:r>
            <a:r>
              <a:rPr lang="en-US" altLang="zh-CN" sz="2400" dirty="0"/>
              <a:t>* request)</a:t>
            </a:r>
            <a:endParaRPr lang="zh-CN" altLang="en-US"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r>
              <a:rPr lang="zh-CN" altLang="en-US"/>
              <a:t>计算与通信的并行</a:t>
            </a:r>
          </a:p>
        </p:txBody>
      </p:sp>
      <p:sp>
        <p:nvSpPr>
          <p:cNvPr id="182275" name="Rectangle 3"/>
          <p:cNvSpPr>
            <a:spLocks noGrp="1" noChangeArrowheads="1"/>
          </p:cNvSpPr>
          <p:nvPr>
            <p:ph type="body" idx="1"/>
          </p:nvPr>
        </p:nvSpPr>
        <p:spPr/>
        <p:txBody>
          <a:bodyPr/>
          <a:lstStyle/>
          <a:p>
            <a:endParaRPr lang="zh-CN" altLang="en-US"/>
          </a:p>
        </p:txBody>
      </p:sp>
      <p:pic>
        <p:nvPicPr>
          <p:cNvPr id="18227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19200"/>
            <a:ext cx="85344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r>
              <a:rPr lang="zh-CN" altLang="en-US"/>
              <a:t>计算与通信的并行</a:t>
            </a:r>
          </a:p>
        </p:txBody>
      </p:sp>
      <p:sp>
        <p:nvSpPr>
          <p:cNvPr id="183299" name="Rectangle 3"/>
          <p:cNvSpPr>
            <a:spLocks noGrp="1" noChangeArrowheads="1"/>
          </p:cNvSpPr>
          <p:nvPr>
            <p:ph type="body" idx="1"/>
          </p:nvPr>
        </p:nvSpPr>
        <p:spPr/>
        <p:txBody>
          <a:bodyPr/>
          <a:lstStyle/>
          <a:p>
            <a:pPr>
              <a:spcBef>
                <a:spcPts val="1200"/>
              </a:spcBef>
            </a:pPr>
            <a:r>
              <a:rPr lang="zh-CN" altLang="en-US" dirty="0"/>
              <a:t>发送完成: 代表发送缓冲区中的数据已送出，发送缓冲区可以重用。它并不代表数据已被接收方接收。数据有可能被缓冲;</a:t>
            </a:r>
          </a:p>
          <a:p>
            <a:pPr>
              <a:spcBef>
                <a:spcPts val="1200"/>
              </a:spcBef>
            </a:pPr>
            <a:r>
              <a:rPr lang="zh-CN" altLang="en-US" dirty="0"/>
              <a:t>接收完成:代表数据已经写入接收缓冲区。接收者可访问接收缓冲区。</a:t>
            </a:r>
          </a:p>
          <a:p>
            <a:pPr>
              <a:spcBef>
                <a:spcPts val="1200"/>
              </a:spcBef>
            </a:pPr>
            <a:r>
              <a:rPr lang="zh-CN" altLang="en-US" dirty="0"/>
              <a:t>通过</a:t>
            </a:r>
            <a:r>
              <a:rPr lang="en-US" altLang="zh-CN" dirty="0" err="1"/>
              <a:t>MPI_Wait</a:t>
            </a:r>
            <a:r>
              <a:rPr lang="en-US" altLang="zh-CN" dirty="0"/>
              <a:t>()</a:t>
            </a:r>
            <a:r>
              <a:rPr lang="zh-CN" altLang="en-US" dirty="0"/>
              <a:t>和</a:t>
            </a:r>
            <a:r>
              <a:rPr lang="en-US" altLang="zh-CN" dirty="0" err="1"/>
              <a:t>MPI_Test</a:t>
            </a:r>
            <a:r>
              <a:rPr lang="en-US" altLang="zh-CN" dirty="0"/>
              <a:t>()</a:t>
            </a:r>
            <a:r>
              <a:rPr lang="zh-CN" altLang="en-US" dirty="0"/>
              <a:t>来判断通信是否已经完成;</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r>
              <a:rPr lang="en-US" altLang="zh-CN"/>
              <a:t>MPI</a:t>
            </a:r>
            <a:r>
              <a:rPr lang="zh-CN" altLang="en-US"/>
              <a:t>程序的编译</a:t>
            </a:r>
          </a:p>
        </p:txBody>
      </p:sp>
      <p:sp>
        <p:nvSpPr>
          <p:cNvPr id="184323" name="Rectangle 3"/>
          <p:cNvSpPr>
            <a:spLocks noGrp="1" noChangeArrowheads="1"/>
          </p:cNvSpPr>
          <p:nvPr>
            <p:ph type="body" idx="1"/>
          </p:nvPr>
        </p:nvSpPr>
        <p:spPr/>
        <p:txBody>
          <a:bodyPr/>
          <a:lstStyle/>
          <a:p>
            <a:r>
              <a:rPr lang="zh-CN" altLang="en-US" dirty="0"/>
              <a:t>用</a:t>
            </a:r>
            <a:r>
              <a:rPr lang="en-US" altLang="zh-CN" dirty="0" err="1"/>
              <a:t>mpicc</a:t>
            </a:r>
            <a:r>
              <a:rPr lang="zh-CN" altLang="en-US" dirty="0"/>
              <a:t>编译时，就像用一般的</a:t>
            </a:r>
            <a:r>
              <a:rPr lang="en-US" altLang="zh-CN" dirty="0"/>
              <a:t>C</a:t>
            </a:r>
            <a:r>
              <a:rPr lang="zh-CN" altLang="en-US" dirty="0"/>
              <a:t>编译器一样。还可以使用一般的</a:t>
            </a:r>
            <a:r>
              <a:rPr lang="en-US" altLang="zh-CN" dirty="0"/>
              <a:t>C</a:t>
            </a:r>
            <a:r>
              <a:rPr lang="zh-CN" altLang="en-US" dirty="0"/>
              <a:t>的编译选项，含义和原来的编译器相同.</a:t>
            </a:r>
          </a:p>
          <a:p>
            <a:r>
              <a:rPr lang="zh-CN" altLang="en-US" dirty="0"/>
              <a:t>例如：</a:t>
            </a:r>
          </a:p>
          <a:p>
            <a:pPr lvl="1">
              <a:buFontTx/>
              <a:buNone/>
            </a:pPr>
            <a:r>
              <a:rPr lang="zh-CN" altLang="en-US" dirty="0"/>
              <a:t>./</a:t>
            </a:r>
            <a:r>
              <a:rPr lang="en-US" altLang="zh-CN" dirty="0" err="1"/>
              <a:t>mpicc</a:t>
            </a:r>
            <a:r>
              <a:rPr lang="en-US" altLang="zh-CN" dirty="0"/>
              <a:t> -c </a:t>
            </a:r>
            <a:r>
              <a:rPr lang="en-US" altLang="zh-CN" dirty="0" err="1"/>
              <a:t>foo.c</a:t>
            </a:r>
            <a:endParaRPr lang="en-US" altLang="zh-CN" dirty="0"/>
          </a:p>
          <a:p>
            <a:pPr lvl="1">
              <a:buFontTx/>
              <a:buNone/>
            </a:pPr>
            <a:r>
              <a:rPr lang="en-US" altLang="zh-CN" dirty="0"/>
              <a:t>./</a:t>
            </a:r>
            <a:r>
              <a:rPr lang="en-US" altLang="zh-CN" dirty="0" err="1"/>
              <a:t>mpicc</a:t>
            </a:r>
            <a:r>
              <a:rPr lang="en-US" altLang="zh-CN" dirty="0"/>
              <a:t> -o foo </a:t>
            </a:r>
            <a:r>
              <a:rPr lang="en-US" altLang="zh-CN" dirty="0" err="1"/>
              <a:t>foo.o</a:t>
            </a:r>
            <a:endParaRPr lang="en-US" altLang="zh-CN" dirty="0"/>
          </a:p>
          <a:p>
            <a:pPr lvl="1">
              <a:buFontTx/>
              <a:buNone/>
            </a:pPr>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r>
              <a:rPr lang="en-US" altLang="zh-CN"/>
              <a:t>MPI</a:t>
            </a:r>
            <a:r>
              <a:rPr lang="zh-CN" altLang="en-US"/>
              <a:t>程序的运行</a:t>
            </a:r>
          </a:p>
        </p:txBody>
      </p:sp>
      <p:sp>
        <p:nvSpPr>
          <p:cNvPr id="185347" name="Rectangle 3"/>
          <p:cNvSpPr>
            <a:spLocks noGrp="1" noChangeArrowheads="1"/>
          </p:cNvSpPr>
          <p:nvPr>
            <p:ph type="body" idx="1"/>
          </p:nvPr>
        </p:nvSpPr>
        <p:spPr/>
        <p:txBody>
          <a:bodyPr/>
          <a:lstStyle/>
          <a:p>
            <a:pPr>
              <a:spcBef>
                <a:spcPts val="1200"/>
              </a:spcBef>
            </a:pPr>
            <a:r>
              <a:rPr lang="en-US" altLang="zh-CN" sz="2400" dirty="0"/>
              <a:t>MPI</a:t>
            </a:r>
            <a:r>
              <a:rPr lang="zh-CN" altLang="en-US" sz="2400" dirty="0"/>
              <a:t>程序的执行步骤一般为：</a:t>
            </a:r>
          </a:p>
          <a:p>
            <a:pPr lvl="1">
              <a:spcBef>
                <a:spcPts val="1200"/>
              </a:spcBef>
              <a:buFontTx/>
              <a:buNone/>
            </a:pPr>
            <a:r>
              <a:rPr lang="zh-CN" altLang="en-US" sz="2000" dirty="0"/>
              <a:t>编译以得到</a:t>
            </a:r>
            <a:r>
              <a:rPr lang="en-US" altLang="zh-CN" sz="2000" dirty="0"/>
              <a:t>MPI</a:t>
            </a:r>
            <a:r>
              <a:rPr lang="zh-CN" altLang="en-US" sz="2000" dirty="0"/>
              <a:t>可执行程序（若在同构的系统上，只需编译一次；若系统异构，则要在每一个异构系统上都对</a:t>
            </a:r>
            <a:r>
              <a:rPr lang="en-US" altLang="zh-CN" sz="2000" dirty="0"/>
              <a:t>MPI</a:t>
            </a:r>
            <a:r>
              <a:rPr lang="zh-CN" altLang="en-US" sz="2000" dirty="0"/>
              <a:t>源程序进行编译）</a:t>
            </a:r>
          </a:p>
          <a:p>
            <a:pPr>
              <a:spcBef>
                <a:spcPts val="1200"/>
              </a:spcBef>
            </a:pPr>
            <a:r>
              <a:rPr lang="zh-CN" altLang="en-US" sz="2400" dirty="0"/>
              <a:t>将可执行程序拷贝到各个节点机上</a:t>
            </a:r>
          </a:p>
          <a:p>
            <a:pPr>
              <a:spcBef>
                <a:spcPts val="1200"/>
              </a:spcBef>
            </a:pPr>
            <a:r>
              <a:rPr lang="zh-CN" altLang="en-US" sz="2400" dirty="0"/>
              <a:t>通过</a:t>
            </a:r>
            <a:r>
              <a:rPr lang="en-US" altLang="zh-CN" sz="2400" dirty="0" err="1"/>
              <a:t>mpirun</a:t>
            </a:r>
            <a:r>
              <a:rPr lang="zh-CN" altLang="en-US" sz="2400" dirty="0"/>
              <a:t>命令并行执行</a:t>
            </a:r>
            <a:r>
              <a:rPr lang="en-US" altLang="zh-CN" sz="2400" dirty="0"/>
              <a:t>MPI</a:t>
            </a:r>
            <a:r>
              <a:rPr lang="zh-CN" altLang="en-US" sz="2400" dirty="0"/>
              <a:t>程序</a:t>
            </a:r>
          </a:p>
          <a:p>
            <a:pPr lvl="1">
              <a:buFontTx/>
              <a:buNone/>
            </a:pPr>
            <a:r>
              <a:rPr lang="en-US" altLang="zh-CN" sz="2000" dirty="0" err="1"/>
              <a:t>mpirun</a:t>
            </a:r>
            <a:r>
              <a:rPr lang="en-US" altLang="zh-CN" sz="2000" dirty="0"/>
              <a:t> –np N &lt;program&gt;</a:t>
            </a:r>
          </a:p>
          <a:p>
            <a:pPr lvl="1">
              <a:buFontTx/>
              <a:buNone/>
            </a:pPr>
            <a:r>
              <a:rPr lang="zh-CN" altLang="en-US" sz="2000" dirty="0"/>
              <a:t>其中：</a:t>
            </a:r>
          </a:p>
          <a:p>
            <a:pPr lvl="1">
              <a:buFontTx/>
              <a:buNone/>
            </a:pPr>
            <a:r>
              <a:rPr lang="en-US" altLang="zh-CN" sz="2000" dirty="0"/>
              <a:t>N： </a:t>
            </a:r>
            <a:r>
              <a:rPr lang="zh-CN" altLang="en-US" sz="2000" dirty="0"/>
              <a:t>同时运行的进程数</a:t>
            </a:r>
          </a:p>
          <a:p>
            <a:pPr lvl="1">
              <a:buFontTx/>
              <a:buNone/>
            </a:pPr>
            <a:r>
              <a:rPr lang="zh-CN" altLang="en-US" sz="2000" dirty="0"/>
              <a:t>&lt;</a:t>
            </a:r>
            <a:r>
              <a:rPr lang="en-US" altLang="zh-CN" sz="2000" dirty="0"/>
              <a:t>program&gt;:  </a:t>
            </a:r>
            <a:r>
              <a:rPr lang="zh-CN" altLang="en-US" sz="2000" dirty="0"/>
              <a:t>可执行</a:t>
            </a:r>
            <a:r>
              <a:rPr lang="en-US" altLang="zh-CN" sz="2000" dirty="0"/>
              <a:t>MPI</a:t>
            </a:r>
            <a:r>
              <a:rPr lang="zh-CN" altLang="en-US" sz="2000" dirty="0"/>
              <a:t>程序名</a:t>
            </a:r>
          </a:p>
          <a:p>
            <a:pPr lvl="1">
              <a:buFontTx/>
              <a:buNone/>
            </a:pPr>
            <a:endParaRPr lang="zh-CN" altLang="en-US" sz="2000" dirty="0"/>
          </a:p>
          <a:p>
            <a:pPr lvl="1">
              <a:buFontTx/>
              <a:buNone/>
            </a:pPr>
            <a:r>
              <a:rPr lang="zh-CN" altLang="en-US" sz="2000" dirty="0"/>
              <a:t>例如：</a:t>
            </a:r>
          </a:p>
          <a:p>
            <a:pPr lvl="1">
              <a:buFontTx/>
              <a:buNone/>
            </a:pPr>
            <a:r>
              <a:rPr lang="en-US" altLang="zh-CN" sz="2000" dirty="0" err="1"/>
              <a:t>mpirun</a:t>
            </a:r>
            <a:r>
              <a:rPr lang="en-US" altLang="zh-CN" sz="2000" dirty="0"/>
              <a:t> –np 6 </a:t>
            </a:r>
            <a:r>
              <a:rPr lang="en-US" altLang="zh-CN" sz="2000" dirty="0" err="1"/>
              <a:t>cpi</a:t>
            </a:r>
            <a:endParaRPr lang="en-US" altLang="zh-CN" sz="2000" dirty="0"/>
          </a:p>
          <a:p>
            <a:pPr lvl="1">
              <a:buFontTx/>
              <a:buNone/>
            </a:pPr>
            <a:r>
              <a:rPr lang="en-US" altLang="zh-CN" sz="2000" dirty="0" err="1"/>
              <a:t>mpirun</a:t>
            </a:r>
            <a:r>
              <a:rPr lang="en-US" altLang="zh-CN" sz="2000" dirty="0"/>
              <a:t> –np 4 hello</a:t>
            </a:r>
            <a:endParaRPr lang="zh-CN" altLang="en-US"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r>
              <a:rPr lang="en-US" altLang="zh-CN"/>
              <a:t>Intel</a:t>
            </a:r>
            <a:r>
              <a:rPr lang="zh-CN" altLang="en-US"/>
              <a:t>软件工具</a:t>
            </a:r>
          </a:p>
        </p:txBody>
      </p:sp>
      <p:sp>
        <p:nvSpPr>
          <p:cNvPr id="186371" name="Rectangle 3"/>
          <p:cNvSpPr>
            <a:spLocks noGrp="1" noChangeArrowheads="1"/>
          </p:cNvSpPr>
          <p:nvPr>
            <p:ph type="body" idx="1"/>
          </p:nvPr>
        </p:nvSpPr>
        <p:spPr/>
        <p:txBody>
          <a:bodyPr/>
          <a:lstStyle/>
          <a:p>
            <a:r>
              <a:rPr lang="en-US" altLang="zh-CN" dirty="0"/>
              <a:t>Performance Analyzer：</a:t>
            </a:r>
            <a:r>
              <a:rPr lang="zh-CN" altLang="en-US" dirty="0"/>
              <a:t>性能分析，找到软件性能比较热的部分，一般也就是性能瓶颈的关键点，帮助我们收集数据发现问题。</a:t>
            </a:r>
          </a:p>
          <a:p>
            <a:r>
              <a:rPr lang="en-US" altLang="zh-CN" dirty="0"/>
              <a:t>Intel Threading Checker：</a:t>
            </a:r>
            <a:r>
              <a:rPr lang="zh-CN" altLang="en-US" dirty="0"/>
              <a:t>用于查找线程错误, 能够检测资源竞争、线程死锁等问题.  程序在并行化后,可以通过</a:t>
            </a:r>
            <a:r>
              <a:rPr lang="en-US" altLang="zh-CN" dirty="0"/>
              <a:t>Threading Checker </a:t>
            </a:r>
            <a:r>
              <a:rPr lang="zh-CN" altLang="en-US" dirty="0"/>
              <a:t>检测一下有没有多线程相关的错误。</a:t>
            </a:r>
          </a:p>
          <a:p>
            <a:r>
              <a:rPr lang="en-US" altLang="zh-CN" dirty="0"/>
              <a:t>Intel Threading Profiler：</a:t>
            </a:r>
            <a:r>
              <a:rPr lang="zh-CN" altLang="en-US" dirty="0"/>
              <a:t>线程性能检测工具,多线程化有可能会有负载比平衡, 同步开销过大等等线程相关的性能问题。该工具可以帮你发现每一个线程每一时刻的状态。</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r>
              <a:rPr lang="en-US" altLang="zh-CN"/>
              <a:t>VTune</a:t>
            </a:r>
            <a:r>
              <a:rPr lang="zh-CN" altLang="en-US">
                <a:latin typeface="宋体" panose="02010600030101010101" pitchFamily="2" charset="-122"/>
              </a:rPr>
              <a:t>性能分析器</a:t>
            </a:r>
            <a:r>
              <a:rPr lang="zh-CN" altLang="en-US"/>
              <a:t> </a:t>
            </a:r>
          </a:p>
        </p:txBody>
      </p:sp>
      <p:sp>
        <p:nvSpPr>
          <p:cNvPr id="187395" name="Rectangle 3"/>
          <p:cNvSpPr>
            <a:spLocks noGrp="1" noChangeArrowheads="1"/>
          </p:cNvSpPr>
          <p:nvPr>
            <p:ph type="body" idx="1"/>
          </p:nvPr>
        </p:nvSpPr>
        <p:spPr/>
        <p:txBody>
          <a:bodyPr/>
          <a:lstStyle/>
          <a:p>
            <a:r>
              <a:rPr lang="zh-CN" altLang="en-US">
                <a:latin typeface="宋体" panose="02010600030101010101" pitchFamily="2" charset="-122"/>
              </a:rPr>
              <a:t>性能分析器功能与使用方法</a:t>
            </a:r>
            <a:r>
              <a:rPr lang="zh-CN" altLang="en-US"/>
              <a:t> </a:t>
            </a:r>
          </a:p>
          <a:p>
            <a:pPr lvl="1"/>
            <a:r>
              <a:rPr lang="zh-CN" altLang="en-US"/>
              <a:t>取样功能、调用图功能、计数器监视器以及经过改进的英特尔调优助手；</a:t>
            </a:r>
          </a:p>
          <a:p>
            <a:pPr lvl="1"/>
            <a:r>
              <a:rPr lang="zh-CN" altLang="en-US"/>
              <a:t>在</a:t>
            </a:r>
            <a:r>
              <a:rPr lang="en-US" altLang="zh-CN"/>
              <a:t>Windows</a:t>
            </a:r>
            <a:r>
              <a:rPr lang="zh-CN" altLang="en-US"/>
              <a:t>下同时提供图形化与命令行界面；</a:t>
            </a:r>
          </a:p>
          <a:p>
            <a:pPr lvl="1"/>
            <a:r>
              <a:rPr lang="zh-CN" altLang="en-US"/>
              <a:t>允许选择是否与</a:t>
            </a:r>
            <a:r>
              <a:rPr lang="en-US" altLang="zh-CN"/>
              <a:t>Visual Studio .NET </a:t>
            </a:r>
            <a:r>
              <a:rPr lang="zh-CN" altLang="en-US"/>
              <a:t>集成；</a:t>
            </a:r>
          </a:p>
          <a:p>
            <a:pPr lvl="1"/>
            <a:r>
              <a:rPr lang="zh-CN" altLang="en-US"/>
              <a:t>为基于</a:t>
            </a:r>
            <a:r>
              <a:rPr lang="en-US" altLang="zh-CN"/>
              <a:t>IA-32 </a:t>
            </a:r>
            <a:r>
              <a:rPr lang="zh-CN" altLang="en-US"/>
              <a:t>与英特尔安腾处理器的</a:t>
            </a:r>
            <a:r>
              <a:rPr lang="en-US" altLang="zh-CN"/>
              <a:t>Linux </a:t>
            </a:r>
            <a:r>
              <a:rPr lang="zh-CN" altLang="en-US"/>
              <a:t>应用程序提供远程支持；</a:t>
            </a:r>
          </a:p>
          <a:p>
            <a:pPr lvl="1"/>
            <a:r>
              <a:rPr lang="zh-CN" altLang="en-US"/>
              <a:t>可以对基于英特尔 </a:t>
            </a:r>
            <a:r>
              <a:rPr lang="en-US" altLang="zh-CN"/>
              <a:t>PXA250、PXA255 </a:t>
            </a:r>
            <a:r>
              <a:rPr lang="zh-CN" altLang="en-US"/>
              <a:t>与 </a:t>
            </a:r>
            <a:r>
              <a:rPr lang="en-US" altLang="zh-CN"/>
              <a:t>PXA26x </a:t>
            </a:r>
            <a:r>
              <a:rPr lang="zh-CN" altLang="en-US"/>
              <a:t>处理器的应用程序进行取样。</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en-US" altLang="zh-CN"/>
              <a:t>VTune</a:t>
            </a:r>
            <a:r>
              <a:rPr lang="zh-CN" altLang="en-US">
                <a:latin typeface="宋体" panose="02010600030101010101" pitchFamily="2" charset="-122"/>
              </a:rPr>
              <a:t>性能分析器</a:t>
            </a:r>
          </a:p>
        </p:txBody>
      </p:sp>
      <p:sp>
        <p:nvSpPr>
          <p:cNvPr id="188419" name="Rectangle 3"/>
          <p:cNvSpPr>
            <a:spLocks noGrp="1" noChangeArrowheads="1"/>
          </p:cNvSpPr>
          <p:nvPr>
            <p:ph type="body" idx="1"/>
          </p:nvPr>
        </p:nvSpPr>
        <p:spPr/>
        <p:txBody>
          <a:bodyPr/>
          <a:lstStyle/>
          <a:p>
            <a:pPr>
              <a:spcBef>
                <a:spcPts val="1200"/>
              </a:spcBef>
            </a:pPr>
            <a:r>
              <a:rPr lang="zh-CN" altLang="en-US" dirty="0"/>
              <a:t>取样（</a:t>
            </a:r>
            <a:r>
              <a:rPr lang="en-US" altLang="zh-CN" dirty="0"/>
              <a:t>Sampling）：</a:t>
            </a:r>
            <a:r>
              <a:rPr lang="zh-CN" altLang="en-US" dirty="0">
                <a:latin typeface="宋体" panose="02010600030101010101" pitchFamily="2" charset="-122"/>
              </a:rPr>
              <a:t>帮助开发者分辨程序中最消耗时间的函数和模块，并给出操作系统和应用程序的详细视图。它能够寻找程序中的热点区域（</a:t>
            </a:r>
            <a:r>
              <a:rPr lang="en-US" altLang="zh-CN" dirty="0"/>
              <a:t>Hot Spot</a:t>
            </a:r>
            <a:r>
              <a:rPr lang="en-US" altLang="zh-CN" dirty="0">
                <a:latin typeface="宋体" panose="02010600030101010101" pitchFamily="2" charset="-122"/>
              </a:rPr>
              <a:t>）</a:t>
            </a:r>
            <a:r>
              <a:rPr lang="en-US" altLang="zh-CN" dirty="0"/>
              <a:t>——</a:t>
            </a:r>
            <a:r>
              <a:rPr lang="zh-CN" altLang="en-US" dirty="0">
                <a:latin typeface="宋体" panose="02010600030101010101" pitchFamily="2" charset="-122"/>
              </a:rPr>
              <a:t>最耗时间的模块、函数、代码行和汇编指令，并提供进程、线程、模块、函数以及代码等不同层次的各种视图，并在下方的表格内将具体参数列了出来。</a:t>
            </a:r>
            <a:r>
              <a:rPr lang="zh-CN" altLang="en-US" dirty="0"/>
              <a:t> </a:t>
            </a:r>
          </a:p>
          <a:p>
            <a:pPr lvl="1">
              <a:spcBef>
                <a:spcPts val="1200"/>
              </a:spcBef>
            </a:pPr>
            <a:r>
              <a:rPr lang="zh-CN" altLang="en-US" dirty="0"/>
              <a:t>低功耗：取样产生的时间开销不到1%。</a:t>
            </a:r>
          </a:p>
          <a:p>
            <a:pPr lvl="1">
              <a:spcBef>
                <a:spcPts val="1200"/>
              </a:spcBef>
            </a:pPr>
            <a:r>
              <a:rPr lang="zh-CN" altLang="en-US" dirty="0">
                <a:latin typeface="宋体" panose="02010600030101010101" pitchFamily="2" charset="-122"/>
              </a:rPr>
              <a:t>对指令无要求：开发者不必为取样而对程序代码做任何改动。</a:t>
            </a:r>
            <a:r>
              <a:rPr lang="zh-CN" altLang="en-US"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r>
              <a:rPr lang="en-US" altLang="zh-CN"/>
              <a:t>VTune</a:t>
            </a:r>
            <a:r>
              <a:rPr lang="zh-CN" altLang="en-US">
                <a:latin typeface="宋体" panose="02010600030101010101" pitchFamily="2" charset="-122"/>
              </a:rPr>
              <a:t>性能分析器</a:t>
            </a:r>
          </a:p>
        </p:txBody>
      </p:sp>
      <p:sp>
        <p:nvSpPr>
          <p:cNvPr id="194563" name="Rectangle 3"/>
          <p:cNvSpPr>
            <a:spLocks noGrp="1" noChangeArrowheads="1"/>
          </p:cNvSpPr>
          <p:nvPr>
            <p:ph type="body" idx="1"/>
          </p:nvPr>
        </p:nvSpPr>
        <p:spPr/>
        <p:txBody>
          <a:bodyPr/>
          <a:lstStyle/>
          <a:p>
            <a:pPr>
              <a:spcBef>
                <a:spcPts val="1200"/>
              </a:spcBef>
            </a:pPr>
            <a:r>
              <a:rPr lang="zh-CN" altLang="en-US" dirty="0"/>
              <a:t>取样主要有两种方式：</a:t>
            </a:r>
          </a:p>
          <a:p>
            <a:pPr lvl="1">
              <a:spcBef>
                <a:spcPts val="1200"/>
              </a:spcBef>
            </a:pPr>
            <a:r>
              <a:rPr lang="zh-CN" altLang="en-US" dirty="0"/>
              <a:t>基于</a:t>
            </a:r>
            <a:r>
              <a:rPr lang="zh-CN" altLang="en-US" b="1" dirty="0"/>
              <a:t>时间取样</a:t>
            </a:r>
            <a:r>
              <a:rPr lang="zh-CN" altLang="en-US" dirty="0"/>
              <a:t>（</a:t>
            </a:r>
            <a:r>
              <a:rPr lang="en-US" altLang="zh-CN" dirty="0"/>
              <a:t>Time-based Sampling -- TBS）：</a:t>
            </a:r>
            <a:r>
              <a:rPr lang="zh-CN" altLang="en-US" dirty="0"/>
              <a:t>基于时间取样的方式或者由操作系统的时钟服务触发，或者在每隔</a:t>
            </a:r>
            <a:r>
              <a:rPr lang="en-US" altLang="zh-CN" dirty="0"/>
              <a:t>n </a:t>
            </a:r>
            <a:r>
              <a:rPr lang="zh-CN" altLang="en-US" dirty="0"/>
              <a:t>个处理器时钟周期后自动触发。</a:t>
            </a:r>
          </a:p>
          <a:p>
            <a:pPr lvl="1">
              <a:spcBef>
                <a:spcPts val="1200"/>
              </a:spcBef>
            </a:pPr>
            <a:r>
              <a:rPr lang="zh-CN" altLang="en-US" b="1" dirty="0"/>
              <a:t>基于事件取样</a:t>
            </a:r>
            <a:r>
              <a:rPr lang="zh-CN" altLang="en-US" dirty="0"/>
              <a:t>（</a:t>
            </a:r>
            <a:r>
              <a:rPr lang="en-US" altLang="zh-CN" dirty="0"/>
              <a:t>Event-based Sampling -- EBS）：</a:t>
            </a:r>
            <a:r>
              <a:rPr lang="zh-CN" altLang="en-US" dirty="0"/>
              <a:t>基于事件取样的方式主要由处理器的事件寄存器溢出（</a:t>
            </a:r>
            <a:r>
              <a:rPr lang="en-US" altLang="zh-CN" dirty="0"/>
              <a:t>overflow）</a:t>
            </a:r>
            <a:r>
              <a:rPr lang="zh-CN" altLang="en-US" dirty="0"/>
              <a:t>来触发。这样的事件通常是处理器相关的，主要包括如二级缓存缺失、分支转移预测失败、浮点数指令提交等事件。</a:t>
            </a:r>
          </a:p>
          <a:p>
            <a:endParaRPr lang="zh-CN"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zh-CN" altLang="en-US"/>
              <a:t>曲线图</a:t>
            </a:r>
          </a:p>
        </p:txBody>
      </p:sp>
      <p:sp>
        <p:nvSpPr>
          <p:cNvPr id="189443" name="Rectangle 3"/>
          <p:cNvSpPr>
            <a:spLocks noGrp="1" noChangeArrowheads="1"/>
          </p:cNvSpPr>
          <p:nvPr>
            <p:ph type="body" idx="1"/>
          </p:nvPr>
        </p:nvSpPr>
        <p:spPr/>
        <p:txBody>
          <a:bodyPr/>
          <a:lstStyle/>
          <a:p>
            <a:r>
              <a:rPr lang="zh-CN" altLang="en-US"/>
              <a:t>调用曲线图通过分析程序运行时函数的入口点和出口点，生成一张调用曲线图并且确定调用顺序和显示关键路径。它显示线程创建，函数执行，以及它们之间的父子继承关系。它分析提供关于程序流程的示意图，帮助开发者快速识别主要功能和调用顺序。</a:t>
            </a:r>
          </a:p>
          <a:p>
            <a:r>
              <a:rPr lang="zh-CN" altLang="en-US"/>
              <a:t>调用曲线图展现了以下几个部分：</a:t>
            </a:r>
          </a:p>
          <a:p>
            <a:pPr lvl="1">
              <a:buFontTx/>
              <a:buNone/>
            </a:pPr>
            <a:r>
              <a:rPr lang="zh-CN" altLang="en-US"/>
              <a:t>程序函数级的框架结构</a:t>
            </a:r>
          </a:p>
          <a:p>
            <a:pPr lvl="1">
              <a:buFontTx/>
              <a:buNone/>
            </a:pPr>
            <a:r>
              <a:rPr lang="zh-CN" altLang="en-US"/>
              <a:t>某个函数被某特定区域调用的次数</a:t>
            </a:r>
          </a:p>
          <a:p>
            <a:pPr lvl="1">
              <a:buFontTx/>
              <a:buNone/>
            </a:pPr>
            <a:r>
              <a:rPr lang="zh-CN" altLang="en-US"/>
              <a:t>每个函数消耗的时间</a:t>
            </a:r>
          </a:p>
          <a:p>
            <a:pPr lvl="1">
              <a:buFontTx/>
              <a:buNone/>
            </a:pPr>
            <a:r>
              <a:rPr lang="zh-CN" altLang="en-US">
                <a:latin typeface="宋体" panose="02010600030101010101" pitchFamily="2" charset="-122"/>
              </a:rPr>
              <a:t>处于关键路径上的函数</a:t>
            </a:r>
            <a:r>
              <a:rPr lang="zh-CN" altLang="en-US"/>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US" altLang="zh-CN"/>
              <a:t>Thread Checker</a:t>
            </a:r>
            <a:r>
              <a:rPr lang="zh-CN" altLang="en-US"/>
              <a:t>线程检查器</a:t>
            </a:r>
          </a:p>
        </p:txBody>
      </p:sp>
      <p:sp>
        <p:nvSpPr>
          <p:cNvPr id="190467" name="Rectangle 3"/>
          <p:cNvSpPr>
            <a:spLocks noGrp="1" noChangeArrowheads="1"/>
          </p:cNvSpPr>
          <p:nvPr>
            <p:ph type="body" idx="1"/>
          </p:nvPr>
        </p:nvSpPr>
        <p:spPr/>
        <p:txBody>
          <a:bodyPr/>
          <a:lstStyle/>
          <a:p>
            <a:r>
              <a:rPr lang="zh-CN" altLang="en-US" sz="2400"/>
              <a:t>快速查找和修复</a:t>
            </a:r>
            <a:r>
              <a:rPr lang="en-US" altLang="zh-CN" sz="2400"/>
              <a:t>Windows </a:t>
            </a:r>
            <a:r>
              <a:rPr lang="zh-CN" altLang="en-US" sz="2400"/>
              <a:t>和</a:t>
            </a:r>
            <a:r>
              <a:rPr lang="en-US" altLang="zh-CN" sz="2400"/>
              <a:t>OpenMP </a:t>
            </a:r>
            <a:r>
              <a:rPr lang="zh-CN" altLang="en-US" sz="2400"/>
              <a:t>线程软件中的</a:t>
            </a:r>
            <a:r>
              <a:rPr lang="en-US" altLang="zh-CN" sz="2400"/>
              <a:t>bug</a:t>
            </a:r>
            <a:r>
              <a:rPr lang="zh-CN" altLang="en-US" sz="2400"/>
              <a:t>。</a:t>
            </a:r>
          </a:p>
          <a:p>
            <a:r>
              <a:rPr lang="zh-CN" altLang="en-US" sz="2400"/>
              <a:t>监控程序执行过程中的线程行为，发现其中存在的竞争现象、线程阻塞以及潜在的线程死锁问题，提示同线程错误相关的源代码位置、侵权变量以及堆栈跟踪等。</a:t>
            </a:r>
          </a:p>
          <a:p>
            <a:r>
              <a:rPr lang="zh-CN" altLang="en-US" sz="2400"/>
              <a:t>线程检查器含有一个错误检测引擎，可以在数小时内定位难于发现的线程错误，这些错误有时使用传统的工具或软件根本就发现不了。</a:t>
            </a:r>
          </a:p>
          <a:p>
            <a:r>
              <a:rPr lang="zh-CN" altLang="en-US" sz="2400"/>
              <a:t>在程序执行期间监控其线程行为，能够检测多种类型的线程错误。</a:t>
            </a:r>
          </a:p>
          <a:p>
            <a:r>
              <a:rPr lang="zh-CN" altLang="en-US" sz="2400"/>
              <a:t>可以发现数据竞争现象，另外，它还能发现线程死锁和阻塞问题。</a:t>
            </a:r>
          </a:p>
          <a:p>
            <a:r>
              <a:rPr lang="zh-CN" altLang="en-US" sz="2400"/>
              <a:t>英特尔线程检查器支持</a:t>
            </a:r>
            <a:r>
              <a:rPr lang="en-US" altLang="zh-CN" sz="2400"/>
              <a:t>Intel  64 </a:t>
            </a:r>
            <a:r>
              <a:rPr lang="zh-CN" altLang="en-US" sz="2400"/>
              <a:t>与 </a:t>
            </a:r>
            <a:r>
              <a:rPr lang="en-US" altLang="zh-CN" sz="2400"/>
              <a:t>Microsoft Visual Studio* </a:t>
            </a:r>
            <a:r>
              <a:rPr lang="zh-CN" altLang="en-US" sz="2400"/>
              <a:t>环境，通常集成到</a:t>
            </a:r>
            <a:r>
              <a:rPr lang="en-US" altLang="zh-CN" sz="2400"/>
              <a:t>Intel® VTune </a:t>
            </a:r>
            <a:r>
              <a:rPr lang="zh-CN" altLang="en-US" sz="2400"/>
              <a:t>性能分析器中使用。</a:t>
            </a:r>
          </a:p>
        </p:txBody>
      </p:sp>
    </p:spTree>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4483</TotalTime>
  <Words>1952</Words>
  <Application>Microsoft Office PowerPoint</Application>
  <PresentationFormat>全屏显示(4:3)</PresentationFormat>
  <Paragraphs>193</Paragraphs>
  <Slides>34</Slides>
  <Notes>32</Notes>
  <HiddenSlides>0</HiddenSlides>
  <MMClips>0</MMClips>
  <ScaleCrop>false</ScaleCrop>
  <HeadingPairs>
    <vt:vector size="8" baseType="variant">
      <vt:variant>
        <vt:lpstr>已用的字体</vt:lpstr>
      </vt:variant>
      <vt:variant>
        <vt:i4>4</vt:i4>
      </vt:variant>
      <vt:variant>
        <vt:lpstr>主题</vt:lpstr>
      </vt:variant>
      <vt:variant>
        <vt:i4>1</vt:i4>
      </vt:variant>
      <vt:variant>
        <vt:lpstr>嵌入 OLE 服务器</vt:lpstr>
      </vt:variant>
      <vt:variant>
        <vt:i4>4</vt:i4>
      </vt:variant>
      <vt:variant>
        <vt:lpstr>幻灯片标题</vt:lpstr>
      </vt:variant>
      <vt:variant>
        <vt:i4>34</vt:i4>
      </vt:variant>
    </vt:vector>
  </HeadingPairs>
  <TitlesOfParts>
    <vt:vector size="43" baseType="lpstr">
      <vt:lpstr>宋体</vt:lpstr>
      <vt:lpstr>Arial</vt:lpstr>
      <vt:lpstr>Times New Roman</vt:lpstr>
      <vt:lpstr>Wingdings</vt:lpstr>
      <vt:lpstr>Soaring</vt:lpstr>
      <vt:lpstr>位图图像</vt:lpstr>
      <vt:lpstr>Equation</vt:lpstr>
      <vt:lpstr>BMP 图像</vt:lpstr>
      <vt:lpstr>Document</vt:lpstr>
      <vt:lpstr>MPI简介</vt:lpstr>
      <vt:lpstr>MPI实现</vt:lpstr>
      <vt:lpstr>MPI程序特点 </vt:lpstr>
      <vt:lpstr>MPI程序分类</vt:lpstr>
      <vt:lpstr>单程序多数据</vt:lpstr>
      <vt:lpstr>单程序多数据</vt:lpstr>
      <vt:lpstr>多程序多数据 </vt:lpstr>
      <vt:lpstr>MPI程序实例 </vt:lpstr>
      <vt:lpstr>MPI程序实例</vt:lpstr>
      <vt:lpstr>MPI函数说明</vt:lpstr>
      <vt:lpstr>MPI程序</vt:lpstr>
      <vt:lpstr>MPI程序实例——获取进程标志和机器名</vt:lpstr>
      <vt:lpstr>MPI程序实例——获取进程标志和机器名</vt:lpstr>
      <vt:lpstr>MPI的点对点通信</vt:lpstr>
      <vt:lpstr>MPI的点对点通信</vt:lpstr>
      <vt:lpstr>MPI通信程序实例</vt:lpstr>
      <vt:lpstr>MPI通信程序实例</vt:lpstr>
      <vt:lpstr>Monte Carlo法在并行程序设计中的应用</vt:lpstr>
      <vt:lpstr>Monte Carlo法在并行程序设计中的应用</vt:lpstr>
      <vt:lpstr>PowerPoint 演示文稿</vt:lpstr>
      <vt:lpstr>PowerPoint 演示文稿</vt:lpstr>
      <vt:lpstr>MPI预定义数据类型</vt:lpstr>
      <vt:lpstr>一般的MPI程序设计流程图 </vt:lpstr>
      <vt:lpstr>计算与通信的并行</vt:lpstr>
      <vt:lpstr>计算与通信的并行</vt:lpstr>
      <vt:lpstr>计算与通信的并行</vt:lpstr>
      <vt:lpstr>MPI程序的编译</vt:lpstr>
      <vt:lpstr>MPI程序的运行</vt:lpstr>
      <vt:lpstr>Intel软件工具</vt:lpstr>
      <vt:lpstr>VTune性能分析器 </vt:lpstr>
      <vt:lpstr>VTune性能分析器</vt:lpstr>
      <vt:lpstr>VTune性能分析器</vt:lpstr>
      <vt:lpstr>曲线图</vt:lpstr>
      <vt:lpstr>Thread Checker线程检查器</vt:lpstr>
    </vt:vector>
  </TitlesOfParts>
  <Manager/>
  <Company>jilin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操作系统概述</dc:title>
  <dc:creator>peter</dc:creator>
  <cp:lastModifiedBy>peter</cp:lastModifiedBy>
  <cp:revision>293</cp:revision>
  <dcterms:created xsi:type="dcterms:W3CDTF">2002-08-13T11:06:20Z</dcterms:created>
  <dcterms:modified xsi:type="dcterms:W3CDTF">2023-05-20T13:14:24Z</dcterms:modified>
</cp:coreProperties>
</file>