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5"/>
  </p:notesMasterIdLst>
  <p:handoutMasterIdLst>
    <p:handoutMasterId r:id="rId66"/>
  </p:handout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322" r:id="rId17"/>
    <p:sldId id="271" r:id="rId18"/>
    <p:sldId id="272" r:id="rId19"/>
    <p:sldId id="273" r:id="rId20"/>
    <p:sldId id="275" r:id="rId21"/>
    <p:sldId id="278" r:id="rId22"/>
    <p:sldId id="279" r:id="rId23"/>
    <p:sldId id="280" r:id="rId24"/>
    <p:sldId id="281" r:id="rId25"/>
    <p:sldId id="276" r:id="rId26"/>
    <p:sldId id="282" r:id="rId27"/>
    <p:sldId id="284" r:id="rId28"/>
    <p:sldId id="285" r:id="rId29"/>
    <p:sldId id="286" r:id="rId30"/>
    <p:sldId id="287" r:id="rId31"/>
    <p:sldId id="288" r:id="rId32"/>
    <p:sldId id="289" r:id="rId33"/>
    <p:sldId id="290" r:id="rId34"/>
    <p:sldId id="291" r:id="rId35"/>
    <p:sldId id="277" r:id="rId36"/>
    <p:sldId id="292" r:id="rId37"/>
    <p:sldId id="293" r:id="rId38"/>
    <p:sldId id="294" r:id="rId39"/>
    <p:sldId id="295" r:id="rId40"/>
    <p:sldId id="296" r:id="rId41"/>
    <p:sldId id="297" r:id="rId42"/>
    <p:sldId id="300" r:id="rId43"/>
    <p:sldId id="298" r:id="rId44"/>
    <p:sldId id="299"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Lst>
  <p:sldSz cx="9144000" cy="6858000" type="screen4x3"/>
  <p:notesSz cx="6858000" cy="9144000"/>
  <p:defaultTextStyle>
    <a:defPPr>
      <a:defRPr lang="en-US"/>
    </a:defPPr>
    <a:lvl1pPr algn="l" rtl="0" fontAlgn="base">
      <a:spcBef>
        <a:spcPct val="20000"/>
      </a:spcBef>
      <a:spcAft>
        <a:spcPct val="0"/>
      </a:spcAft>
      <a:buClr>
        <a:schemeClr val="accent2"/>
      </a:buClr>
      <a:buSzPct val="80000"/>
      <a:buFont typeface="Wingdings" pitchFamily="2" charset="2"/>
      <a:buChar char="l"/>
      <a:defRPr kumimoji="1" sz="3200" kern="1200">
        <a:solidFill>
          <a:schemeClr val="tx1"/>
        </a:solidFill>
        <a:latin typeface="Times New Roman" pitchFamily="18" charset="0"/>
        <a:ea typeface="宋体" pitchFamily="2" charset="-122"/>
        <a:cs typeface="+mn-cs"/>
      </a:defRPr>
    </a:lvl1pPr>
    <a:lvl2pPr marL="457200" algn="l" rtl="0" fontAlgn="base">
      <a:spcBef>
        <a:spcPct val="20000"/>
      </a:spcBef>
      <a:spcAft>
        <a:spcPct val="0"/>
      </a:spcAft>
      <a:buClr>
        <a:schemeClr val="accent2"/>
      </a:buClr>
      <a:buSzPct val="80000"/>
      <a:buFont typeface="Wingdings" pitchFamily="2" charset="2"/>
      <a:buChar char="l"/>
      <a:defRPr kumimoji="1" sz="3200" kern="1200">
        <a:solidFill>
          <a:schemeClr val="tx1"/>
        </a:solidFill>
        <a:latin typeface="Times New Roman" pitchFamily="18" charset="0"/>
        <a:ea typeface="宋体" pitchFamily="2" charset="-122"/>
        <a:cs typeface="+mn-cs"/>
      </a:defRPr>
    </a:lvl2pPr>
    <a:lvl3pPr marL="914400" algn="l" rtl="0" fontAlgn="base">
      <a:spcBef>
        <a:spcPct val="20000"/>
      </a:spcBef>
      <a:spcAft>
        <a:spcPct val="0"/>
      </a:spcAft>
      <a:buClr>
        <a:schemeClr val="accent2"/>
      </a:buClr>
      <a:buSzPct val="80000"/>
      <a:buFont typeface="Wingdings" pitchFamily="2" charset="2"/>
      <a:buChar char="l"/>
      <a:defRPr kumimoji="1" sz="3200" kern="1200">
        <a:solidFill>
          <a:schemeClr val="tx1"/>
        </a:solidFill>
        <a:latin typeface="Times New Roman" pitchFamily="18" charset="0"/>
        <a:ea typeface="宋体" pitchFamily="2" charset="-122"/>
        <a:cs typeface="+mn-cs"/>
      </a:defRPr>
    </a:lvl3pPr>
    <a:lvl4pPr marL="1371600" algn="l" rtl="0" fontAlgn="base">
      <a:spcBef>
        <a:spcPct val="20000"/>
      </a:spcBef>
      <a:spcAft>
        <a:spcPct val="0"/>
      </a:spcAft>
      <a:buClr>
        <a:schemeClr val="accent2"/>
      </a:buClr>
      <a:buSzPct val="80000"/>
      <a:buFont typeface="Wingdings" pitchFamily="2" charset="2"/>
      <a:buChar char="l"/>
      <a:defRPr kumimoji="1" sz="3200" kern="1200">
        <a:solidFill>
          <a:schemeClr val="tx1"/>
        </a:solidFill>
        <a:latin typeface="Times New Roman" pitchFamily="18" charset="0"/>
        <a:ea typeface="宋体" pitchFamily="2" charset="-122"/>
        <a:cs typeface="+mn-cs"/>
      </a:defRPr>
    </a:lvl4pPr>
    <a:lvl5pPr marL="1828800" algn="l" rtl="0" fontAlgn="base">
      <a:spcBef>
        <a:spcPct val="20000"/>
      </a:spcBef>
      <a:spcAft>
        <a:spcPct val="0"/>
      </a:spcAft>
      <a:buClr>
        <a:schemeClr val="accent2"/>
      </a:buClr>
      <a:buSzPct val="80000"/>
      <a:buFont typeface="Wingdings" pitchFamily="2" charset="2"/>
      <a:buChar char="l"/>
      <a:defRPr kumimoji="1" sz="3200" kern="1200">
        <a:solidFill>
          <a:schemeClr val="tx1"/>
        </a:solidFill>
        <a:latin typeface="Times New Roman" pitchFamily="18" charset="0"/>
        <a:ea typeface="宋体" pitchFamily="2" charset="-122"/>
        <a:cs typeface="+mn-cs"/>
      </a:defRPr>
    </a:lvl5pPr>
    <a:lvl6pPr marL="2286000" algn="l" defTabSz="914400" rtl="0" eaLnBrk="1" latinLnBrk="0" hangingPunct="1">
      <a:defRPr kumimoji="1" sz="3200" kern="1200">
        <a:solidFill>
          <a:schemeClr val="tx1"/>
        </a:solidFill>
        <a:latin typeface="Times New Roman" pitchFamily="18" charset="0"/>
        <a:ea typeface="宋体" pitchFamily="2" charset="-122"/>
        <a:cs typeface="+mn-cs"/>
      </a:defRPr>
    </a:lvl6pPr>
    <a:lvl7pPr marL="2743200" algn="l" defTabSz="914400" rtl="0" eaLnBrk="1" latinLnBrk="0" hangingPunct="1">
      <a:defRPr kumimoji="1" sz="3200" kern="1200">
        <a:solidFill>
          <a:schemeClr val="tx1"/>
        </a:solidFill>
        <a:latin typeface="Times New Roman" pitchFamily="18" charset="0"/>
        <a:ea typeface="宋体" pitchFamily="2" charset="-122"/>
        <a:cs typeface="+mn-cs"/>
      </a:defRPr>
    </a:lvl7pPr>
    <a:lvl8pPr marL="3200400" algn="l" defTabSz="914400" rtl="0" eaLnBrk="1" latinLnBrk="0" hangingPunct="1">
      <a:defRPr kumimoji="1" sz="3200" kern="1200">
        <a:solidFill>
          <a:schemeClr val="tx1"/>
        </a:solidFill>
        <a:latin typeface="Times New Roman" pitchFamily="18" charset="0"/>
        <a:ea typeface="宋体" pitchFamily="2" charset="-122"/>
        <a:cs typeface="+mn-cs"/>
      </a:defRPr>
    </a:lvl8pPr>
    <a:lvl9pPr marL="3657600" algn="l" defTabSz="914400" rtl="0" eaLnBrk="1" latinLnBrk="0" hangingPunct="1">
      <a:defRPr kumimoji="1" sz="3200" kern="1200">
        <a:solidFill>
          <a:schemeClr val="tx1"/>
        </a:solidFill>
        <a:latin typeface="Times New Roman" pitchFamily="18"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07A3"/>
    <a:srgbClr val="2C09C3"/>
    <a:srgbClr val="320ADE"/>
    <a:srgbClr val="E3391D"/>
    <a:srgbClr val="336600"/>
    <a:srgbClr val="009900"/>
    <a:srgbClr val="3F4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4615" autoAdjust="0"/>
  </p:normalViewPr>
  <p:slideViewPr>
    <p:cSldViewPr>
      <p:cViewPr varScale="1">
        <p:scale>
          <a:sx n="72" d="100"/>
          <a:sy n="72" d="100"/>
        </p:scale>
        <p:origin x="1766" y="31"/>
      </p:cViewPr>
      <p:guideLst>
        <p:guide orient="horz" pos="2160"/>
        <p:guide pos="2880"/>
      </p:guideLst>
    </p:cSldViewPr>
  </p:slideViewPr>
  <p:outlineViewPr>
    <p:cViewPr>
      <p:scale>
        <a:sx n="33" d="100"/>
        <a:sy n="33" d="100"/>
      </p:scale>
      <p:origin x="0" y="13026"/>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8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lvl1pPr>
          </a:lstStyle>
          <a:p>
            <a:endParaRPr lang="zh-CN" altLang="en-US"/>
          </a:p>
        </p:txBody>
      </p:sp>
      <p:sp>
        <p:nvSpPr>
          <p:cNvPr id="512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vl1pPr>
          </a:lstStyle>
          <a:p>
            <a:endParaRPr lang="en-US" altLang="zh-CN"/>
          </a:p>
        </p:txBody>
      </p:sp>
      <p:sp>
        <p:nvSpPr>
          <p:cNvPr id="512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lvl1pPr>
          </a:lstStyle>
          <a:p>
            <a:endParaRPr lang="en-US" altLang="zh-CN"/>
          </a:p>
        </p:txBody>
      </p:sp>
      <p:sp>
        <p:nvSpPr>
          <p:cNvPr id="512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vl1pPr>
          </a:lstStyle>
          <a:p>
            <a:fld id="{A266FCB9-CFC2-465C-935A-194D3AD10C97}" type="slidenum">
              <a:rPr lang="zh-CN" altLang="en-US"/>
              <a:pPr/>
              <a:t>‹#›</a:t>
            </a:fld>
            <a:endParaRPr lang="en-US" altLang="zh-CN"/>
          </a:p>
        </p:txBody>
      </p:sp>
    </p:spTree>
    <p:extLst>
      <p:ext uri="{BB962C8B-B14F-4D97-AF65-F5344CB8AC3E}">
        <p14:creationId xmlns:p14="http://schemas.microsoft.com/office/powerpoint/2010/main" val="14294481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lvl1pPr>
          </a:lstStyle>
          <a:p>
            <a:endParaRPr lang="zh-CN" altLang="en-US"/>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vl1pPr>
          </a:lstStyle>
          <a:p>
            <a:endParaRPr lang="en-US" altLang="zh-CN"/>
          </a:p>
        </p:txBody>
      </p:sp>
      <p:sp>
        <p:nvSpPr>
          <p:cNvPr id="4100" name="Rectangle 4"/>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lvl1pPr>
          </a:lstStyle>
          <a:p>
            <a:endParaRPr lang="en-US" altLang="zh-CN"/>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vl1pPr>
          </a:lstStyle>
          <a:p>
            <a:fld id="{E9C10B44-145B-45FC-9B27-A8DB3AAA4058}" type="slidenum">
              <a:rPr lang="zh-CN" altLang="en-US"/>
              <a:pPr/>
              <a:t>‹#›</a:t>
            </a:fld>
            <a:endParaRPr lang="en-US" altLang="zh-CN"/>
          </a:p>
        </p:txBody>
      </p:sp>
    </p:spTree>
    <p:extLst>
      <p:ext uri="{BB962C8B-B14F-4D97-AF65-F5344CB8AC3E}">
        <p14:creationId xmlns:p14="http://schemas.microsoft.com/office/powerpoint/2010/main" val="427236852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73EFCF-DCC4-4B03-9FEE-8E7F28F751FD}" type="slidenum">
              <a:rPr lang="zh-CN" altLang="en-US"/>
              <a:pPr/>
              <a:t>34</a:t>
            </a:fld>
            <a:endParaRPr lang="en-US" altLang="zh-CN"/>
          </a:p>
        </p:txBody>
      </p:sp>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768910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81922" name="Group 2"/>
          <p:cNvGrpSpPr>
            <a:grpSpLocks/>
          </p:cNvGrpSpPr>
          <p:nvPr/>
        </p:nvGrpSpPr>
        <p:grpSpPr bwMode="auto">
          <a:xfrm>
            <a:off x="-1035050" y="1552575"/>
            <a:ext cx="10179050" cy="5305425"/>
            <a:chOff x="-652" y="978"/>
            <a:chExt cx="6412" cy="3342"/>
          </a:xfrm>
        </p:grpSpPr>
        <p:sp>
          <p:nvSpPr>
            <p:cNvPr id="81923" name="Freeform 3"/>
            <p:cNvSpPr>
              <a:spLocks/>
            </p:cNvSpPr>
            <p:nvPr/>
          </p:nvSpPr>
          <p:spPr bwMode="auto">
            <a:xfrm>
              <a:off x="2061" y="1707"/>
              <a:ext cx="3699" cy="2613"/>
            </a:xfrm>
            <a:custGeom>
              <a:avLst/>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1924" name="Arc 4"/>
            <p:cNvSpPr>
              <a:spLocks/>
            </p:cNvSpPr>
            <p:nvPr/>
          </p:nvSpPr>
          <p:spPr bwMode="auto">
            <a:xfrm>
              <a:off x="-652" y="978"/>
              <a:ext cx="4237" cy="3342"/>
            </a:xfrm>
            <a:custGeom>
              <a:avLst/>
              <a:gdLst>
                <a:gd name="G0" fmla="+- 0 0 0"/>
                <a:gd name="G1" fmla="+- 21231 0 0"/>
                <a:gd name="G2" fmla="+- 21600 0 0"/>
                <a:gd name="T0" fmla="*/ 3977 w 21600"/>
                <a:gd name="T1" fmla="*/ 0 h 21231"/>
                <a:gd name="T2" fmla="*/ 21600 w 21600"/>
                <a:gd name="T3" fmla="*/ 21231 h 21231"/>
                <a:gd name="T4" fmla="*/ 0 w 21600"/>
                <a:gd name="T5" fmla="*/ 21231 h 21231"/>
              </a:gdLst>
              <a:ahLst/>
              <a:cxnLst>
                <a:cxn ang="0">
                  <a:pos x="T0" y="T1"/>
                </a:cxn>
                <a:cxn ang="0">
                  <a:pos x="T2" y="T3"/>
                </a:cxn>
                <a:cxn ang="0">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1925" name="Rectangle 5"/>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81926"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itchFamily="2" charset="2"/>
              <a:buNone/>
              <a:defRPr/>
            </a:lvl1pPr>
          </a:lstStyle>
          <a:p>
            <a:pPr lvl="0"/>
            <a:r>
              <a:rPr lang="zh-CN" altLang="en-US" noProof="0"/>
              <a:t>单击此处编辑母版副标题样式</a:t>
            </a:r>
          </a:p>
        </p:txBody>
      </p:sp>
      <p:sp>
        <p:nvSpPr>
          <p:cNvPr id="81927" name="Rectangle 7"/>
          <p:cNvSpPr>
            <a:spLocks noGrp="1" noChangeArrowheads="1"/>
          </p:cNvSpPr>
          <p:nvPr>
            <p:ph type="dt" sz="quarter" idx="2"/>
          </p:nvPr>
        </p:nvSpPr>
        <p:spPr/>
        <p:txBody>
          <a:bodyPr/>
          <a:lstStyle>
            <a:lvl1pPr>
              <a:defRPr/>
            </a:lvl1pPr>
          </a:lstStyle>
          <a:p>
            <a:endParaRPr lang="en-US" altLang="zh-CN"/>
          </a:p>
        </p:txBody>
      </p:sp>
      <p:sp>
        <p:nvSpPr>
          <p:cNvPr id="81928" name="Rectangle 8"/>
          <p:cNvSpPr>
            <a:spLocks noGrp="1" noChangeArrowheads="1"/>
          </p:cNvSpPr>
          <p:nvPr>
            <p:ph type="ftr" sz="quarter" idx="3"/>
          </p:nvPr>
        </p:nvSpPr>
        <p:spPr/>
        <p:txBody>
          <a:bodyPr/>
          <a:lstStyle>
            <a:lvl1pPr>
              <a:defRPr/>
            </a:lvl1pPr>
          </a:lstStyle>
          <a:p>
            <a:endParaRPr lang="en-US" altLang="zh-CN"/>
          </a:p>
        </p:txBody>
      </p:sp>
      <p:sp>
        <p:nvSpPr>
          <p:cNvPr id="81929" name="Rectangle 9"/>
          <p:cNvSpPr>
            <a:spLocks noGrp="1" noChangeArrowheads="1"/>
          </p:cNvSpPr>
          <p:nvPr>
            <p:ph type="sldNum" sz="quarter" idx="4"/>
          </p:nvPr>
        </p:nvSpPr>
        <p:spPr/>
        <p:txBody>
          <a:bodyPr/>
          <a:lstStyle>
            <a:lvl1pPr>
              <a:defRPr/>
            </a:lvl1pPr>
          </a:lstStyle>
          <a:p>
            <a:fld id="{1EB29846-7437-4E35-A3D6-33BD4ED453EC}" type="slidenum">
              <a:rPr lang="zh-CN" altLang="en-US"/>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A370139-295E-46E7-87C0-D58D21E6FB4E}" type="slidenum">
              <a:rPr lang="zh-CN" altLang="en-US"/>
              <a:pPr/>
              <a:t>‹#›</a:t>
            </a:fld>
            <a:endParaRPr lang="en-US" altLang="zh-CN"/>
          </a:p>
        </p:txBody>
      </p:sp>
    </p:spTree>
    <p:extLst>
      <p:ext uri="{BB962C8B-B14F-4D97-AF65-F5344CB8AC3E}">
        <p14:creationId xmlns:p14="http://schemas.microsoft.com/office/powerpoint/2010/main" val="41919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CE0C76D-3F2C-4799-8D68-07CD4F31DCE3}" type="slidenum">
              <a:rPr lang="zh-CN" altLang="en-US"/>
              <a:pPr/>
              <a:t>‹#›</a:t>
            </a:fld>
            <a:endParaRPr lang="en-US" altLang="zh-CN"/>
          </a:p>
        </p:txBody>
      </p:sp>
    </p:spTree>
    <p:extLst>
      <p:ext uri="{BB962C8B-B14F-4D97-AF65-F5344CB8AC3E}">
        <p14:creationId xmlns:p14="http://schemas.microsoft.com/office/powerpoint/2010/main" val="1608874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228600" y="1219200"/>
            <a:ext cx="42291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9902483-AB23-435D-A32B-98E15E19B1CC}" type="slidenum">
              <a:rPr lang="zh-CN" altLang="en-US"/>
              <a:pPr/>
              <a:t>‹#›</a:t>
            </a:fld>
            <a:endParaRPr lang="en-US" altLang="zh-CN"/>
          </a:p>
        </p:txBody>
      </p:sp>
    </p:spTree>
    <p:extLst>
      <p:ext uri="{BB962C8B-B14F-4D97-AF65-F5344CB8AC3E}">
        <p14:creationId xmlns:p14="http://schemas.microsoft.com/office/powerpoint/2010/main" val="3410041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76F1415E-0FDE-4B14-B6F0-7F121EC68056}" type="slidenum">
              <a:rPr lang="zh-CN" altLang="en-US"/>
              <a:pPr/>
              <a:t>‹#›</a:t>
            </a:fld>
            <a:endParaRPr lang="en-US" altLang="zh-CN"/>
          </a:p>
        </p:txBody>
      </p:sp>
    </p:spTree>
    <p:extLst>
      <p:ext uri="{BB962C8B-B14F-4D97-AF65-F5344CB8AC3E}">
        <p14:creationId xmlns:p14="http://schemas.microsoft.com/office/powerpoint/2010/main" val="3037285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F0B34245-6524-47DC-BEC8-9BC2ED9C20A4}" type="slidenum">
              <a:rPr lang="zh-CN" altLang="en-US"/>
              <a:pPr/>
              <a:t>‹#›</a:t>
            </a:fld>
            <a:endParaRPr lang="en-US" altLang="zh-CN"/>
          </a:p>
        </p:txBody>
      </p:sp>
    </p:spTree>
    <p:extLst>
      <p:ext uri="{BB962C8B-B14F-4D97-AF65-F5344CB8AC3E}">
        <p14:creationId xmlns:p14="http://schemas.microsoft.com/office/powerpoint/2010/main" val="3010220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598BF2D-424F-406A-9916-23F1F04EB5A6}" type="slidenum">
              <a:rPr lang="zh-CN" altLang="en-US"/>
              <a:pPr/>
              <a:t>‹#›</a:t>
            </a:fld>
            <a:endParaRPr lang="en-US" altLang="zh-CN"/>
          </a:p>
        </p:txBody>
      </p:sp>
    </p:spTree>
    <p:extLst>
      <p:ext uri="{BB962C8B-B14F-4D97-AF65-F5344CB8AC3E}">
        <p14:creationId xmlns:p14="http://schemas.microsoft.com/office/powerpoint/2010/main" val="264438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37A0EE3-A64E-440B-8ED4-DC94E0C40451}" type="slidenum">
              <a:rPr lang="zh-CN" altLang="en-US"/>
              <a:pPr/>
              <a:t>‹#›</a:t>
            </a:fld>
            <a:endParaRPr lang="en-US" altLang="zh-CN"/>
          </a:p>
        </p:txBody>
      </p:sp>
    </p:spTree>
    <p:extLst>
      <p:ext uri="{BB962C8B-B14F-4D97-AF65-F5344CB8AC3E}">
        <p14:creationId xmlns:p14="http://schemas.microsoft.com/office/powerpoint/2010/main" val="3048192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174E103-4D13-4696-A7F8-8F13DBBBD541}" type="slidenum">
              <a:rPr lang="zh-CN" altLang="en-US"/>
              <a:pPr/>
              <a:t>‹#›</a:t>
            </a:fld>
            <a:endParaRPr lang="en-US" altLang="zh-CN"/>
          </a:p>
        </p:txBody>
      </p:sp>
    </p:spTree>
    <p:extLst>
      <p:ext uri="{BB962C8B-B14F-4D97-AF65-F5344CB8AC3E}">
        <p14:creationId xmlns:p14="http://schemas.microsoft.com/office/powerpoint/2010/main" val="3387803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C6C2258-A036-415A-B3A7-0F0EFBA85987}" type="slidenum">
              <a:rPr lang="zh-CN" altLang="en-US"/>
              <a:pPr/>
              <a:t>‹#›</a:t>
            </a:fld>
            <a:endParaRPr lang="en-US" altLang="zh-CN"/>
          </a:p>
        </p:txBody>
      </p:sp>
    </p:spTree>
    <p:extLst>
      <p:ext uri="{BB962C8B-B14F-4D97-AF65-F5344CB8AC3E}">
        <p14:creationId xmlns:p14="http://schemas.microsoft.com/office/powerpoint/2010/main" val="1103224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6550" y="152400"/>
            <a:ext cx="2152650" cy="6324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28600" y="152400"/>
            <a:ext cx="6305550" cy="6324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755DA59-0158-4F98-A0D3-82653BE51AA0}" type="slidenum">
              <a:rPr lang="zh-CN" altLang="en-US"/>
              <a:pPr/>
              <a:t>‹#›</a:t>
            </a:fld>
            <a:endParaRPr lang="en-US" altLang="zh-CN"/>
          </a:p>
        </p:txBody>
      </p:sp>
    </p:spTree>
    <p:extLst>
      <p:ext uri="{BB962C8B-B14F-4D97-AF65-F5344CB8AC3E}">
        <p14:creationId xmlns:p14="http://schemas.microsoft.com/office/powerpoint/2010/main" val="974781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228600" y="152400"/>
            <a:ext cx="7772400" cy="838200"/>
          </a:xfrm>
        </p:spPr>
        <p:txBody>
          <a:bodyPr/>
          <a:lstStyle/>
          <a:p>
            <a:r>
              <a:rPr lang="zh-CN" altLang="en-US"/>
              <a:t>单击此处编辑母版标题样式</a:t>
            </a:r>
          </a:p>
        </p:txBody>
      </p:sp>
      <p:sp>
        <p:nvSpPr>
          <p:cNvPr id="3" name="文本占位符 2"/>
          <p:cNvSpPr>
            <a:spLocks noGrp="1"/>
          </p:cNvSpPr>
          <p:nvPr>
            <p:ph type="body" sz="half" idx="1"/>
          </p:nvPr>
        </p:nvSpPr>
        <p:spPr>
          <a:xfrm>
            <a:off x="2286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4D7F3EB9-100A-445F-9238-C2554521F577}" type="slidenum">
              <a:rPr lang="zh-CN" altLang="en-US"/>
              <a:pPr/>
              <a:t>‹#›</a:t>
            </a:fld>
            <a:endParaRPr lang="en-US" altLang="zh-CN"/>
          </a:p>
        </p:txBody>
      </p:sp>
    </p:spTree>
    <p:extLst>
      <p:ext uri="{BB962C8B-B14F-4D97-AF65-F5344CB8AC3E}">
        <p14:creationId xmlns:p14="http://schemas.microsoft.com/office/powerpoint/2010/main" val="1208879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grpSp>
        <p:nvGrpSpPr>
          <p:cNvPr id="80906" name="Group 10"/>
          <p:cNvGrpSpPr>
            <a:grpSpLocks/>
          </p:cNvGrpSpPr>
          <p:nvPr userDrawn="1"/>
        </p:nvGrpSpPr>
        <p:grpSpPr bwMode="auto">
          <a:xfrm>
            <a:off x="0" y="1588"/>
            <a:ext cx="9132888" cy="6845300"/>
            <a:chOff x="0" y="1"/>
            <a:chExt cx="5753" cy="4312"/>
          </a:xfrm>
        </p:grpSpPr>
        <p:sp>
          <p:nvSpPr>
            <p:cNvPr id="80907" name="Freeform 11"/>
            <p:cNvSpPr>
              <a:spLocks/>
            </p:cNvSpPr>
            <p:nvPr/>
          </p:nvSpPr>
          <p:spPr bwMode="auto">
            <a:xfrm>
              <a:off x="3394" y="999"/>
              <a:ext cx="2359" cy="3314"/>
            </a:xfrm>
            <a:custGeom>
              <a:avLst/>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0908" name="Arc 12"/>
            <p:cNvSpPr>
              <a:spLocks/>
            </p:cNvSpPr>
            <p:nvPr/>
          </p:nvSpPr>
          <p:spPr bwMode="auto">
            <a:xfrm>
              <a:off x="0" y="1"/>
              <a:ext cx="5298" cy="431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0909" name="Rectangle 13"/>
          <p:cNvSpPr>
            <a:spLocks noGrp="1" noChangeArrowheads="1"/>
          </p:cNvSpPr>
          <p:nvPr>
            <p:ph type="title"/>
          </p:nvPr>
        </p:nvSpPr>
        <p:spPr bwMode="auto">
          <a:xfrm>
            <a:off x="228600" y="152400"/>
            <a:ext cx="7772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a:t>单击此处编辑母版标题样式</a:t>
            </a:r>
          </a:p>
        </p:txBody>
      </p:sp>
      <p:sp>
        <p:nvSpPr>
          <p:cNvPr id="80910" name="Rectangle 1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spcBef>
                <a:spcPct val="0"/>
              </a:spcBef>
              <a:buClrTx/>
              <a:buSzTx/>
              <a:buFontTx/>
              <a:buNone/>
              <a:defRPr kumimoji="0" sz="1400"/>
            </a:lvl1pPr>
          </a:lstStyle>
          <a:p>
            <a:endParaRPr lang="en-US" altLang="zh-CN"/>
          </a:p>
        </p:txBody>
      </p:sp>
      <p:sp>
        <p:nvSpPr>
          <p:cNvPr id="80911" name="Rectangle 1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ctr">
              <a:spcBef>
                <a:spcPct val="0"/>
              </a:spcBef>
              <a:buClrTx/>
              <a:buSzTx/>
              <a:buFontTx/>
              <a:buNone/>
              <a:defRPr kumimoji="0" sz="1400"/>
            </a:lvl1pPr>
          </a:lstStyle>
          <a:p>
            <a:endParaRPr lang="en-US" altLang="zh-CN"/>
          </a:p>
        </p:txBody>
      </p:sp>
      <p:sp>
        <p:nvSpPr>
          <p:cNvPr id="80912" name="Rectangle 1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r">
              <a:spcBef>
                <a:spcPct val="0"/>
              </a:spcBef>
              <a:buClrTx/>
              <a:buSzTx/>
              <a:buFontTx/>
              <a:buNone/>
              <a:defRPr kumimoji="0" sz="1400"/>
            </a:lvl1pPr>
          </a:lstStyle>
          <a:p>
            <a:fld id="{5E9976DC-9764-44D2-910C-2C2944916A99}" type="slidenum">
              <a:rPr lang="zh-CN" altLang="en-US"/>
              <a:pPr/>
              <a:t>‹#›</a:t>
            </a:fld>
            <a:endParaRPr lang="en-US" altLang="zh-CN"/>
          </a:p>
        </p:txBody>
      </p:sp>
      <p:sp>
        <p:nvSpPr>
          <p:cNvPr id="80913" name="Rectangle 17"/>
          <p:cNvSpPr>
            <a:spLocks noGrp="1" noChangeArrowheads="1"/>
          </p:cNvSpPr>
          <p:nvPr>
            <p:ph type="body" idx="1"/>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p:txBody>
      </p:sp>
      <p:sp>
        <p:nvSpPr>
          <p:cNvPr id="80914" name="Line 18"/>
          <p:cNvSpPr>
            <a:spLocks noChangeShapeType="1"/>
          </p:cNvSpPr>
          <p:nvPr userDrawn="1"/>
        </p:nvSpPr>
        <p:spPr bwMode="auto">
          <a:xfrm>
            <a:off x="0" y="1143000"/>
            <a:ext cx="9144000"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xStyles>
    <p:titleStyle>
      <a:lvl1pPr algn="l" rtl="0" fontAlgn="base">
        <a:spcBef>
          <a:spcPct val="0"/>
        </a:spcBef>
        <a:spcAft>
          <a:spcPct val="0"/>
        </a:spcAft>
        <a:defRPr kumimoji="1" sz="36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2pPr>
      <a:lvl3pPr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3pPr>
      <a:lvl4pPr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4pPr>
      <a:lvl5pPr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5pPr>
      <a:lvl6pPr marL="457200"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6pPr>
      <a:lvl7pPr marL="914400"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7pPr>
      <a:lvl8pPr marL="1371600"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8pPr>
      <a:lvl9pPr marL="1828800" algn="l" rtl="0" fontAlgn="base">
        <a:spcBef>
          <a:spcPct val="0"/>
        </a:spcBef>
        <a:spcAft>
          <a:spcPct val="0"/>
        </a:spcAft>
        <a:defRPr kumimoji="1" sz="3600">
          <a:solidFill>
            <a:schemeClr val="tx2"/>
          </a:solidFill>
          <a:effectLst>
            <a:outerShdw blurRad="38100" dist="38100" dir="2700000" algn="tl">
              <a:srgbClr val="000000"/>
            </a:outerShdw>
          </a:effectLst>
          <a:latin typeface="Arial" charset="0"/>
          <a:ea typeface="宋体" pitchFamily="2" charset="-122"/>
        </a:defRPr>
      </a:lvl9pPr>
    </p:titleStyle>
    <p:bodyStyle>
      <a:lvl1pPr marL="342900" indent="-342900" algn="l" rtl="0" fontAlgn="base">
        <a:spcBef>
          <a:spcPct val="20000"/>
        </a:spcBef>
        <a:spcAft>
          <a:spcPct val="0"/>
        </a:spcAft>
        <a:buClr>
          <a:schemeClr val="accent2"/>
        </a:buClr>
        <a:buSzPct val="80000"/>
        <a:buFont typeface="Wingdings" pitchFamily="2" charset="2"/>
        <a:buChar char="l"/>
        <a:defRPr kumimoji="1" sz="28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95000"/>
        <a:buChar char="•"/>
        <a:defRPr kumimoji="1" sz="2400">
          <a:solidFill>
            <a:schemeClr val="tx1"/>
          </a:solidFill>
          <a:latin typeface="+mn-lt"/>
          <a:ea typeface="+mn-ea"/>
        </a:defRPr>
      </a:lvl2pPr>
      <a:lvl3pPr marL="1143000" indent="-228600" algn="l" rtl="0" fontAlgn="base">
        <a:spcBef>
          <a:spcPct val="20000"/>
        </a:spcBef>
        <a:spcAft>
          <a:spcPct val="0"/>
        </a:spcAft>
        <a:buClr>
          <a:schemeClr val="accent1"/>
        </a:buClr>
        <a:buSzPct val="60000"/>
        <a:buFont typeface="Wingdings" pitchFamily="2" charset="2"/>
        <a:buChar char="§"/>
        <a:defRPr kumimoji="1" sz="2000">
          <a:solidFill>
            <a:schemeClr val="tx1"/>
          </a:solidFill>
          <a:latin typeface="+mn-lt"/>
          <a:ea typeface="+mn-ea"/>
        </a:defRPr>
      </a:lvl3pPr>
      <a:lvl4pPr marL="1600200" indent="-228600" algn="l" rtl="0" fontAlgn="base">
        <a:spcBef>
          <a:spcPct val="20000"/>
        </a:spcBef>
        <a:spcAft>
          <a:spcPct val="0"/>
        </a:spcAft>
        <a:buClr>
          <a:schemeClr val="tx1"/>
        </a:buClr>
        <a:buChar char="–"/>
        <a:defRPr kumimoji="1" sz="2000">
          <a:solidFill>
            <a:schemeClr val="tx1"/>
          </a:solidFill>
          <a:latin typeface="+mn-lt"/>
          <a:ea typeface="+mn-ea"/>
        </a:defRPr>
      </a:lvl4pPr>
      <a:lvl5pPr marL="2057400" indent="-228600" algn="l" rtl="0" fontAlgn="base">
        <a:spcBef>
          <a:spcPct val="20000"/>
        </a:spcBef>
        <a:spcAft>
          <a:spcPct val="0"/>
        </a:spcAft>
        <a:buClr>
          <a:schemeClr val="accent1"/>
        </a:buClr>
        <a:buChar char="•"/>
        <a:defRPr kumimoji="1" sz="2000">
          <a:solidFill>
            <a:schemeClr val="tx1"/>
          </a:solidFill>
          <a:latin typeface="+mn-lt"/>
          <a:ea typeface="+mn-ea"/>
        </a:defRPr>
      </a:lvl5pPr>
      <a:lvl6pPr marL="2514600" indent="-228600" algn="l" rtl="0" fontAlgn="base">
        <a:spcBef>
          <a:spcPct val="20000"/>
        </a:spcBef>
        <a:spcAft>
          <a:spcPct val="0"/>
        </a:spcAft>
        <a:buClr>
          <a:schemeClr val="accent1"/>
        </a:buClr>
        <a:buChar char="•"/>
        <a:defRPr kumimoji="1"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8.wmf"/></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en-US" altLang="zh-CN" dirty="0" err="1"/>
              <a:t>OpenMP</a:t>
            </a:r>
            <a:r>
              <a:rPr lang="zh-CN" altLang="en-US" dirty="0"/>
              <a:t>编程简介</a:t>
            </a:r>
          </a:p>
        </p:txBody>
      </p:sp>
      <p:sp>
        <p:nvSpPr>
          <p:cNvPr id="139267" name="Rectangle 3"/>
          <p:cNvSpPr>
            <a:spLocks noGrp="1" noChangeArrowheads="1"/>
          </p:cNvSpPr>
          <p:nvPr>
            <p:ph type="body" idx="1"/>
          </p:nvPr>
        </p:nvSpPr>
        <p:spPr/>
        <p:txBody>
          <a:bodyPr/>
          <a:lstStyle/>
          <a:p>
            <a:r>
              <a:rPr lang="zh-CN" altLang="en-US" dirty="0"/>
              <a:t>一种面向共享内存以及分布式共享内存的多处理器多线程并行编程语言。</a:t>
            </a:r>
          </a:p>
          <a:p>
            <a:r>
              <a:rPr lang="zh-CN" altLang="en-US" dirty="0"/>
              <a:t>一种能够被用于显示指导多线程、共享内存并行的应用程序编程接口（</a:t>
            </a:r>
            <a:r>
              <a:rPr lang="en-US" altLang="zh-CN" dirty="0"/>
              <a:t>API</a:t>
            </a:r>
            <a:r>
              <a:rPr lang="zh-CN" altLang="en-US" dirty="0"/>
              <a:t>）。</a:t>
            </a:r>
          </a:p>
          <a:p>
            <a:r>
              <a:rPr lang="en-US" altLang="zh-CN" dirty="0" err="1"/>
              <a:t>OpenMP</a:t>
            </a:r>
            <a:r>
              <a:rPr lang="zh-CN" altLang="en-US" dirty="0"/>
              <a:t>具有良好的可移植性，支持多种编程语言</a:t>
            </a:r>
          </a:p>
          <a:p>
            <a:r>
              <a:rPr lang="en-US" altLang="zh-CN" dirty="0" err="1"/>
              <a:t>OpenMP</a:t>
            </a:r>
            <a:r>
              <a:rPr lang="zh-CN" altLang="en-US" dirty="0"/>
              <a:t>能够支持多种平台，包括大多数的类</a:t>
            </a:r>
            <a:r>
              <a:rPr lang="en-US" altLang="zh-CN" dirty="0"/>
              <a:t>UNIX</a:t>
            </a:r>
            <a:r>
              <a:rPr lang="zh-CN" altLang="en-US" dirty="0"/>
              <a:t>系统以及</a:t>
            </a:r>
            <a:r>
              <a:rPr lang="en-US" altLang="zh-CN" dirty="0"/>
              <a:t>Windows NT</a:t>
            </a:r>
            <a:r>
              <a:rPr lang="zh-CN" altLang="en-US" dirty="0"/>
              <a:t>系统（</a:t>
            </a:r>
            <a:r>
              <a:rPr lang="en-US" altLang="zh-CN" dirty="0"/>
              <a:t>Windows 2000</a:t>
            </a:r>
            <a:r>
              <a:rPr lang="zh-CN" altLang="en-US" dirty="0"/>
              <a:t>，</a:t>
            </a:r>
            <a:r>
              <a:rPr lang="en-US" altLang="zh-CN" dirty="0"/>
              <a:t>Windows XP</a:t>
            </a:r>
            <a:r>
              <a:rPr lang="zh-CN" altLang="en-US" dirty="0"/>
              <a:t>，</a:t>
            </a:r>
            <a:r>
              <a:rPr lang="en-US" altLang="zh-CN" dirty="0"/>
              <a:t>Windows Vista</a:t>
            </a:r>
            <a:r>
              <a:rPr lang="zh-CN" altLang="en-US" dirty="0"/>
              <a:t>等）。</a:t>
            </a:r>
          </a:p>
          <a:p>
            <a:r>
              <a:rPr lang="en-US" altLang="zh-CN" dirty="0" err="1"/>
              <a:t>OpenMP</a:t>
            </a:r>
            <a:r>
              <a:rPr lang="zh-CN" altLang="en-US" dirty="0"/>
              <a:t>标准诞生于</a:t>
            </a:r>
            <a:r>
              <a:rPr lang="en-US" altLang="zh-CN" dirty="0"/>
              <a:t>1997</a:t>
            </a:r>
            <a:r>
              <a:rPr lang="zh-CN" altLang="en-US" dirty="0"/>
              <a:t>年。</a:t>
            </a:r>
            <a:r>
              <a:rPr lang="en-US" altLang="zh-CN" dirty="0"/>
              <a:t>www.openmp.org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r>
              <a:rPr lang="en-US" altLang="zh-CN"/>
              <a:t>OpenMP</a:t>
            </a:r>
            <a:r>
              <a:rPr lang="zh-CN" altLang="en-US"/>
              <a:t>编程简介</a:t>
            </a:r>
          </a:p>
        </p:txBody>
      </p:sp>
      <p:sp>
        <p:nvSpPr>
          <p:cNvPr id="140291" name="Rectangle 3"/>
          <p:cNvSpPr>
            <a:spLocks noGrp="1" noChangeArrowheads="1"/>
          </p:cNvSpPr>
          <p:nvPr>
            <p:ph type="body" idx="1"/>
          </p:nvPr>
        </p:nvSpPr>
        <p:spPr/>
        <p:txBody>
          <a:bodyPr/>
          <a:lstStyle/>
          <a:p>
            <a:r>
              <a:rPr lang="en-US" altLang="zh-CN"/>
              <a:t>OpenMP </a:t>
            </a:r>
            <a:r>
              <a:rPr lang="zh-CN" altLang="en-US"/>
              <a:t>最初是为共享内存的多处理器系统设计的并行编程方法，这种计算机对程序员来说是多个处理器共享同一个内存设备，其体系结构如图所示： </a:t>
            </a:r>
          </a:p>
        </p:txBody>
      </p:sp>
      <p:pic>
        <p:nvPicPr>
          <p:cNvPr id="1402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2708275"/>
            <a:ext cx="6840538"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r>
              <a:rPr lang="en-US" altLang="zh-CN" b="1"/>
              <a:t>OpenMP</a:t>
            </a:r>
            <a:r>
              <a:rPr lang="zh-CN" altLang="en-US" b="1"/>
              <a:t>多线程编程基础</a:t>
            </a:r>
            <a:r>
              <a:rPr lang="zh-CN" altLang="en-US"/>
              <a:t> </a:t>
            </a:r>
          </a:p>
        </p:txBody>
      </p:sp>
      <p:sp>
        <p:nvSpPr>
          <p:cNvPr id="141315" name="Rectangle 3"/>
          <p:cNvSpPr>
            <a:spLocks noGrp="1" noChangeArrowheads="1"/>
          </p:cNvSpPr>
          <p:nvPr>
            <p:ph type="body" idx="1"/>
          </p:nvPr>
        </p:nvSpPr>
        <p:spPr/>
        <p:txBody>
          <a:bodyPr/>
          <a:lstStyle/>
          <a:p>
            <a:r>
              <a:rPr lang="en-US" altLang="zh-CN" dirty="0" err="1"/>
              <a:t>OpenMP</a:t>
            </a:r>
            <a:r>
              <a:rPr lang="en-US" altLang="zh-CN" dirty="0"/>
              <a:t> </a:t>
            </a:r>
            <a:r>
              <a:rPr lang="zh-CN" altLang="en-US" dirty="0"/>
              <a:t>的编程模型以线程为基础，通过编译指导语句来显示地指导并行化，为编程人员提供了对并行化的完整控制。</a:t>
            </a:r>
          </a:p>
          <a:p>
            <a:r>
              <a:rPr lang="en-US" altLang="zh-CN" dirty="0" err="1"/>
              <a:t>OpenMP</a:t>
            </a:r>
            <a:r>
              <a:rPr lang="en-US" altLang="zh-CN" dirty="0"/>
              <a:t> </a:t>
            </a:r>
            <a:r>
              <a:rPr lang="zh-CN" altLang="en-US" dirty="0"/>
              <a:t>的</a:t>
            </a:r>
            <a:r>
              <a:rPr lang="zh-CN" altLang="en-US" b="1" dirty="0"/>
              <a:t>执行模型</a:t>
            </a:r>
            <a:r>
              <a:rPr lang="zh-CN" altLang="en-US" dirty="0"/>
              <a:t>采用 </a:t>
            </a:r>
            <a:r>
              <a:rPr lang="en-US" altLang="zh-CN" dirty="0"/>
              <a:t>Fork-Join </a:t>
            </a:r>
            <a:r>
              <a:rPr lang="zh-CN" altLang="en-US" dirty="0"/>
              <a:t>的形式： </a:t>
            </a:r>
          </a:p>
        </p:txBody>
      </p:sp>
      <p:pic>
        <p:nvPicPr>
          <p:cNvPr id="141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3429000"/>
            <a:ext cx="7632700"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r>
              <a:rPr lang="en-US" altLang="zh-CN"/>
              <a:t>Fork-Join</a:t>
            </a:r>
            <a:r>
              <a:rPr lang="zh-CN" altLang="en-US"/>
              <a:t>的形式</a:t>
            </a:r>
          </a:p>
        </p:txBody>
      </p:sp>
      <p:sp>
        <p:nvSpPr>
          <p:cNvPr id="142339" name="Rectangle 3"/>
          <p:cNvSpPr>
            <a:spLocks noGrp="1" noChangeArrowheads="1"/>
          </p:cNvSpPr>
          <p:nvPr>
            <p:ph type="body" idx="1"/>
          </p:nvPr>
        </p:nvSpPr>
        <p:spPr/>
        <p:txBody>
          <a:bodyPr/>
          <a:lstStyle/>
          <a:p>
            <a:r>
              <a:rPr lang="zh-CN" altLang="en-US"/>
              <a:t>派生线程遇到编译指导语句将派生出另外一组线程</a:t>
            </a:r>
          </a:p>
        </p:txBody>
      </p:sp>
      <p:grpSp>
        <p:nvGrpSpPr>
          <p:cNvPr id="142340" name="Group 2"/>
          <p:cNvGrpSpPr>
            <a:grpSpLocks noChangeAspect="1"/>
          </p:cNvGrpSpPr>
          <p:nvPr/>
        </p:nvGrpSpPr>
        <p:grpSpPr bwMode="auto">
          <a:xfrm>
            <a:off x="1763713" y="2349500"/>
            <a:ext cx="5200650" cy="3268663"/>
            <a:chOff x="1843" y="3380"/>
            <a:chExt cx="8190" cy="5148"/>
          </a:xfrm>
        </p:grpSpPr>
        <p:sp>
          <p:nvSpPr>
            <p:cNvPr id="142341" name="AutoShape 3"/>
            <p:cNvSpPr>
              <a:spLocks noChangeAspect="1" noChangeArrowheads="1"/>
            </p:cNvSpPr>
            <p:nvPr/>
          </p:nvSpPr>
          <p:spPr bwMode="auto">
            <a:xfrm>
              <a:off x="1843" y="3380"/>
              <a:ext cx="8190" cy="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buClrTx/>
                <a:buSzTx/>
                <a:buFontTx/>
                <a:buNone/>
              </a:pPr>
              <a:endParaRPr kumimoji="0" lang="zh-CN" altLang="en-US" sz="4800">
                <a:latin typeface="Lucida Sans Unicode" pitchFamily="34" charset="0"/>
                <a:ea typeface="黑体" pitchFamily="2" charset="-122"/>
              </a:endParaRPr>
            </a:p>
          </p:txBody>
        </p:sp>
        <p:sp>
          <p:nvSpPr>
            <p:cNvPr id="142342" name="Line 4"/>
            <p:cNvSpPr>
              <a:spLocks noChangeShapeType="1"/>
            </p:cNvSpPr>
            <p:nvPr/>
          </p:nvSpPr>
          <p:spPr bwMode="auto">
            <a:xfrm>
              <a:off x="3283" y="3536"/>
              <a:ext cx="1" cy="4680"/>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43" name="Line 5"/>
            <p:cNvSpPr>
              <a:spLocks noChangeShapeType="1"/>
            </p:cNvSpPr>
            <p:nvPr/>
          </p:nvSpPr>
          <p:spPr bwMode="auto">
            <a:xfrm>
              <a:off x="2203" y="4160"/>
              <a:ext cx="6120" cy="1"/>
            </a:xfrm>
            <a:prstGeom prst="line">
              <a:avLst/>
            </a:prstGeom>
            <a:noFill/>
            <a:ln w="254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2344" name="Line 6"/>
            <p:cNvSpPr>
              <a:spLocks noChangeShapeType="1"/>
            </p:cNvSpPr>
            <p:nvPr/>
          </p:nvSpPr>
          <p:spPr bwMode="auto">
            <a:xfrm>
              <a:off x="4183" y="4160"/>
              <a:ext cx="0" cy="3432"/>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45" name="Line 7"/>
            <p:cNvSpPr>
              <a:spLocks noChangeShapeType="1"/>
            </p:cNvSpPr>
            <p:nvPr/>
          </p:nvSpPr>
          <p:spPr bwMode="auto">
            <a:xfrm>
              <a:off x="5083" y="4154"/>
              <a:ext cx="0" cy="3432"/>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46" name="Line 8"/>
            <p:cNvSpPr>
              <a:spLocks noChangeShapeType="1"/>
            </p:cNvSpPr>
            <p:nvPr/>
          </p:nvSpPr>
          <p:spPr bwMode="auto">
            <a:xfrm>
              <a:off x="5983" y="4154"/>
              <a:ext cx="0" cy="3432"/>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47" name="Line 9"/>
            <p:cNvSpPr>
              <a:spLocks noChangeShapeType="1"/>
            </p:cNvSpPr>
            <p:nvPr/>
          </p:nvSpPr>
          <p:spPr bwMode="auto">
            <a:xfrm>
              <a:off x="6883" y="4154"/>
              <a:ext cx="0" cy="3432"/>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48" name="Line 10"/>
            <p:cNvSpPr>
              <a:spLocks noChangeShapeType="1"/>
            </p:cNvSpPr>
            <p:nvPr/>
          </p:nvSpPr>
          <p:spPr bwMode="auto">
            <a:xfrm>
              <a:off x="6343" y="5096"/>
              <a:ext cx="3060" cy="0"/>
            </a:xfrm>
            <a:prstGeom prst="line">
              <a:avLst/>
            </a:prstGeom>
            <a:noFill/>
            <a:ln w="254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2349" name="Line 11"/>
            <p:cNvSpPr>
              <a:spLocks noChangeShapeType="1"/>
            </p:cNvSpPr>
            <p:nvPr/>
          </p:nvSpPr>
          <p:spPr bwMode="auto">
            <a:xfrm>
              <a:off x="6343" y="6500"/>
              <a:ext cx="3060" cy="1"/>
            </a:xfrm>
            <a:prstGeom prst="line">
              <a:avLst/>
            </a:prstGeom>
            <a:noFill/>
            <a:ln w="254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2350" name="Line 12"/>
            <p:cNvSpPr>
              <a:spLocks noChangeShapeType="1"/>
            </p:cNvSpPr>
            <p:nvPr/>
          </p:nvSpPr>
          <p:spPr bwMode="auto">
            <a:xfrm>
              <a:off x="7243" y="5096"/>
              <a:ext cx="1" cy="1404"/>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51" name="Line 13"/>
            <p:cNvSpPr>
              <a:spLocks noChangeShapeType="1"/>
            </p:cNvSpPr>
            <p:nvPr/>
          </p:nvSpPr>
          <p:spPr bwMode="auto">
            <a:xfrm>
              <a:off x="7603" y="5096"/>
              <a:ext cx="1" cy="1404"/>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52" name="Line 14"/>
            <p:cNvSpPr>
              <a:spLocks noChangeShapeType="1"/>
            </p:cNvSpPr>
            <p:nvPr/>
          </p:nvSpPr>
          <p:spPr bwMode="auto">
            <a:xfrm>
              <a:off x="7962" y="5096"/>
              <a:ext cx="1" cy="1404"/>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53" name="Line 15"/>
            <p:cNvSpPr>
              <a:spLocks noChangeShapeType="1"/>
            </p:cNvSpPr>
            <p:nvPr/>
          </p:nvSpPr>
          <p:spPr bwMode="auto">
            <a:xfrm>
              <a:off x="8322" y="5096"/>
              <a:ext cx="1" cy="1404"/>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42354" name="Text Box 16"/>
            <p:cNvSpPr txBox="1">
              <a:spLocks noChangeArrowheads="1"/>
            </p:cNvSpPr>
            <p:nvPr/>
          </p:nvSpPr>
          <p:spPr bwMode="auto">
            <a:xfrm>
              <a:off x="3283" y="3536"/>
              <a:ext cx="1800" cy="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0"/>
                </a:spcBef>
                <a:defRPr sz="2400">
                  <a:solidFill>
                    <a:schemeClr val="tx1"/>
                  </a:solidFill>
                  <a:latin typeface="Times New Roman" pitchFamily="18" charset="0"/>
                  <a:ea typeface="宋体" pitchFamily="2" charset="-122"/>
                </a:defRPr>
              </a:lvl1pPr>
              <a:lvl2pPr marL="742950" indent="-285750" eaLnBrk="0" hangingPunct="0">
                <a:spcBef>
                  <a:spcPct val="0"/>
                </a:spcBef>
                <a:defRPr sz="2400">
                  <a:solidFill>
                    <a:schemeClr val="tx1"/>
                  </a:solidFill>
                  <a:latin typeface="Times New Roman" pitchFamily="18" charset="0"/>
                  <a:ea typeface="宋体" pitchFamily="2" charset="-122"/>
                </a:defRPr>
              </a:lvl2pPr>
              <a:lvl3pPr marL="1143000" indent="-228600" eaLnBrk="0" hangingPunct="0">
                <a:spcBef>
                  <a:spcPct val="0"/>
                </a:spcBef>
                <a:defRPr sz="2400">
                  <a:solidFill>
                    <a:schemeClr val="tx1"/>
                  </a:solidFill>
                  <a:latin typeface="Times New Roman" pitchFamily="18" charset="0"/>
                  <a:ea typeface="宋体" pitchFamily="2" charset="-122"/>
                </a:defRPr>
              </a:lvl3pPr>
              <a:lvl4pPr marL="1600200" indent="-228600" eaLnBrk="0" hangingPunct="0">
                <a:spcBef>
                  <a:spcPct val="0"/>
                </a:spcBef>
                <a:defRPr sz="2400">
                  <a:solidFill>
                    <a:schemeClr val="tx1"/>
                  </a:solidFill>
                  <a:latin typeface="Times New Roman" pitchFamily="18" charset="0"/>
                  <a:ea typeface="宋体" pitchFamily="2" charset="-122"/>
                </a:defRPr>
              </a:lvl4pPr>
              <a:lvl5pPr marL="2057400" indent="-228600" eaLnBrk="0" hangingPunct="0">
                <a:spcBef>
                  <a:spcPct val="0"/>
                </a:spcBef>
                <a:defRPr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2400">
                  <a:solidFill>
                    <a:schemeClr val="tx1"/>
                  </a:solidFill>
                  <a:latin typeface="Times New Roman" pitchFamily="18" charset="0"/>
                  <a:ea typeface="宋体" pitchFamily="2" charset="-122"/>
                </a:defRPr>
              </a:lvl9pPr>
            </a:lstStyle>
            <a:p>
              <a:pPr algn="just" eaLnBrk="1" hangingPunct="1">
                <a:buClrTx/>
                <a:buSzTx/>
                <a:buFont typeface="Wingdings" pitchFamily="2" charset="2"/>
                <a:buNone/>
              </a:pPr>
              <a:r>
                <a:rPr kumimoji="0" lang="en-US" altLang="zh-CN" sz="1600">
                  <a:latin typeface="Calibri" pitchFamily="34" charset="0"/>
                  <a:ea typeface="黑体" pitchFamily="2" charset="-122"/>
                </a:rPr>
                <a:t>Master</a:t>
              </a:r>
            </a:p>
            <a:p>
              <a:pPr algn="just" eaLnBrk="1" hangingPunct="1">
                <a:buClrTx/>
                <a:buSzTx/>
                <a:buFont typeface="Wingdings" pitchFamily="2" charset="2"/>
                <a:buNone/>
              </a:pPr>
              <a:r>
                <a:rPr kumimoji="0" lang="en-US" altLang="zh-CN" sz="1600">
                  <a:latin typeface="Calibri" pitchFamily="34" charset="0"/>
                  <a:ea typeface="黑体" pitchFamily="2" charset="-122"/>
                </a:rPr>
                <a:t>Thread</a:t>
              </a:r>
              <a:endParaRPr kumimoji="0" lang="zh-CN" altLang="zh-CN" sz="4800">
                <a:latin typeface="Lucida Sans Unicode" pitchFamily="34" charset="0"/>
                <a:ea typeface="黑体" pitchFamily="2" charset="-122"/>
              </a:endParaRPr>
            </a:p>
          </p:txBody>
        </p:sp>
        <p:sp>
          <p:nvSpPr>
            <p:cNvPr id="142355" name="Line 17"/>
            <p:cNvSpPr>
              <a:spLocks noChangeShapeType="1"/>
            </p:cNvSpPr>
            <p:nvPr/>
          </p:nvSpPr>
          <p:spPr bwMode="auto">
            <a:xfrm>
              <a:off x="2203" y="7591"/>
              <a:ext cx="6120" cy="1"/>
            </a:xfrm>
            <a:prstGeom prst="line">
              <a:avLst/>
            </a:prstGeom>
            <a:noFill/>
            <a:ln w="254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2356" name="Text Box 18"/>
            <p:cNvSpPr txBox="1">
              <a:spLocks noChangeArrowheads="1"/>
            </p:cNvSpPr>
            <p:nvPr/>
          </p:nvSpPr>
          <p:spPr bwMode="auto">
            <a:xfrm>
              <a:off x="1843" y="5408"/>
              <a:ext cx="1260" cy="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0"/>
                </a:spcBef>
                <a:defRPr sz="2400">
                  <a:solidFill>
                    <a:schemeClr val="tx1"/>
                  </a:solidFill>
                  <a:latin typeface="Times New Roman" pitchFamily="18" charset="0"/>
                  <a:ea typeface="宋体" pitchFamily="2" charset="-122"/>
                </a:defRPr>
              </a:lvl1pPr>
              <a:lvl2pPr marL="742950" indent="-285750" eaLnBrk="0" hangingPunct="0">
                <a:spcBef>
                  <a:spcPct val="0"/>
                </a:spcBef>
                <a:defRPr sz="2400">
                  <a:solidFill>
                    <a:schemeClr val="tx1"/>
                  </a:solidFill>
                  <a:latin typeface="Times New Roman" pitchFamily="18" charset="0"/>
                  <a:ea typeface="宋体" pitchFamily="2" charset="-122"/>
                </a:defRPr>
              </a:lvl2pPr>
              <a:lvl3pPr marL="1143000" indent="-228600" eaLnBrk="0" hangingPunct="0">
                <a:spcBef>
                  <a:spcPct val="0"/>
                </a:spcBef>
                <a:defRPr sz="2400">
                  <a:solidFill>
                    <a:schemeClr val="tx1"/>
                  </a:solidFill>
                  <a:latin typeface="Times New Roman" pitchFamily="18" charset="0"/>
                  <a:ea typeface="宋体" pitchFamily="2" charset="-122"/>
                </a:defRPr>
              </a:lvl3pPr>
              <a:lvl4pPr marL="1600200" indent="-228600" eaLnBrk="0" hangingPunct="0">
                <a:spcBef>
                  <a:spcPct val="0"/>
                </a:spcBef>
                <a:defRPr sz="2400">
                  <a:solidFill>
                    <a:schemeClr val="tx1"/>
                  </a:solidFill>
                  <a:latin typeface="Times New Roman" pitchFamily="18" charset="0"/>
                  <a:ea typeface="宋体" pitchFamily="2" charset="-122"/>
                </a:defRPr>
              </a:lvl4pPr>
              <a:lvl5pPr marL="2057400" indent="-228600" eaLnBrk="0" hangingPunct="0">
                <a:spcBef>
                  <a:spcPct val="0"/>
                </a:spcBef>
                <a:defRPr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2400">
                  <a:solidFill>
                    <a:schemeClr val="tx1"/>
                  </a:solidFill>
                  <a:latin typeface="Times New Roman" pitchFamily="18" charset="0"/>
                  <a:ea typeface="宋体" pitchFamily="2" charset="-122"/>
                </a:defRPr>
              </a:lvl9pPr>
            </a:lstStyle>
            <a:p>
              <a:pPr algn="just" eaLnBrk="1" hangingPunct="1">
                <a:buClrTx/>
                <a:buSzTx/>
                <a:buFont typeface="Wingdings" pitchFamily="2" charset="2"/>
                <a:buNone/>
              </a:pPr>
              <a:r>
                <a:rPr kumimoji="0" lang="en-US" altLang="zh-CN" sz="1600">
                  <a:latin typeface="Calibri" pitchFamily="34" charset="0"/>
                  <a:ea typeface="黑体" pitchFamily="2" charset="-122"/>
                </a:rPr>
                <a:t>Paralll</a:t>
              </a:r>
            </a:p>
            <a:p>
              <a:pPr algn="just" eaLnBrk="1" hangingPunct="1">
                <a:buClrTx/>
                <a:buSzTx/>
                <a:buFont typeface="Wingdings" pitchFamily="2" charset="2"/>
                <a:buNone/>
              </a:pPr>
              <a:r>
                <a:rPr kumimoji="0" lang="en-US" altLang="zh-CN" sz="1600">
                  <a:latin typeface="Calibri" pitchFamily="34" charset="0"/>
                  <a:ea typeface="黑体" pitchFamily="2" charset="-122"/>
                </a:rPr>
                <a:t>Region</a:t>
              </a:r>
              <a:endParaRPr kumimoji="0" lang="zh-CN" altLang="zh-CN" sz="4800">
                <a:latin typeface="Lucida Sans Unicode" pitchFamily="34" charset="0"/>
                <a:ea typeface="黑体" pitchFamily="2" charset="-122"/>
              </a:endParaRPr>
            </a:p>
          </p:txBody>
        </p:sp>
        <p:sp>
          <p:nvSpPr>
            <p:cNvPr id="142357" name="Text Box 19"/>
            <p:cNvSpPr txBox="1">
              <a:spLocks noChangeArrowheads="1"/>
            </p:cNvSpPr>
            <p:nvPr/>
          </p:nvSpPr>
          <p:spPr bwMode="auto">
            <a:xfrm>
              <a:off x="8503" y="5096"/>
              <a:ext cx="1328"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0"/>
                </a:spcBef>
                <a:defRPr sz="2400">
                  <a:solidFill>
                    <a:schemeClr val="tx1"/>
                  </a:solidFill>
                  <a:latin typeface="Times New Roman" pitchFamily="18" charset="0"/>
                  <a:ea typeface="宋体" pitchFamily="2" charset="-122"/>
                </a:defRPr>
              </a:lvl1pPr>
              <a:lvl2pPr marL="742950" indent="-285750" eaLnBrk="0" hangingPunct="0">
                <a:spcBef>
                  <a:spcPct val="0"/>
                </a:spcBef>
                <a:defRPr sz="2400">
                  <a:solidFill>
                    <a:schemeClr val="tx1"/>
                  </a:solidFill>
                  <a:latin typeface="Times New Roman" pitchFamily="18" charset="0"/>
                  <a:ea typeface="宋体" pitchFamily="2" charset="-122"/>
                </a:defRPr>
              </a:lvl2pPr>
              <a:lvl3pPr marL="1143000" indent="-228600" eaLnBrk="0" hangingPunct="0">
                <a:spcBef>
                  <a:spcPct val="0"/>
                </a:spcBef>
                <a:defRPr sz="2400">
                  <a:solidFill>
                    <a:schemeClr val="tx1"/>
                  </a:solidFill>
                  <a:latin typeface="Times New Roman" pitchFamily="18" charset="0"/>
                  <a:ea typeface="宋体" pitchFamily="2" charset="-122"/>
                </a:defRPr>
              </a:lvl3pPr>
              <a:lvl4pPr marL="1600200" indent="-228600" eaLnBrk="0" hangingPunct="0">
                <a:spcBef>
                  <a:spcPct val="0"/>
                </a:spcBef>
                <a:defRPr sz="2400">
                  <a:solidFill>
                    <a:schemeClr val="tx1"/>
                  </a:solidFill>
                  <a:latin typeface="Times New Roman" pitchFamily="18" charset="0"/>
                  <a:ea typeface="宋体" pitchFamily="2" charset="-122"/>
                </a:defRPr>
              </a:lvl4pPr>
              <a:lvl5pPr marL="2057400" indent="-228600" eaLnBrk="0" hangingPunct="0">
                <a:spcBef>
                  <a:spcPct val="0"/>
                </a:spcBef>
                <a:defRPr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2400">
                  <a:solidFill>
                    <a:schemeClr val="tx1"/>
                  </a:solidFill>
                  <a:latin typeface="Times New Roman" pitchFamily="18" charset="0"/>
                  <a:ea typeface="宋体" pitchFamily="2" charset="-122"/>
                </a:defRPr>
              </a:lvl9pPr>
            </a:lstStyle>
            <a:p>
              <a:pPr algn="just" eaLnBrk="1" hangingPunct="1">
                <a:buClrTx/>
                <a:buSzTx/>
                <a:buFont typeface="Wingdings" pitchFamily="2" charset="2"/>
                <a:buNone/>
              </a:pPr>
              <a:r>
                <a:rPr kumimoji="0" lang="en-US" altLang="zh-CN" sz="1600">
                  <a:latin typeface="Calibri" pitchFamily="34" charset="0"/>
                  <a:ea typeface="黑体" pitchFamily="2" charset="-122"/>
                </a:rPr>
                <a:t>Nested</a:t>
              </a:r>
            </a:p>
            <a:p>
              <a:pPr algn="just" eaLnBrk="1" hangingPunct="1">
                <a:buClrTx/>
                <a:buSzTx/>
                <a:buFont typeface="Wingdings" pitchFamily="2" charset="2"/>
                <a:buNone/>
              </a:pPr>
              <a:r>
                <a:rPr kumimoji="0" lang="en-US" altLang="zh-CN" sz="1600">
                  <a:latin typeface="Calibri" pitchFamily="34" charset="0"/>
                  <a:ea typeface="黑体" pitchFamily="2" charset="-122"/>
                </a:rPr>
                <a:t>Parallel</a:t>
              </a:r>
            </a:p>
            <a:p>
              <a:pPr algn="just" eaLnBrk="1" hangingPunct="1">
                <a:buClrTx/>
                <a:buSzTx/>
                <a:buFont typeface="Wingdings" pitchFamily="2" charset="2"/>
                <a:buNone/>
              </a:pPr>
              <a:r>
                <a:rPr kumimoji="0" lang="en-US" altLang="zh-CN" sz="1600">
                  <a:latin typeface="Calibri" pitchFamily="34" charset="0"/>
                  <a:ea typeface="黑体" pitchFamily="2" charset="-122"/>
                </a:rPr>
                <a:t>Region</a:t>
              </a:r>
              <a:endParaRPr kumimoji="0" lang="zh-CN" altLang="zh-CN" sz="4800">
                <a:latin typeface="Lucida Sans Unicode" pitchFamily="34" charset="0"/>
                <a:ea typeface="黑体" pitchFamily="2" charset="-122"/>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r>
              <a:rPr lang="en-US" altLang="zh-CN"/>
              <a:t>OpenMP</a:t>
            </a:r>
            <a:r>
              <a:rPr lang="zh-CN" altLang="en-US"/>
              <a:t>编程组成</a:t>
            </a:r>
          </a:p>
        </p:txBody>
      </p:sp>
      <p:sp>
        <p:nvSpPr>
          <p:cNvPr id="144387" name="Rectangle 3"/>
          <p:cNvSpPr>
            <a:spLocks noGrp="1" noChangeArrowheads="1"/>
          </p:cNvSpPr>
          <p:nvPr>
            <p:ph type="body" idx="1"/>
          </p:nvPr>
        </p:nvSpPr>
        <p:spPr/>
        <p:txBody>
          <a:bodyPr/>
          <a:lstStyle/>
          <a:p>
            <a:r>
              <a:rPr lang="en-US" altLang="zh-CN" dirty="0" err="1"/>
              <a:t>OpenMP</a:t>
            </a:r>
            <a:r>
              <a:rPr lang="zh-CN" altLang="en-US" b="1" dirty="0"/>
              <a:t>同时支持</a:t>
            </a:r>
            <a:r>
              <a:rPr lang="en-US" altLang="zh-CN" dirty="0"/>
              <a:t>C/C++</a:t>
            </a:r>
            <a:r>
              <a:rPr lang="zh-CN" altLang="en-US" dirty="0"/>
              <a:t>语言和</a:t>
            </a:r>
            <a:r>
              <a:rPr lang="en-US" altLang="zh-CN" dirty="0"/>
              <a:t>Fortran</a:t>
            </a:r>
            <a:r>
              <a:rPr lang="zh-CN" altLang="en-US" dirty="0"/>
              <a:t>语言，可以选择任意一种语言以及支持</a:t>
            </a:r>
            <a:r>
              <a:rPr lang="en-US" altLang="zh-CN" dirty="0" err="1"/>
              <a:t>OpenMP</a:t>
            </a:r>
            <a:r>
              <a:rPr lang="zh-CN" altLang="en-US" dirty="0"/>
              <a:t>的编译器编写</a:t>
            </a:r>
            <a:r>
              <a:rPr lang="en-US" altLang="zh-CN" dirty="0" err="1"/>
              <a:t>OpenMP</a:t>
            </a:r>
            <a:r>
              <a:rPr lang="zh-CN" altLang="en-US" dirty="0"/>
              <a:t>程序。 </a:t>
            </a:r>
          </a:p>
          <a:p>
            <a:r>
              <a:rPr lang="en-US" altLang="zh-CN" dirty="0" err="1"/>
              <a:t>OpenMP</a:t>
            </a:r>
            <a:r>
              <a:rPr lang="en-US" altLang="zh-CN" dirty="0"/>
              <a:t> </a:t>
            </a:r>
            <a:r>
              <a:rPr lang="zh-CN" altLang="en-US" dirty="0"/>
              <a:t>的</a:t>
            </a:r>
            <a:r>
              <a:rPr lang="zh-CN" altLang="en-US" b="1" dirty="0"/>
              <a:t>功能由两种形式</a:t>
            </a:r>
            <a:r>
              <a:rPr lang="zh-CN" altLang="en-US" dirty="0"/>
              <a:t>提供：</a:t>
            </a:r>
            <a:r>
              <a:rPr lang="zh-CN" altLang="en-US" b="1" dirty="0"/>
              <a:t>编译指导语句</a:t>
            </a:r>
            <a:r>
              <a:rPr lang="zh-CN" altLang="en-US" dirty="0"/>
              <a:t>与</a:t>
            </a:r>
            <a:r>
              <a:rPr lang="zh-CN" altLang="en-US" b="1" dirty="0"/>
              <a:t>运行时库函数</a:t>
            </a:r>
            <a:r>
              <a:rPr lang="zh-CN" altLang="en-US" dirty="0"/>
              <a:t>，并通过</a:t>
            </a:r>
            <a:r>
              <a:rPr lang="zh-CN" altLang="en-US" b="1" dirty="0"/>
              <a:t>环境变量</a:t>
            </a:r>
            <a:r>
              <a:rPr lang="zh-CN" altLang="en-US" dirty="0"/>
              <a:t>的方式灵活控制程序的运行。</a:t>
            </a:r>
          </a:p>
          <a:p>
            <a:r>
              <a:rPr lang="zh-CN" altLang="en-US" dirty="0">
                <a:latin typeface="宋体" pitchFamily="2" charset="-122"/>
              </a:rPr>
              <a:t>编译指导语句提供了将一个串行程序渐进的改造为并行程序的能力，而对于不支持</a:t>
            </a:r>
            <a:r>
              <a:rPr lang="en-US" altLang="zh-CN" dirty="0" err="1">
                <a:latin typeface="宋体" pitchFamily="2" charset="-122"/>
              </a:rPr>
              <a:t>OpenMP</a:t>
            </a:r>
            <a:r>
              <a:rPr lang="zh-CN" altLang="en-US" dirty="0">
                <a:latin typeface="宋体" pitchFamily="2" charset="-122"/>
              </a:rPr>
              <a:t>编译指导语句的编译器，这些编译指导语句又可以被忽略，完全和原来的串行程序兼容。</a:t>
            </a:r>
          </a:p>
          <a:p>
            <a:r>
              <a:rPr lang="zh-CN" altLang="en-US" dirty="0"/>
              <a:t>运行时库函数，则只有在必须的情况下才考虑调用。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r>
              <a:rPr lang="zh-CN" altLang="en-US"/>
              <a:t>编译指导语句</a:t>
            </a:r>
          </a:p>
        </p:txBody>
      </p:sp>
      <p:sp>
        <p:nvSpPr>
          <p:cNvPr id="143363" name="Rectangle 3"/>
          <p:cNvSpPr>
            <a:spLocks noGrp="1" noChangeArrowheads="1"/>
          </p:cNvSpPr>
          <p:nvPr>
            <p:ph type="body" idx="1"/>
          </p:nvPr>
        </p:nvSpPr>
        <p:spPr/>
        <p:txBody>
          <a:bodyPr/>
          <a:lstStyle/>
          <a:p>
            <a:pPr>
              <a:lnSpc>
                <a:spcPct val="90000"/>
              </a:lnSpc>
            </a:pPr>
            <a:r>
              <a:rPr lang="zh-CN" altLang="en-US" dirty="0">
                <a:latin typeface="宋体" pitchFamily="2" charset="-122"/>
              </a:rPr>
              <a:t>在编译器编译程序的时候，会识别特定的注释，而这些特定的注释就包含着</a:t>
            </a:r>
            <a:r>
              <a:rPr lang="en-US" altLang="zh-CN" dirty="0" err="1">
                <a:latin typeface="宋体" pitchFamily="2" charset="-122"/>
              </a:rPr>
              <a:t>OpenMP</a:t>
            </a:r>
            <a:r>
              <a:rPr lang="zh-CN" altLang="en-US" dirty="0">
                <a:latin typeface="宋体" pitchFamily="2" charset="-122"/>
              </a:rPr>
              <a:t>程序的一些语义。</a:t>
            </a:r>
            <a:r>
              <a:rPr lang="en-US" altLang="zh-CN" dirty="0">
                <a:latin typeface="宋体" pitchFamily="2" charset="-122"/>
              </a:rPr>
              <a:t>(</a:t>
            </a:r>
            <a:r>
              <a:rPr lang="en-US" altLang="zh-CN" sz="2400" dirty="0"/>
              <a:t>#pragma </a:t>
            </a:r>
            <a:r>
              <a:rPr lang="en-US" altLang="zh-CN" sz="2400" dirty="0" err="1"/>
              <a:t>omp</a:t>
            </a:r>
            <a:r>
              <a:rPr lang="en-US" altLang="zh-CN" sz="2400" dirty="0"/>
              <a:t> parallel </a:t>
            </a:r>
            <a:r>
              <a:rPr lang="en-US" altLang="zh-CN" dirty="0">
                <a:latin typeface="宋体" pitchFamily="2" charset="-122"/>
              </a:rPr>
              <a:t>).</a:t>
            </a:r>
          </a:p>
          <a:p>
            <a:pPr>
              <a:lnSpc>
                <a:spcPct val="90000"/>
              </a:lnSpc>
            </a:pPr>
            <a:r>
              <a:rPr lang="zh-CN" altLang="en-US" sz="2400" dirty="0"/>
              <a:t>在一个无法识别</a:t>
            </a:r>
            <a:r>
              <a:rPr lang="en-US" altLang="zh-CN" sz="2400" dirty="0" err="1"/>
              <a:t>OpenMP</a:t>
            </a:r>
            <a:r>
              <a:rPr lang="zh-CN" altLang="en-US" sz="2400" dirty="0"/>
              <a:t>语义的普通编译器中，这些特定的注释会被当作普通的注释而被忽略。 </a:t>
            </a:r>
          </a:p>
          <a:p>
            <a:pPr>
              <a:lnSpc>
                <a:spcPct val="90000"/>
              </a:lnSpc>
            </a:pPr>
            <a:r>
              <a:rPr lang="zh-CN" altLang="en-US" sz="2400" dirty="0"/>
              <a:t>在 </a:t>
            </a:r>
            <a:r>
              <a:rPr lang="en-US" altLang="zh-CN" sz="2400" dirty="0"/>
              <a:t>C/C++</a:t>
            </a:r>
            <a:r>
              <a:rPr lang="zh-CN" altLang="en-US" sz="2400" dirty="0"/>
              <a:t>程序中，</a:t>
            </a:r>
            <a:r>
              <a:rPr lang="en-US" altLang="zh-CN" sz="2400" dirty="0" err="1"/>
              <a:t>OpenMP</a:t>
            </a:r>
            <a:r>
              <a:rPr lang="en-US" altLang="zh-CN" sz="2400" dirty="0"/>
              <a:t> </a:t>
            </a:r>
            <a:r>
              <a:rPr lang="zh-CN" altLang="en-US" sz="2400" dirty="0"/>
              <a:t>的所有编译指导语句以</a:t>
            </a:r>
            <a:r>
              <a:rPr lang="en-US" altLang="zh-CN" sz="2400" dirty="0"/>
              <a:t>#pragma </a:t>
            </a:r>
            <a:r>
              <a:rPr lang="en-US" altLang="zh-CN" sz="2400" dirty="0" err="1"/>
              <a:t>omp</a:t>
            </a:r>
            <a:r>
              <a:rPr lang="zh-CN" altLang="en-US" sz="2400" dirty="0"/>
              <a:t>开始，后面跟具体的</a:t>
            </a:r>
            <a:r>
              <a:rPr lang="zh-CN" altLang="en-US" sz="2400" b="1" dirty="0"/>
              <a:t>功能指令</a:t>
            </a:r>
            <a:r>
              <a:rPr lang="zh-CN" altLang="en-US" sz="2400" dirty="0"/>
              <a:t>。即具有如下的形式： </a:t>
            </a:r>
            <a:endParaRPr lang="en-US" altLang="zh-CN" dirty="0">
              <a:latin typeface="宋体" pitchFamily="2" charset="-122"/>
            </a:endParaRPr>
          </a:p>
          <a:p>
            <a:pPr lvl="1">
              <a:lnSpc>
                <a:spcPct val="90000"/>
              </a:lnSpc>
            </a:pPr>
            <a:r>
              <a:rPr lang="en-US" altLang="zh-CN" sz="2000" b="1" dirty="0"/>
              <a:t>#pragma </a:t>
            </a:r>
            <a:r>
              <a:rPr lang="en-US" altLang="zh-CN" sz="2000" b="1" dirty="0" err="1"/>
              <a:t>omp</a:t>
            </a:r>
            <a:r>
              <a:rPr lang="en-US" altLang="zh-CN" sz="2000" b="1" dirty="0"/>
              <a:t> &lt;directive&gt; [clause[ [,] clause]…]</a:t>
            </a:r>
            <a:endParaRPr lang="zh-CN" altLang="en-US" sz="2000" b="1" dirty="0"/>
          </a:p>
          <a:p>
            <a:pPr lvl="2">
              <a:lnSpc>
                <a:spcPct val="90000"/>
              </a:lnSpc>
              <a:buFont typeface="Wingdings" pitchFamily="2" charset="2"/>
              <a:buNone/>
            </a:pPr>
            <a:r>
              <a:rPr lang="zh-CN" altLang="en-US" dirty="0"/>
              <a:t>其中</a:t>
            </a:r>
            <a:r>
              <a:rPr lang="en-US" altLang="zh-CN" dirty="0"/>
              <a:t>directive</a:t>
            </a:r>
            <a:r>
              <a:rPr lang="zh-CN" altLang="en-US" dirty="0"/>
              <a:t>部分就包含了具体的编译指导语句，包括</a:t>
            </a:r>
            <a:r>
              <a:rPr lang="en-US" altLang="zh-CN" dirty="0"/>
              <a:t>parallel, for, parallel for, section, sections, single, master, critical, flush, ordered</a:t>
            </a:r>
            <a:r>
              <a:rPr lang="zh-CN" altLang="en-US" dirty="0"/>
              <a:t>和</a:t>
            </a:r>
            <a:r>
              <a:rPr lang="en-US" altLang="zh-CN" dirty="0"/>
              <a:t>atomic</a:t>
            </a:r>
            <a:r>
              <a:rPr lang="zh-CN" altLang="en-US" dirty="0"/>
              <a:t>。</a:t>
            </a:r>
            <a:endParaRPr lang="en-US" altLang="zh-CN" dirty="0"/>
          </a:p>
          <a:p>
            <a:pPr lvl="1">
              <a:lnSpc>
                <a:spcPct val="90000"/>
              </a:lnSpc>
            </a:pPr>
            <a:r>
              <a:rPr lang="zh-CN" altLang="en-US" sz="2000" dirty="0"/>
              <a:t>将串行的程序逐步地改造成一个并行程序，达到增量更新程序的目的，减少程序编写人员一定的负担。</a:t>
            </a:r>
            <a:endParaRPr lang="en-US" altLang="zh-CN" sz="2000" dirty="0"/>
          </a:p>
          <a:p>
            <a:pPr>
              <a:lnSpc>
                <a:spcPct val="90000"/>
              </a:lnSpc>
            </a:pPr>
            <a:endParaRPr lang="zh-CN" altLang="en-US" sz="2400" dirty="0">
              <a:latin typeface="宋体"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r>
              <a:rPr lang="zh-CN" altLang="en-US"/>
              <a:t>运行时库函数 </a:t>
            </a:r>
          </a:p>
        </p:txBody>
      </p:sp>
      <p:sp>
        <p:nvSpPr>
          <p:cNvPr id="145411" name="Rectangle 3"/>
          <p:cNvSpPr>
            <a:spLocks noGrp="1" noChangeArrowheads="1"/>
          </p:cNvSpPr>
          <p:nvPr>
            <p:ph type="body" idx="1"/>
          </p:nvPr>
        </p:nvSpPr>
        <p:spPr/>
        <p:txBody>
          <a:bodyPr/>
          <a:lstStyle/>
          <a:p>
            <a:pPr>
              <a:lnSpc>
                <a:spcPct val="90000"/>
              </a:lnSpc>
            </a:pPr>
            <a:r>
              <a:rPr lang="en-US" altLang="zh-CN"/>
              <a:t>OpenMP</a:t>
            </a:r>
            <a:r>
              <a:rPr lang="zh-CN" altLang="en-US"/>
              <a:t>运行时函数库原本用以设置和获取执行环境相关的信息，它们当中也包含一系列用以同步的</a:t>
            </a:r>
            <a:r>
              <a:rPr lang="en-US" altLang="zh-CN"/>
              <a:t>API</a:t>
            </a:r>
            <a:r>
              <a:rPr lang="zh-CN" altLang="en-US"/>
              <a:t>。</a:t>
            </a:r>
            <a:endParaRPr lang="en-US" altLang="zh-CN"/>
          </a:p>
          <a:p>
            <a:pPr>
              <a:lnSpc>
                <a:spcPct val="90000"/>
              </a:lnSpc>
            </a:pPr>
            <a:r>
              <a:rPr lang="zh-CN" altLang="en-US"/>
              <a:t>支持运行时对并行环境的改变和优化，给编程人员足够的灵活性来控制运行时的程序运行状况。</a:t>
            </a:r>
            <a:endParaRPr lang="en-US" altLang="zh-CN"/>
          </a:p>
          <a:p>
            <a:pPr>
              <a:lnSpc>
                <a:spcPct val="90000"/>
              </a:lnSpc>
            </a:pPr>
            <a:r>
              <a:rPr lang="zh-CN" altLang="en-US" sz="2600">
                <a:latin typeface="宋体" pitchFamily="2" charset="-122"/>
              </a:rPr>
              <a:t>环境变量（</a:t>
            </a:r>
            <a:r>
              <a:rPr lang="en-US" altLang="zh-CN"/>
              <a:t>OMP_NUM_THREADS </a:t>
            </a:r>
            <a:r>
              <a:rPr lang="zh-CN" altLang="en-US" sz="2600">
                <a:latin typeface="宋体" pitchFamily="2" charset="-122"/>
              </a:rPr>
              <a:t>）</a:t>
            </a:r>
          </a:p>
          <a:p>
            <a:endParaRPr lang="zh-CN" altLang="en-US"/>
          </a:p>
        </p:txBody>
      </p:sp>
      <p:pic>
        <p:nvPicPr>
          <p:cNvPr id="145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860800"/>
            <a:ext cx="5905500" cy="246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r>
              <a:rPr lang="zh-CN" altLang="en-US"/>
              <a:t>编写</a:t>
            </a:r>
            <a:r>
              <a:rPr lang="en-US" altLang="zh-CN"/>
              <a:t>OpenMP</a:t>
            </a:r>
            <a:r>
              <a:rPr lang="zh-CN" altLang="en-US"/>
              <a:t>程序 </a:t>
            </a:r>
          </a:p>
        </p:txBody>
      </p:sp>
      <p:sp>
        <p:nvSpPr>
          <p:cNvPr id="146435" name="Rectangle 3"/>
          <p:cNvSpPr>
            <a:spLocks noGrp="1" noChangeArrowheads="1"/>
          </p:cNvSpPr>
          <p:nvPr>
            <p:ph type="body" idx="1"/>
          </p:nvPr>
        </p:nvSpPr>
        <p:spPr/>
        <p:txBody>
          <a:bodyPr/>
          <a:lstStyle/>
          <a:p>
            <a:r>
              <a:rPr lang="zh-CN" altLang="en-US" dirty="0"/>
              <a:t>开发工具已经增加了对</a:t>
            </a:r>
            <a:r>
              <a:rPr lang="en-US" altLang="zh-CN" dirty="0" err="1"/>
              <a:t>OpenMP</a:t>
            </a:r>
            <a:r>
              <a:rPr lang="zh-CN" altLang="en-US" dirty="0"/>
              <a:t>的支持，</a:t>
            </a:r>
            <a:r>
              <a:rPr lang="en-US" altLang="zh-CN" dirty="0"/>
              <a:t>Visual Studio 2005</a:t>
            </a:r>
            <a:r>
              <a:rPr lang="zh-CN" altLang="en-US" dirty="0"/>
              <a:t>完全支持</a:t>
            </a:r>
            <a:r>
              <a:rPr lang="en-US" altLang="zh-CN" dirty="0" err="1"/>
              <a:t>OpemMP</a:t>
            </a:r>
            <a:r>
              <a:rPr lang="en-US" altLang="zh-CN" dirty="0"/>
              <a:t> </a:t>
            </a:r>
            <a:r>
              <a:rPr lang="zh-CN" altLang="en-US" dirty="0"/>
              <a:t>。</a:t>
            </a:r>
          </a:p>
          <a:p>
            <a:r>
              <a:rPr lang="zh-CN" altLang="en-US" dirty="0"/>
              <a:t>编写</a:t>
            </a:r>
            <a:r>
              <a:rPr lang="en-US" altLang="zh-CN" dirty="0" err="1"/>
              <a:t>OpenMP</a:t>
            </a:r>
            <a:r>
              <a:rPr lang="zh-CN" altLang="en-US" dirty="0"/>
              <a:t>程序的必要步骤：</a:t>
            </a:r>
          </a:p>
          <a:p>
            <a:pPr lvl="1"/>
            <a:r>
              <a:rPr lang="zh-CN" altLang="en-US" dirty="0"/>
              <a:t>生成项目；</a:t>
            </a:r>
          </a:p>
          <a:p>
            <a:pPr lvl="1"/>
            <a:r>
              <a:rPr lang="zh-CN" altLang="en-US" dirty="0"/>
              <a:t>配置项目，支持</a:t>
            </a:r>
            <a:r>
              <a:rPr lang="en-US" altLang="zh-CN" dirty="0" err="1"/>
              <a:t>OpenMP</a:t>
            </a:r>
            <a:r>
              <a:rPr lang="en-US" altLang="zh-CN" dirty="0"/>
              <a:t>;</a:t>
            </a:r>
          </a:p>
          <a:p>
            <a:pPr lvl="1"/>
            <a:r>
              <a:rPr lang="zh-CN" altLang="en-US" dirty="0"/>
              <a:t>编写代码，</a:t>
            </a:r>
            <a:r>
              <a:rPr lang="en-US" altLang="zh-CN" dirty="0"/>
              <a:t>#include “</a:t>
            </a:r>
            <a:r>
              <a:rPr lang="en-US" altLang="zh-CN" dirty="0" err="1"/>
              <a:t>omp.h</a:t>
            </a:r>
            <a:r>
              <a:rPr lang="en-US" altLang="zh-CN" dirty="0"/>
              <a:t>”</a:t>
            </a:r>
            <a:r>
              <a:rPr lang="zh-CN" altLang="en-US" dirty="0"/>
              <a:t>；</a:t>
            </a:r>
          </a:p>
          <a:p>
            <a:pPr lvl="1"/>
            <a:r>
              <a:rPr lang="zh-CN" altLang="en-US" dirty="0"/>
              <a:t>编写源程序；</a:t>
            </a:r>
          </a:p>
          <a:p>
            <a:pPr lvl="1"/>
            <a:r>
              <a:rPr lang="zh-CN" altLang="en-US" dirty="0"/>
              <a:t>配置环境变量，确定线程的数目；</a:t>
            </a:r>
          </a:p>
          <a:p>
            <a:pPr lvl="1"/>
            <a:r>
              <a:rPr lang="zh-CN" altLang="en-US" dirty="0"/>
              <a:t>执行程序。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endParaRPr lang="zh-CN" altLang="en-US"/>
          </a:p>
        </p:txBody>
      </p:sp>
      <p:sp>
        <p:nvSpPr>
          <p:cNvPr id="147459" name="Rectangle 3"/>
          <p:cNvSpPr>
            <a:spLocks noGrp="1" noChangeArrowheads="1"/>
          </p:cNvSpPr>
          <p:nvPr>
            <p:ph type="body" idx="1"/>
          </p:nvPr>
        </p:nvSpPr>
        <p:spPr/>
        <p:txBody>
          <a:bodyPr/>
          <a:lstStyle/>
          <a:p>
            <a:endParaRPr lang="zh-CN" altLang="en-US"/>
          </a:p>
        </p:txBody>
      </p:sp>
      <p:pic>
        <p:nvPicPr>
          <p:cNvPr id="147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endParaRPr lang="zh-CN" altLang="en-US"/>
          </a:p>
        </p:txBody>
      </p:sp>
      <p:sp>
        <p:nvSpPr>
          <p:cNvPr id="148483" name="Rectangle 3"/>
          <p:cNvSpPr>
            <a:spLocks noGrp="1" noChangeArrowheads="1"/>
          </p:cNvSpPr>
          <p:nvPr>
            <p:ph type="body" idx="1"/>
          </p:nvPr>
        </p:nvSpPr>
        <p:spPr/>
        <p:txBody>
          <a:bodyPr/>
          <a:lstStyle/>
          <a:p>
            <a:endParaRPr lang="zh-CN" altLang="en-US"/>
          </a:p>
        </p:txBody>
      </p:sp>
      <p:pic>
        <p:nvPicPr>
          <p:cNvPr id="1484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r>
              <a:rPr lang="zh-CN" altLang="en-US"/>
              <a:t>循环并行化</a:t>
            </a:r>
          </a:p>
        </p:txBody>
      </p:sp>
      <p:sp>
        <p:nvSpPr>
          <p:cNvPr id="149507" name="Rectangle 3"/>
          <p:cNvSpPr>
            <a:spLocks noGrp="1" noChangeArrowheads="1"/>
          </p:cNvSpPr>
          <p:nvPr>
            <p:ph type="body" idx="1"/>
          </p:nvPr>
        </p:nvSpPr>
        <p:spPr/>
        <p:txBody>
          <a:bodyPr/>
          <a:lstStyle/>
          <a:p>
            <a:r>
              <a:rPr lang="zh-CN" altLang="en-US" dirty="0"/>
              <a:t>循环</a:t>
            </a:r>
            <a:r>
              <a:rPr lang="zh-CN" altLang="en-US"/>
              <a:t>并行化编译指导语</a:t>
            </a:r>
            <a:r>
              <a:rPr lang="zh-CN" altLang="en-US" dirty="0"/>
              <a:t>句的格式，在</a:t>
            </a:r>
            <a:r>
              <a:rPr lang="en-US" altLang="zh-CN" dirty="0"/>
              <a:t>C/C++</a:t>
            </a:r>
            <a:r>
              <a:rPr lang="zh-CN" altLang="en-US" dirty="0"/>
              <a:t>语言中，循环并行化语句的编译指导语句格式如下：</a:t>
            </a:r>
          </a:p>
          <a:p>
            <a:pPr lvl="2">
              <a:buFont typeface="Wingdings" pitchFamily="2" charset="2"/>
              <a:buNone/>
            </a:pPr>
            <a:r>
              <a:rPr lang="en-US" altLang="zh-CN" dirty="0"/>
              <a:t>#pragma </a:t>
            </a:r>
            <a:r>
              <a:rPr lang="en-US" altLang="zh-CN" dirty="0" err="1"/>
              <a:t>omp</a:t>
            </a:r>
            <a:r>
              <a:rPr lang="en-US" altLang="zh-CN" dirty="0"/>
              <a:t> parallel for [clause[clause…]]  </a:t>
            </a:r>
          </a:p>
          <a:p>
            <a:pPr lvl="2">
              <a:buFont typeface="Wingdings" pitchFamily="2" charset="2"/>
              <a:buNone/>
            </a:pPr>
            <a:r>
              <a:rPr lang="en-US" altLang="zh-CN" dirty="0"/>
              <a:t>  for (index = first ; </a:t>
            </a:r>
            <a:r>
              <a:rPr lang="en-US" altLang="zh-CN" dirty="0" err="1"/>
              <a:t>test_expression</a:t>
            </a:r>
            <a:r>
              <a:rPr lang="en-US" altLang="zh-CN" dirty="0"/>
              <a:t> ; </a:t>
            </a:r>
            <a:r>
              <a:rPr lang="en-US" altLang="zh-CN" dirty="0" err="1"/>
              <a:t>increment_expr</a:t>
            </a:r>
            <a:r>
              <a:rPr lang="en-US" altLang="zh-CN" dirty="0"/>
              <a:t>){   </a:t>
            </a:r>
          </a:p>
          <a:p>
            <a:pPr lvl="2">
              <a:buFont typeface="Wingdings" pitchFamily="2" charset="2"/>
              <a:buNone/>
            </a:pPr>
            <a:r>
              <a:rPr lang="en-US" altLang="zh-CN" dirty="0"/>
              <a:t>     body of the loop;  </a:t>
            </a:r>
          </a:p>
          <a:p>
            <a:pPr lvl="2">
              <a:buFont typeface="Wingdings" pitchFamily="2" charset="2"/>
              <a:buNone/>
            </a:pPr>
            <a:r>
              <a:rPr lang="en-US" altLang="zh-CN" dirty="0"/>
              <a:t>     }</a:t>
            </a:r>
            <a:r>
              <a:rPr lang="zh-CN" altLang="en-US" dirty="0"/>
              <a:t> </a:t>
            </a:r>
          </a:p>
          <a:p>
            <a:r>
              <a:rPr lang="en-US" altLang="zh-CN" dirty="0"/>
              <a:t>parallel</a:t>
            </a:r>
            <a:r>
              <a:rPr lang="zh-CN" altLang="en-US" dirty="0"/>
              <a:t>关键字将紧跟的程序块扩展为若干完全等同的并行区域，每个线程拥有完全相同的并行区域；</a:t>
            </a:r>
          </a:p>
          <a:p>
            <a:r>
              <a:rPr lang="zh-CN" altLang="en-US" dirty="0"/>
              <a:t>关键字</a:t>
            </a:r>
            <a:r>
              <a:rPr lang="en-US" altLang="zh-CN" dirty="0"/>
              <a:t>for</a:t>
            </a:r>
            <a:r>
              <a:rPr lang="zh-CN" altLang="en-US" dirty="0"/>
              <a:t>则将循环中的工作分配到线程组中，线程组中的每一个线程完成循环中的一部分内容。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r>
              <a:rPr lang="zh-CN" altLang="en-US"/>
              <a:t>循环并行化语句的限制</a:t>
            </a:r>
          </a:p>
        </p:txBody>
      </p:sp>
      <p:sp>
        <p:nvSpPr>
          <p:cNvPr id="150531" name="Rectangle 3"/>
          <p:cNvSpPr>
            <a:spLocks noGrp="1" noChangeArrowheads="1"/>
          </p:cNvSpPr>
          <p:nvPr>
            <p:ph type="body" idx="1"/>
          </p:nvPr>
        </p:nvSpPr>
        <p:spPr/>
        <p:txBody>
          <a:bodyPr/>
          <a:lstStyle/>
          <a:p>
            <a:pPr>
              <a:lnSpc>
                <a:spcPct val="90000"/>
              </a:lnSpc>
            </a:pPr>
            <a:r>
              <a:rPr lang="zh-CN" altLang="en-US" dirty="0"/>
              <a:t>并行化语句必须是</a:t>
            </a:r>
            <a:r>
              <a:rPr lang="en-US" altLang="zh-CN" dirty="0"/>
              <a:t>for</a:t>
            </a:r>
            <a:r>
              <a:rPr lang="zh-CN" altLang="en-US" dirty="0"/>
              <a:t>循环语句并具有规范的格式，能够推测出循环的次数，有以下约束 ：</a:t>
            </a:r>
          </a:p>
          <a:p>
            <a:pPr lvl="1">
              <a:lnSpc>
                <a:spcPct val="90000"/>
              </a:lnSpc>
            </a:pPr>
            <a:r>
              <a:rPr lang="zh-CN" altLang="en-US" dirty="0"/>
              <a:t>循环语句中的循环变量必须是有符号整型；</a:t>
            </a:r>
          </a:p>
          <a:p>
            <a:pPr lvl="1">
              <a:lnSpc>
                <a:spcPct val="90000"/>
              </a:lnSpc>
            </a:pPr>
            <a:r>
              <a:rPr lang="zh-CN" altLang="en-US" dirty="0"/>
              <a:t>循环语句中的比较操作必须是这样的形式：</a:t>
            </a:r>
            <a:r>
              <a:rPr lang="en-US" altLang="zh-CN" dirty="0" err="1"/>
              <a:t>loop_variable</a:t>
            </a:r>
            <a:r>
              <a:rPr lang="en-US" altLang="zh-CN" dirty="0"/>
              <a:t> &lt;, &lt;=, &gt;</a:t>
            </a:r>
            <a:r>
              <a:rPr lang="zh-CN" altLang="en-US" dirty="0"/>
              <a:t>或</a:t>
            </a:r>
            <a:r>
              <a:rPr lang="en-US" altLang="zh-CN" dirty="0"/>
              <a:t>&gt;= </a:t>
            </a:r>
            <a:r>
              <a:rPr lang="en-US" altLang="zh-CN" dirty="0" err="1"/>
              <a:t>loop_invariant_integer</a:t>
            </a:r>
            <a:r>
              <a:rPr lang="zh-CN" altLang="en-US" dirty="0"/>
              <a:t>；</a:t>
            </a:r>
          </a:p>
          <a:p>
            <a:pPr lvl="1">
              <a:lnSpc>
                <a:spcPct val="90000"/>
              </a:lnSpc>
            </a:pPr>
            <a:r>
              <a:rPr lang="zh-CN" altLang="en-US" dirty="0"/>
              <a:t>循环语句中的第三个表达式（</a:t>
            </a:r>
            <a:r>
              <a:rPr lang="en-US" altLang="zh-CN" dirty="0"/>
              <a:t>for</a:t>
            </a:r>
            <a:r>
              <a:rPr lang="zh-CN" altLang="en-US" dirty="0"/>
              <a:t>循环的循环步长）必须是整数加或整数减，加减的数值必须是一个循环不变量（</a:t>
            </a:r>
            <a:r>
              <a:rPr lang="en-US" altLang="zh-CN" dirty="0"/>
              <a:t>loop invariant value</a:t>
            </a:r>
            <a:r>
              <a:rPr lang="zh-CN" altLang="en-US" dirty="0"/>
              <a:t>）；</a:t>
            </a:r>
          </a:p>
          <a:p>
            <a:pPr lvl="1">
              <a:lnSpc>
                <a:spcPct val="90000"/>
              </a:lnSpc>
            </a:pPr>
            <a:r>
              <a:rPr lang="zh-CN" altLang="en-US" dirty="0"/>
              <a:t>如果比较操作是</a:t>
            </a:r>
            <a:r>
              <a:rPr lang="en-US" altLang="zh-CN" dirty="0"/>
              <a:t>&lt;</a:t>
            </a:r>
            <a:r>
              <a:rPr lang="zh-CN" altLang="en-US" dirty="0"/>
              <a:t>或</a:t>
            </a:r>
            <a:r>
              <a:rPr lang="en-US" altLang="zh-CN" dirty="0"/>
              <a:t>&lt;=</a:t>
            </a:r>
            <a:r>
              <a:rPr lang="zh-CN" altLang="en-US" dirty="0"/>
              <a:t>，那么循环变量的值在每次迭代时都必须增加；相反地，如果比较操作是</a:t>
            </a:r>
            <a:r>
              <a:rPr lang="en-US" altLang="zh-CN" dirty="0"/>
              <a:t>&gt;</a:t>
            </a:r>
            <a:r>
              <a:rPr lang="zh-CN" altLang="en-US" dirty="0"/>
              <a:t>或</a:t>
            </a:r>
            <a:r>
              <a:rPr lang="en-US" altLang="zh-CN" dirty="0"/>
              <a:t>&gt;=</a:t>
            </a:r>
            <a:r>
              <a:rPr lang="zh-CN" altLang="en-US" dirty="0"/>
              <a:t>，那么循环变量的值在每次迭代时都必须减少；</a:t>
            </a:r>
          </a:p>
          <a:p>
            <a:pPr lvl="1">
              <a:lnSpc>
                <a:spcPct val="90000"/>
              </a:lnSpc>
            </a:pPr>
            <a:r>
              <a:rPr lang="zh-CN" altLang="en-US" dirty="0"/>
              <a:t>循环必须是单入口、单出口的，循环内部不允许有能够到达循环之外的跳转语句，也不允许有外部的跳转语句到达循环内部。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zh-CN" altLang="en-US" b="1"/>
              <a:t>简单循环并行化</a:t>
            </a:r>
            <a:r>
              <a:rPr lang="zh-CN" altLang="en-US"/>
              <a:t> </a:t>
            </a:r>
          </a:p>
        </p:txBody>
      </p:sp>
      <p:sp>
        <p:nvSpPr>
          <p:cNvPr id="151555" name="Rectangle 3"/>
          <p:cNvSpPr>
            <a:spLocks noGrp="1" noChangeArrowheads="1"/>
          </p:cNvSpPr>
          <p:nvPr>
            <p:ph type="body" idx="1"/>
          </p:nvPr>
        </p:nvSpPr>
        <p:spPr/>
        <p:txBody>
          <a:bodyPr/>
          <a:lstStyle/>
          <a:p>
            <a:pPr>
              <a:lnSpc>
                <a:spcPct val="90000"/>
              </a:lnSpc>
            </a:pPr>
            <a:r>
              <a:rPr lang="zh-CN" altLang="en-US"/>
              <a:t>两个向量相加，并将计算的结果保存到第三个向量中，向量的维数为</a:t>
            </a:r>
            <a:r>
              <a:rPr lang="en-US" altLang="zh-CN"/>
              <a:t>n</a:t>
            </a:r>
            <a:r>
              <a:rPr lang="zh-CN" altLang="en-US"/>
              <a:t>。向量相加即向量的各个分量分别相加。 </a:t>
            </a:r>
          </a:p>
          <a:p>
            <a:pPr lvl="2">
              <a:lnSpc>
                <a:spcPct val="90000"/>
              </a:lnSpc>
              <a:buFont typeface="Wingdings" pitchFamily="2" charset="2"/>
              <a:buNone/>
            </a:pPr>
            <a:r>
              <a:rPr lang="en-US" altLang="zh-CN"/>
              <a:t>for</a:t>
            </a:r>
            <a:r>
              <a:rPr lang="zh-CN" altLang="en-US"/>
              <a:t>（</a:t>
            </a:r>
            <a:r>
              <a:rPr lang="en-US" altLang="zh-CN"/>
              <a:t>int i=0;i&lt;n;i++</a:t>
            </a:r>
            <a:r>
              <a:rPr lang="zh-CN" altLang="en-US"/>
              <a:t>）  </a:t>
            </a:r>
          </a:p>
          <a:p>
            <a:pPr lvl="2">
              <a:lnSpc>
                <a:spcPct val="90000"/>
              </a:lnSpc>
              <a:buFont typeface="Wingdings" pitchFamily="2" charset="2"/>
              <a:buNone/>
            </a:pPr>
            <a:r>
              <a:rPr lang="zh-CN" altLang="en-US"/>
              <a:t>  </a:t>
            </a:r>
            <a:r>
              <a:rPr lang="en-US" altLang="zh-CN"/>
              <a:t>z[i]=x[i]+y[i]; </a:t>
            </a:r>
          </a:p>
          <a:p>
            <a:pPr lvl="1">
              <a:lnSpc>
                <a:spcPct val="90000"/>
              </a:lnSpc>
              <a:buFontTx/>
              <a:buNone/>
            </a:pPr>
            <a:r>
              <a:rPr lang="zh-CN" altLang="en-US"/>
              <a:t>存在循环依赖性实例：</a:t>
            </a:r>
          </a:p>
          <a:p>
            <a:pPr lvl="2">
              <a:lnSpc>
                <a:spcPct val="90000"/>
              </a:lnSpc>
              <a:buFont typeface="Wingdings" pitchFamily="2" charset="2"/>
              <a:buNone/>
            </a:pPr>
            <a:r>
              <a:rPr lang="en-US" altLang="zh-CN"/>
              <a:t>for</a:t>
            </a:r>
            <a:r>
              <a:rPr lang="zh-CN" altLang="en-US"/>
              <a:t>（</a:t>
            </a:r>
            <a:r>
              <a:rPr lang="en-US" altLang="zh-CN"/>
              <a:t>int i=0;i&lt;n;i++</a:t>
            </a:r>
            <a:r>
              <a:rPr lang="zh-CN" altLang="en-US"/>
              <a:t>）   </a:t>
            </a:r>
          </a:p>
          <a:p>
            <a:pPr lvl="2">
              <a:lnSpc>
                <a:spcPct val="90000"/>
              </a:lnSpc>
              <a:buFont typeface="Wingdings" pitchFamily="2" charset="2"/>
              <a:buNone/>
            </a:pPr>
            <a:r>
              <a:rPr lang="zh-CN" altLang="en-US"/>
              <a:t>  </a:t>
            </a:r>
            <a:r>
              <a:rPr lang="en-US" altLang="zh-CN"/>
              <a:t>z[i]=z[i-1]+x[i]+y[i]</a:t>
            </a:r>
          </a:p>
          <a:p>
            <a:pPr>
              <a:lnSpc>
                <a:spcPct val="90000"/>
              </a:lnSpc>
            </a:pPr>
            <a:r>
              <a:rPr lang="zh-CN" altLang="en-US"/>
              <a:t>对于向量加法来说，可以使用循环并行化编译指导语句直接对循环进行并行化 ：</a:t>
            </a:r>
          </a:p>
          <a:p>
            <a:pPr lvl="2">
              <a:lnSpc>
                <a:spcPct val="90000"/>
              </a:lnSpc>
              <a:buFont typeface="Wingdings" pitchFamily="2" charset="2"/>
              <a:buNone/>
            </a:pPr>
            <a:r>
              <a:rPr lang="en-US" altLang="zh-CN"/>
              <a:t>#pragma omp parallel for</a:t>
            </a:r>
          </a:p>
          <a:p>
            <a:pPr lvl="2">
              <a:lnSpc>
                <a:spcPct val="90000"/>
              </a:lnSpc>
              <a:buFont typeface="Wingdings" pitchFamily="2" charset="2"/>
              <a:buNone/>
            </a:pPr>
            <a:r>
              <a:rPr lang="en-US" altLang="zh-CN"/>
              <a:t>for</a:t>
            </a:r>
            <a:r>
              <a:rPr lang="zh-CN" altLang="en-US"/>
              <a:t>（</a:t>
            </a:r>
            <a:r>
              <a:rPr lang="en-US" altLang="zh-CN"/>
              <a:t>int i=0;i&lt;n;i++</a:t>
            </a:r>
            <a:r>
              <a:rPr lang="zh-CN" altLang="en-US"/>
              <a:t>）  </a:t>
            </a:r>
          </a:p>
          <a:p>
            <a:pPr lvl="2">
              <a:lnSpc>
                <a:spcPct val="90000"/>
              </a:lnSpc>
              <a:buFont typeface="Wingdings" pitchFamily="2" charset="2"/>
              <a:buNone/>
            </a:pPr>
            <a:r>
              <a:rPr lang="zh-CN" altLang="en-US"/>
              <a:t>  </a:t>
            </a:r>
            <a:r>
              <a:rPr lang="en-US" altLang="zh-CN"/>
              <a:t>z[i]=x[i]+y[i];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zh-CN" altLang="en-US"/>
              <a:t>数据相关的概念 </a:t>
            </a:r>
          </a:p>
        </p:txBody>
      </p:sp>
      <p:sp>
        <p:nvSpPr>
          <p:cNvPr id="152579" name="Rectangle 3"/>
          <p:cNvSpPr>
            <a:spLocks noGrp="1" noChangeArrowheads="1"/>
          </p:cNvSpPr>
          <p:nvPr>
            <p:ph type="body" idx="1"/>
          </p:nvPr>
        </p:nvSpPr>
        <p:spPr/>
        <p:txBody>
          <a:bodyPr/>
          <a:lstStyle/>
          <a:p>
            <a:pPr>
              <a:lnSpc>
                <a:spcPct val="90000"/>
              </a:lnSpc>
            </a:pPr>
            <a:r>
              <a:rPr lang="zh-CN" altLang="en-US" dirty="0"/>
              <a:t>如果语句</a:t>
            </a:r>
            <a:r>
              <a:rPr lang="en-US" altLang="zh-CN" dirty="0"/>
              <a:t>S2</a:t>
            </a:r>
            <a:r>
              <a:rPr lang="zh-CN" altLang="en-US" dirty="0"/>
              <a:t>与语句</a:t>
            </a:r>
            <a:r>
              <a:rPr lang="en-US" altLang="zh-CN" dirty="0"/>
              <a:t>S1</a:t>
            </a:r>
            <a:r>
              <a:rPr lang="zh-CN" altLang="en-US" dirty="0"/>
              <a:t>存在数据相关，那么必然存在以下两种情况之一： </a:t>
            </a:r>
          </a:p>
          <a:p>
            <a:pPr lvl="1">
              <a:lnSpc>
                <a:spcPct val="90000"/>
              </a:lnSpc>
            </a:pPr>
            <a:r>
              <a:rPr lang="en-US" altLang="zh-CN" dirty="0"/>
              <a:t>S1</a:t>
            </a:r>
            <a:r>
              <a:rPr lang="zh-CN" altLang="en-US" dirty="0"/>
              <a:t>在循环的一次迭代中访问存储单元</a:t>
            </a:r>
            <a:r>
              <a:rPr lang="en-US" altLang="zh-CN" dirty="0"/>
              <a:t>L</a:t>
            </a:r>
            <a:r>
              <a:rPr lang="zh-CN" altLang="en-US" dirty="0"/>
              <a:t>，而</a:t>
            </a:r>
            <a:r>
              <a:rPr lang="en-US" altLang="zh-CN" dirty="0"/>
              <a:t>S2</a:t>
            </a:r>
            <a:r>
              <a:rPr lang="zh-CN" altLang="en-US" dirty="0"/>
              <a:t>在随后的一次迭代中访问同一存储单元，即：循环迭代相关 </a:t>
            </a:r>
            <a:r>
              <a:rPr lang="en-US" altLang="zh-CN" dirty="0"/>
              <a:t>;</a:t>
            </a:r>
          </a:p>
          <a:p>
            <a:pPr lvl="1">
              <a:lnSpc>
                <a:spcPct val="90000"/>
              </a:lnSpc>
            </a:pPr>
            <a:r>
              <a:rPr lang="en-US" altLang="zh-CN" dirty="0"/>
              <a:t>S1</a:t>
            </a:r>
            <a:r>
              <a:rPr lang="zh-CN" altLang="en-US" dirty="0"/>
              <a:t>和</a:t>
            </a:r>
            <a:r>
              <a:rPr lang="en-US" altLang="zh-CN" dirty="0"/>
              <a:t>S2</a:t>
            </a:r>
            <a:r>
              <a:rPr lang="zh-CN" altLang="en-US" dirty="0"/>
              <a:t>在同一循环迭代中访问同一存储单元</a:t>
            </a:r>
            <a:r>
              <a:rPr lang="en-US" altLang="zh-CN" dirty="0"/>
              <a:t>L</a:t>
            </a:r>
            <a:r>
              <a:rPr lang="zh-CN" altLang="en-US" dirty="0"/>
              <a:t>，但</a:t>
            </a:r>
            <a:r>
              <a:rPr lang="en-US" altLang="zh-CN" dirty="0"/>
              <a:t>S1</a:t>
            </a:r>
            <a:r>
              <a:rPr lang="zh-CN" altLang="en-US" dirty="0"/>
              <a:t>的执行在</a:t>
            </a:r>
            <a:r>
              <a:rPr lang="en-US" altLang="zh-CN" dirty="0"/>
              <a:t>S2</a:t>
            </a:r>
            <a:r>
              <a:rPr lang="zh-CN" altLang="en-US" dirty="0"/>
              <a:t>之前，即：非循环迭代相关 。 </a:t>
            </a:r>
          </a:p>
          <a:p>
            <a:pPr>
              <a:lnSpc>
                <a:spcPct val="90000"/>
              </a:lnSpc>
            </a:pPr>
            <a:r>
              <a:rPr lang="zh-CN" altLang="en-US" dirty="0"/>
              <a:t>实例：</a:t>
            </a:r>
          </a:p>
          <a:p>
            <a:pPr lvl="1">
              <a:lnSpc>
                <a:spcPct val="90000"/>
              </a:lnSpc>
              <a:buFontTx/>
              <a:buNone/>
            </a:pPr>
            <a:r>
              <a:rPr lang="en-US" altLang="zh-CN" dirty="0"/>
              <a:t>    x[0] = 0; </a:t>
            </a:r>
            <a:br>
              <a:rPr lang="en-US" altLang="zh-CN" dirty="0"/>
            </a:br>
            <a:r>
              <a:rPr lang="en-US" altLang="zh-CN" dirty="0"/>
              <a:t>y[0] = 1; </a:t>
            </a:r>
            <a:br>
              <a:rPr lang="en-US" altLang="zh-CN" dirty="0"/>
            </a:br>
            <a:r>
              <a:rPr lang="en-US" altLang="zh-CN" dirty="0"/>
              <a:t>#pragma </a:t>
            </a:r>
            <a:r>
              <a:rPr lang="en-US" altLang="zh-CN" dirty="0" err="1"/>
              <a:t>omp</a:t>
            </a:r>
            <a:r>
              <a:rPr lang="en-US" altLang="zh-CN" dirty="0"/>
              <a:t> parallel for private(k) </a:t>
            </a:r>
            <a:br>
              <a:rPr lang="en-US" altLang="zh-CN" dirty="0"/>
            </a:br>
            <a:r>
              <a:rPr lang="en-US" altLang="zh-CN" dirty="0"/>
              <a:t>for (k = 1; k &lt; 100; k++){ </a:t>
            </a:r>
            <a:br>
              <a:rPr lang="en-US" altLang="zh-CN" dirty="0"/>
            </a:br>
            <a:r>
              <a:rPr lang="en-US" altLang="zh-CN" dirty="0"/>
              <a:t>x[k] = y[k-1] + 1; //S1 </a:t>
            </a:r>
            <a:br>
              <a:rPr lang="en-US" altLang="zh-CN" dirty="0"/>
            </a:br>
            <a:r>
              <a:rPr lang="en-US" altLang="zh-CN" dirty="0"/>
              <a:t>y[k] = x[k-1] + 2; //S2 </a:t>
            </a:r>
            <a:br>
              <a:rPr lang="en-US" altLang="zh-CN" dirty="0"/>
            </a:br>
            <a:r>
              <a:rPr lang="en-US" altLang="zh-CN" dirty="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endParaRPr lang="zh-CN" altLang="en-US" dirty="0"/>
          </a:p>
        </p:txBody>
      </p:sp>
      <p:sp>
        <p:nvSpPr>
          <p:cNvPr id="153603" name="Rectangle 3"/>
          <p:cNvSpPr>
            <a:spLocks noGrp="1" noChangeArrowheads="1"/>
          </p:cNvSpPr>
          <p:nvPr>
            <p:ph type="body" idx="1"/>
          </p:nvPr>
        </p:nvSpPr>
        <p:spPr/>
        <p:txBody>
          <a:bodyPr/>
          <a:lstStyle/>
          <a:p>
            <a:pPr>
              <a:lnSpc>
                <a:spcPct val="90000"/>
              </a:lnSpc>
              <a:buFont typeface="Wingdings" pitchFamily="2" charset="2"/>
              <a:buNone/>
            </a:pPr>
            <a:r>
              <a:rPr lang="en-US" altLang="zh-CN" sz="2400" dirty="0"/>
              <a:t>    x[0] = 0; </a:t>
            </a:r>
          </a:p>
          <a:p>
            <a:pPr>
              <a:lnSpc>
                <a:spcPct val="90000"/>
              </a:lnSpc>
              <a:buFont typeface="Wingdings" pitchFamily="2" charset="2"/>
              <a:buNone/>
            </a:pPr>
            <a:r>
              <a:rPr lang="en-US" altLang="zh-CN" sz="2400" dirty="0"/>
              <a:t>    y[0] = 1; </a:t>
            </a:r>
          </a:p>
          <a:p>
            <a:pPr>
              <a:lnSpc>
                <a:spcPct val="90000"/>
              </a:lnSpc>
              <a:buFont typeface="Wingdings" pitchFamily="2" charset="2"/>
              <a:buNone/>
            </a:pPr>
            <a:r>
              <a:rPr lang="en-US" altLang="zh-CN" sz="2400" dirty="0"/>
              <a:t>	x[49] = 74;</a:t>
            </a:r>
          </a:p>
          <a:p>
            <a:pPr>
              <a:lnSpc>
                <a:spcPct val="90000"/>
              </a:lnSpc>
              <a:buFont typeface="Wingdings" pitchFamily="2" charset="2"/>
              <a:buNone/>
            </a:pPr>
            <a:r>
              <a:rPr lang="en-US" altLang="zh-CN" sz="2400" dirty="0"/>
              <a:t>	y[49] = 74 ;</a:t>
            </a:r>
          </a:p>
          <a:p>
            <a:pPr>
              <a:lnSpc>
                <a:spcPct val="90000"/>
              </a:lnSpc>
              <a:buFont typeface="Wingdings" pitchFamily="2" charset="2"/>
              <a:buNone/>
            </a:pPr>
            <a:r>
              <a:rPr lang="en-US" altLang="zh-CN" sz="2400" dirty="0"/>
              <a:t>#pragma </a:t>
            </a:r>
            <a:r>
              <a:rPr lang="en-US" altLang="zh-CN" sz="2400" dirty="0" err="1"/>
              <a:t>omp</a:t>
            </a:r>
            <a:r>
              <a:rPr lang="en-US" altLang="zh-CN" sz="2400" dirty="0"/>
              <a:t> parallel for private(m, k) </a:t>
            </a:r>
          </a:p>
          <a:p>
            <a:pPr>
              <a:lnSpc>
                <a:spcPct val="90000"/>
              </a:lnSpc>
              <a:buFont typeface="Wingdings" pitchFamily="2" charset="2"/>
              <a:buNone/>
            </a:pPr>
            <a:r>
              <a:rPr lang="en-US" altLang="zh-CN" sz="2400" dirty="0"/>
              <a:t>	for (m = 0; m &lt; 2; m++)</a:t>
            </a:r>
          </a:p>
          <a:p>
            <a:pPr>
              <a:lnSpc>
                <a:spcPct val="90000"/>
              </a:lnSpc>
              <a:buFont typeface="Wingdings" pitchFamily="2" charset="2"/>
              <a:buNone/>
            </a:pPr>
            <a:r>
              <a:rPr lang="en-US" altLang="zh-CN" sz="2400" dirty="0"/>
              <a:t>	{   </a:t>
            </a:r>
          </a:p>
          <a:p>
            <a:pPr>
              <a:lnSpc>
                <a:spcPct val="90000"/>
              </a:lnSpc>
              <a:buFont typeface="Wingdings" pitchFamily="2" charset="2"/>
              <a:buNone/>
            </a:pPr>
            <a:r>
              <a:rPr lang="en-US" altLang="zh-CN" sz="2400" dirty="0"/>
              <a:t>		for (k = m*49 + 1; k &lt; m*50 + 50; k++)</a:t>
            </a:r>
          </a:p>
          <a:p>
            <a:pPr>
              <a:lnSpc>
                <a:spcPct val="90000"/>
              </a:lnSpc>
              <a:buFont typeface="Wingdings" pitchFamily="2" charset="2"/>
              <a:buNone/>
            </a:pPr>
            <a:r>
              <a:rPr lang="en-US" altLang="zh-CN" sz="2400" dirty="0"/>
              <a:t>		{     </a:t>
            </a:r>
          </a:p>
          <a:p>
            <a:pPr>
              <a:lnSpc>
                <a:spcPct val="90000"/>
              </a:lnSpc>
              <a:buFont typeface="Wingdings" pitchFamily="2" charset="2"/>
              <a:buNone/>
            </a:pPr>
            <a:r>
              <a:rPr lang="en-US" altLang="zh-CN" sz="2400" dirty="0"/>
              <a:t>			x[k] = y[k-1] + 1; //S1     </a:t>
            </a:r>
          </a:p>
          <a:p>
            <a:pPr>
              <a:lnSpc>
                <a:spcPct val="90000"/>
              </a:lnSpc>
              <a:buFont typeface="Wingdings" pitchFamily="2" charset="2"/>
              <a:buNone/>
            </a:pPr>
            <a:r>
              <a:rPr lang="en-US" altLang="zh-CN" sz="2400" dirty="0"/>
              <a:t>			y[k] = x[k-1] + 2; //S2 </a:t>
            </a:r>
          </a:p>
          <a:p>
            <a:pPr>
              <a:lnSpc>
                <a:spcPct val="90000"/>
              </a:lnSpc>
              <a:buFont typeface="Wingdings" pitchFamily="2" charset="2"/>
              <a:buNone/>
            </a:pPr>
            <a:r>
              <a:rPr lang="en-US" altLang="zh-CN" sz="2400" dirty="0"/>
              <a:t>		</a:t>
            </a:r>
            <a:r>
              <a:rPr lang="pt-BR" altLang="zh-CN" sz="2400" dirty="0"/>
              <a:t>} </a:t>
            </a:r>
          </a:p>
          <a:p>
            <a:pPr>
              <a:lnSpc>
                <a:spcPct val="90000"/>
              </a:lnSpc>
              <a:buFont typeface="Wingdings" pitchFamily="2" charset="2"/>
              <a:buNone/>
            </a:pPr>
            <a:r>
              <a:rPr lang="pt-BR" altLang="zh-CN" sz="2400" dirty="0"/>
              <a:t>	} </a:t>
            </a:r>
            <a:endParaRPr lang="zh-CN" alt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228600" y="152400"/>
            <a:ext cx="7772400" cy="838200"/>
          </a:xfrm>
        </p:spPr>
        <p:txBody>
          <a:bodyPr/>
          <a:lstStyle/>
          <a:p>
            <a:endParaRPr lang="zh-CN" altLang="en-US"/>
          </a:p>
        </p:txBody>
      </p:sp>
      <p:sp>
        <p:nvSpPr>
          <p:cNvPr id="5" name="Rectangle 3"/>
          <p:cNvSpPr txBox="1">
            <a:spLocks noChangeArrowheads="1"/>
          </p:cNvSpPr>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accent2"/>
              </a:buClr>
              <a:buSzPct val="80000"/>
              <a:buFont typeface="Wingdings" pitchFamily="2" charset="2"/>
              <a:buChar char="l"/>
              <a:defRPr kumimoji="1" sz="28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95000"/>
              <a:buChar char="•"/>
              <a:defRPr kumimoji="1" sz="2400">
                <a:solidFill>
                  <a:schemeClr val="tx1"/>
                </a:solidFill>
                <a:latin typeface="+mn-lt"/>
                <a:ea typeface="+mn-ea"/>
              </a:defRPr>
            </a:lvl2pPr>
            <a:lvl3pPr marL="1143000" indent="-228600" algn="l" rtl="0" fontAlgn="base">
              <a:spcBef>
                <a:spcPct val="20000"/>
              </a:spcBef>
              <a:spcAft>
                <a:spcPct val="0"/>
              </a:spcAft>
              <a:buClr>
                <a:schemeClr val="accent1"/>
              </a:buClr>
              <a:buSzPct val="60000"/>
              <a:buFont typeface="Wingdings" pitchFamily="2" charset="2"/>
              <a:buChar char="§"/>
              <a:defRPr kumimoji="1" sz="2000">
                <a:solidFill>
                  <a:schemeClr val="tx1"/>
                </a:solidFill>
                <a:latin typeface="+mn-lt"/>
                <a:ea typeface="+mn-ea"/>
              </a:defRPr>
            </a:lvl3pPr>
            <a:lvl4pPr marL="1600200" indent="-228600" algn="l" rtl="0" fontAlgn="base">
              <a:spcBef>
                <a:spcPct val="20000"/>
              </a:spcBef>
              <a:spcAft>
                <a:spcPct val="0"/>
              </a:spcAft>
              <a:buClr>
                <a:schemeClr val="tx1"/>
              </a:buClr>
              <a:buChar char="–"/>
              <a:defRPr kumimoji="1" sz="2000">
                <a:solidFill>
                  <a:schemeClr val="tx1"/>
                </a:solidFill>
                <a:latin typeface="+mn-lt"/>
                <a:ea typeface="+mn-ea"/>
              </a:defRPr>
            </a:lvl4pPr>
            <a:lvl5pPr marL="2057400" indent="-228600" algn="l" rtl="0" fontAlgn="base">
              <a:spcBef>
                <a:spcPct val="20000"/>
              </a:spcBef>
              <a:spcAft>
                <a:spcPct val="0"/>
              </a:spcAft>
              <a:buClr>
                <a:schemeClr val="accent1"/>
              </a:buClr>
              <a:buChar char="•"/>
              <a:defRPr kumimoji="1" sz="2000">
                <a:solidFill>
                  <a:schemeClr val="tx1"/>
                </a:solidFill>
                <a:latin typeface="+mn-lt"/>
                <a:ea typeface="+mn-ea"/>
              </a:defRPr>
            </a:lvl5pPr>
            <a:lvl6pPr marL="2514600" indent="-228600" algn="l" rtl="0" fontAlgn="base">
              <a:spcBef>
                <a:spcPct val="20000"/>
              </a:spcBef>
              <a:spcAft>
                <a:spcPct val="0"/>
              </a:spcAft>
              <a:buClr>
                <a:schemeClr val="accent1"/>
              </a:buClr>
              <a:buChar char="•"/>
              <a:defRPr kumimoji="1" sz="2000">
                <a:solidFill>
                  <a:schemeClr val="tx1"/>
                </a:solidFill>
                <a:latin typeface="+mn-lt"/>
                <a:ea typeface="+mn-ea"/>
              </a:defRPr>
            </a:lvl6pPr>
            <a:lvl7pPr marL="2971800" indent="-228600" algn="l" rtl="0" fontAlgn="base">
              <a:spcBef>
                <a:spcPct val="20000"/>
              </a:spcBef>
              <a:spcAft>
                <a:spcPct val="0"/>
              </a:spcAft>
              <a:buClr>
                <a:schemeClr val="accent1"/>
              </a:buClr>
              <a:buChar char="•"/>
              <a:defRPr kumimoji="1" sz="2000">
                <a:solidFill>
                  <a:schemeClr val="tx1"/>
                </a:solidFill>
                <a:latin typeface="+mn-lt"/>
                <a:ea typeface="+mn-ea"/>
              </a:defRPr>
            </a:lvl7pPr>
            <a:lvl8pPr marL="3429000" indent="-228600" algn="l" rtl="0" fontAlgn="base">
              <a:spcBef>
                <a:spcPct val="20000"/>
              </a:spcBef>
              <a:spcAft>
                <a:spcPct val="0"/>
              </a:spcAft>
              <a:buClr>
                <a:schemeClr val="accent1"/>
              </a:buClr>
              <a:buChar char="•"/>
              <a:defRPr kumimoji="1" sz="2000">
                <a:solidFill>
                  <a:schemeClr val="tx1"/>
                </a:solidFill>
                <a:latin typeface="+mn-lt"/>
                <a:ea typeface="+mn-ea"/>
              </a:defRPr>
            </a:lvl8pPr>
            <a:lvl9pPr marL="3886200" indent="-228600" algn="l" rtl="0" fontAlgn="base">
              <a:spcBef>
                <a:spcPct val="20000"/>
              </a:spcBef>
              <a:spcAft>
                <a:spcPct val="0"/>
              </a:spcAft>
              <a:buClr>
                <a:schemeClr val="accent1"/>
              </a:buClr>
              <a:buChar char="•"/>
              <a:defRPr kumimoji="1" sz="2000">
                <a:solidFill>
                  <a:schemeClr val="tx1"/>
                </a:solidFill>
                <a:latin typeface="+mn-lt"/>
                <a:ea typeface="+mn-ea"/>
              </a:defRPr>
            </a:lvl9pPr>
          </a:lstStyle>
          <a:p>
            <a:pPr>
              <a:lnSpc>
                <a:spcPct val="90000"/>
              </a:lnSpc>
              <a:buFont typeface="Wingdings" pitchFamily="2" charset="2"/>
              <a:buNone/>
            </a:pPr>
            <a:r>
              <a:rPr lang="en-US" altLang="zh-CN" sz="2400" dirty="0"/>
              <a:t>     </a:t>
            </a:r>
          </a:p>
          <a:p>
            <a:pPr>
              <a:lnSpc>
                <a:spcPct val="90000"/>
              </a:lnSpc>
              <a:buFont typeface="Wingdings" pitchFamily="2" charset="2"/>
              <a:buNone/>
            </a:pPr>
            <a:r>
              <a:rPr lang="en-US" altLang="zh-CN" sz="2400" dirty="0"/>
              <a:t>#pragma </a:t>
            </a:r>
            <a:r>
              <a:rPr lang="en-US" altLang="zh-CN" sz="2400" dirty="0" err="1"/>
              <a:t>omp</a:t>
            </a:r>
            <a:r>
              <a:rPr lang="en-US" altLang="zh-CN" sz="2400" dirty="0"/>
              <a:t> parallel for private(m, k) </a:t>
            </a:r>
          </a:p>
          <a:p>
            <a:pPr>
              <a:lnSpc>
                <a:spcPct val="90000"/>
              </a:lnSpc>
              <a:buFont typeface="Wingdings" pitchFamily="2" charset="2"/>
              <a:buNone/>
            </a:pPr>
            <a:r>
              <a:rPr lang="en-US" altLang="zh-CN" sz="2400" dirty="0"/>
              <a:t>	for (m = 0; m &lt; 2; m++)</a:t>
            </a:r>
          </a:p>
          <a:p>
            <a:pPr>
              <a:lnSpc>
                <a:spcPct val="90000"/>
              </a:lnSpc>
              <a:buFont typeface="Wingdings" pitchFamily="2" charset="2"/>
              <a:buNone/>
            </a:pPr>
            <a:r>
              <a:rPr lang="en-US" altLang="zh-CN" sz="2400" dirty="0"/>
              <a:t>	{   </a:t>
            </a:r>
          </a:p>
          <a:p>
            <a:pPr lvl="1">
              <a:lnSpc>
                <a:spcPct val="90000"/>
              </a:lnSpc>
              <a:buFontTx/>
              <a:buNone/>
            </a:pPr>
            <a:r>
              <a:rPr lang="en-US" altLang="zh-CN" sz="2400" dirty="0"/>
              <a:t>	</a:t>
            </a:r>
            <a:r>
              <a:rPr lang="en-US" altLang="zh-CN" dirty="0"/>
              <a:t>for (k = 1; k &lt; 100; k++){ </a:t>
            </a:r>
            <a:br>
              <a:rPr lang="en-US" altLang="zh-CN" dirty="0"/>
            </a:br>
            <a:r>
              <a:rPr lang="en-US" altLang="zh-CN" dirty="0"/>
              <a:t>x[k] = y[k-1] + 1; //S1 </a:t>
            </a:r>
            <a:br>
              <a:rPr lang="en-US" altLang="zh-CN" dirty="0"/>
            </a:br>
            <a:r>
              <a:rPr lang="en-US" altLang="zh-CN" dirty="0"/>
              <a:t>y[k] = x[k-1] + 2; //S2 </a:t>
            </a:r>
            <a:br>
              <a:rPr lang="en-US" altLang="zh-CN" dirty="0"/>
            </a:br>
            <a:r>
              <a:rPr lang="en-US" altLang="zh-CN" dirty="0"/>
              <a:t>} </a:t>
            </a:r>
          </a:p>
          <a:p>
            <a:pPr>
              <a:lnSpc>
                <a:spcPct val="90000"/>
              </a:lnSpc>
              <a:buFont typeface="Wingdings" pitchFamily="2" charset="2"/>
              <a:buNone/>
            </a:pPr>
            <a:r>
              <a:rPr lang="pt-BR" altLang="zh-CN" sz="2400" dirty="0"/>
              <a:t>	} </a:t>
            </a:r>
            <a:endParaRPr lang="zh-CN" altLang="en-US" sz="2400" dirty="0"/>
          </a:p>
        </p:txBody>
      </p:sp>
    </p:spTree>
    <p:extLst>
      <p:ext uri="{BB962C8B-B14F-4D97-AF65-F5344CB8AC3E}">
        <p14:creationId xmlns:p14="http://schemas.microsoft.com/office/powerpoint/2010/main" val="1718050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r>
              <a:rPr lang="zh-CN" altLang="en-US" b="1" dirty="0"/>
              <a:t>循环并行化编译指导语句的子句</a:t>
            </a:r>
            <a:r>
              <a:rPr lang="zh-CN" altLang="en-US" dirty="0"/>
              <a:t> </a:t>
            </a:r>
          </a:p>
        </p:txBody>
      </p:sp>
      <p:sp>
        <p:nvSpPr>
          <p:cNvPr id="154627" name="Rectangle 3"/>
          <p:cNvSpPr>
            <a:spLocks noGrp="1" noChangeArrowheads="1"/>
          </p:cNvSpPr>
          <p:nvPr>
            <p:ph type="body" idx="1"/>
          </p:nvPr>
        </p:nvSpPr>
        <p:spPr/>
        <p:txBody>
          <a:bodyPr/>
          <a:lstStyle/>
          <a:p>
            <a:r>
              <a:rPr lang="zh-CN" altLang="en-US" dirty="0"/>
              <a:t>循环并行化子句可以包含一个或者多个子句来控制循环并行化的实际执行</a:t>
            </a:r>
            <a:r>
              <a:rPr lang="en-US" altLang="zh-CN" dirty="0"/>
              <a:t>,</a:t>
            </a:r>
            <a:r>
              <a:rPr lang="zh-CN" altLang="en-US" dirty="0"/>
              <a:t>可以用来控制循环并行化编译； </a:t>
            </a:r>
            <a:endParaRPr lang="en-US" altLang="zh-CN" dirty="0"/>
          </a:p>
          <a:p>
            <a:r>
              <a:rPr lang="zh-CN" altLang="en-US" dirty="0"/>
              <a:t>这里的作用域用来控制某一个变量是否是在各个线程之间共享或者是某一线程私有；</a:t>
            </a:r>
          </a:p>
          <a:p>
            <a:r>
              <a:rPr lang="zh-CN" altLang="en-US" dirty="0"/>
              <a:t>数据的作用域子句用</a:t>
            </a:r>
            <a:r>
              <a:rPr lang="en-US" altLang="zh-CN" dirty="0"/>
              <a:t>shared</a:t>
            </a:r>
            <a:r>
              <a:rPr lang="zh-CN" altLang="en-US" dirty="0"/>
              <a:t>来表示一个变量是各个线程之间共享的，而用</a:t>
            </a:r>
            <a:r>
              <a:rPr lang="en-US" altLang="zh-CN" dirty="0"/>
              <a:t>private</a:t>
            </a:r>
            <a:r>
              <a:rPr lang="zh-CN" altLang="en-US" dirty="0"/>
              <a:t>来表示一个变量是每一个线程私有的，用 </a:t>
            </a:r>
            <a:r>
              <a:rPr lang="en-US" altLang="zh-CN" dirty="0" err="1"/>
              <a:t>threadprivate</a:t>
            </a:r>
            <a:r>
              <a:rPr lang="zh-CN" altLang="en-US" dirty="0"/>
              <a:t>表示一个线程私有的全局变量。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zh-CN" altLang="en-US" b="1"/>
              <a:t>循环嵌套</a:t>
            </a:r>
            <a:r>
              <a:rPr lang="zh-CN" altLang="en-US"/>
              <a:t> </a:t>
            </a:r>
          </a:p>
        </p:txBody>
      </p:sp>
      <p:sp>
        <p:nvSpPr>
          <p:cNvPr id="155651" name="Rectangle 3"/>
          <p:cNvSpPr>
            <a:spLocks noGrp="1" noChangeArrowheads="1"/>
          </p:cNvSpPr>
          <p:nvPr>
            <p:ph type="body" idx="1"/>
          </p:nvPr>
        </p:nvSpPr>
        <p:spPr/>
        <p:txBody>
          <a:bodyPr/>
          <a:lstStyle/>
          <a:p>
            <a:r>
              <a:rPr lang="zh-CN" altLang="en-US" dirty="0"/>
              <a:t>在一个循环体内经常会包含另外一个循环体，循环产生了嵌套 。</a:t>
            </a:r>
          </a:p>
          <a:p>
            <a:r>
              <a:rPr lang="zh-CN" altLang="en-US" dirty="0"/>
              <a:t>循环并行化编译指导语句可以加在任意一个循环之前，则对应的最近的循环语句被并行化，其它部分保持不变。</a:t>
            </a:r>
          </a:p>
          <a:p>
            <a:r>
              <a:rPr lang="zh-CN" altLang="en-US" dirty="0"/>
              <a:t>实际上并行化是作用于嵌套循环中的某一个循环，其它部分由执行到的线程负责执行。 </a:t>
            </a:r>
            <a:endParaRPr lang="en-US" altLang="zh-CN"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endParaRPr lang="zh-CN" altLang="en-US"/>
          </a:p>
        </p:txBody>
      </p:sp>
      <p:sp>
        <p:nvSpPr>
          <p:cNvPr id="156675" name="Rectangle 3"/>
          <p:cNvSpPr>
            <a:spLocks noGrp="1" noChangeArrowheads="1"/>
          </p:cNvSpPr>
          <p:nvPr>
            <p:ph type="body" idx="1"/>
          </p:nvPr>
        </p:nvSpPr>
        <p:spPr/>
        <p:txBody>
          <a:bodyPr/>
          <a:lstStyle/>
          <a:p>
            <a:pPr lvl="1">
              <a:lnSpc>
                <a:spcPct val="80000"/>
              </a:lnSpc>
              <a:buFontTx/>
              <a:buNone/>
            </a:pPr>
            <a:r>
              <a:rPr lang="en-US" altLang="zh-CN" sz="2000"/>
              <a:t>#include "stdafx.h"</a:t>
            </a:r>
          </a:p>
          <a:p>
            <a:pPr lvl="1">
              <a:lnSpc>
                <a:spcPct val="80000"/>
              </a:lnSpc>
              <a:buFontTx/>
              <a:buNone/>
            </a:pPr>
            <a:r>
              <a:rPr lang="en-US" altLang="zh-CN" sz="2000"/>
              <a:t>#include "omp.h"</a:t>
            </a:r>
          </a:p>
          <a:p>
            <a:pPr lvl="1">
              <a:lnSpc>
                <a:spcPct val="80000"/>
              </a:lnSpc>
              <a:buFontTx/>
              <a:buNone/>
            </a:pPr>
            <a:r>
              <a:rPr lang="en-US" altLang="zh-CN" sz="2000"/>
              <a:t>int _tmain(int argc, _TCHAR* argv[])</a:t>
            </a:r>
          </a:p>
          <a:p>
            <a:pPr lvl="1">
              <a:lnSpc>
                <a:spcPct val="80000"/>
              </a:lnSpc>
              <a:buFontTx/>
              <a:buNone/>
            </a:pPr>
            <a:r>
              <a:rPr lang="en-US" altLang="zh-CN" sz="2000"/>
              <a:t>{</a:t>
            </a:r>
          </a:p>
          <a:p>
            <a:pPr lvl="1">
              <a:lnSpc>
                <a:spcPct val="80000"/>
              </a:lnSpc>
              <a:buFontTx/>
              <a:buNone/>
            </a:pPr>
            <a:r>
              <a:rPr lang="en-US" altLang="zh-CN" sz="2000"/>
              <a:t>	int i;int j;</a:t>
            </a:r>
          </a:p>
          <a:p>
            <a:pPr lvl="1">
              <a:lnSpc>
                <a:spcPct val="80000"/>
              </a:lnSpc>
              <a:buFontTx/>
              <a:buNone/>
            </a:pPr>
            <a:r>
              <a:rPr lang="en-US" altLang="zh-CN" sz="2000"/>
              <a:t>    #pragma omp parallel for</a:t>
            </a:r>
          </a:p>
          <a:p>
            <a:pPr lvl="1">
              <a:lnSpc>
                <a:spcPct val="80000"/>
              </a:lnSpc>
              <a:buFontTx/>
              <a:buNone/>
            </a:pPr>
            <a:r>
              <a:rPr lang="en-US" altLang="zh-CN" sz="2000"/>
              <a:t>    //#pragma omp parallel for private(j)</a:t>
            </a:r>
          </a:p>
          <a:p>
            <a:pPr lvl="1">
              <a:lnSpc>
                <a:spcPct val="80000"/>
              </a:lnSpc>
              <a:buFontTx/>
              <a:buNone/>
            </a:pPr>
            <a:r>
              <a:rPr lang="en-US" altLang="zh-CN" sz="2000"/>
              <a:t>	for(i=0;i&lt;4;i++)</a:t>
            </a:r>
          </a:p>
          <a:p>
            <a:pPr lvl="1">
              <a:lnSpc>
                <a:spcPct val="80000"/>
              </a:lnSpc>
              <a:buFontTx/>
              <a:buNone/>
            </a:pPr>
            <a:r>
              <a:rPr lang="en-US" altLang="zh-CN" sz="2000"/>
              <a:t>		  for(j=6;j&lt;10;j++)</a:t>
            </a:r>
          </a:p>
          <a:p>
            <a:pPr lvl="1">
              <a:lnSpc>
                <a:spcPct val="80000"/>
              </a:lnSpc>
              <a:buFontTx/>
              <a:buNone/>
            </a:pPr>
            <a:r>
              <a:rPr lang="en-US" altLang="zh-CN" sz="2000"/>
              <a:t>			</a:t>
            </a:r>
            <a:r>
              <a:rPr lang="pt-BR" altLang="zh-CN" sz="2000"/>
              <a:t>printf("i=%d j=%d\n",i,j);</a:t>
            </a:r>
          </a:p>
          <a:p>
            <a:pPr lvl="1">
              <a:lnSpc>
                <a:spcPct val="80000"/>
              </a:lnSpc>
              <a:buFontTx/>
              <a:buNone/>
            </a:pPr>
            <a:r>
              <a:rPr lang="pt-BR" altLang="zh-CN" sz="2000"/>
              <a:t>	printf("######################\n");</a:t>
            </a:r>
          </a:p>
          <a:p>
            <a:pPr lvl="1">
              <a:lnSpc>
                <a:spcPct val="80000"/>
              </a:lnSpc>
              <a:buFontTx/>
              <a:buNone/>
            </a:pPr>
            <a:r>
              <a:rPr lang="pt-BR" altLang="zh-CN" sz="2000"/>
              <a:t>	</a:t>
            </a:r>
            <a:r>
              <a:rPr lang="en-US" altLang="zh-CN" sz="2000"/>
              <a:t>for(i=0;i&lt;4;i++)</a:t>
            </a:r>
          </a:p>
          <a:p>
            <a:pPr lvl="1">
              <a:lnSpc>
                <a:spcPct val="80000"/>
              </a:lnSpc>
              <a:buFontTx/>
              <a:buNone/>
            </a:pPr>
            <a:r>
              <a:rPr lang="en-US" altLang="zh-CN" sz="2000"/>
              <a:t>    #pragma omp parallel for</a:t>
            </a:r>
          </a:p>
          <a:p>
            <a:pPr lvl="1">
              <a:lnSpc>
                <a:spcPct val="80000"/>
              </a:lnSpc>
              <a:buFontTx/>
              <a:buNone/>
            </a:pPr>
            <a:r>
              <a:rPr lang="en-US" altLang="zh-CN" sz="2000"/>
              <a:t>		  for(j=6;j&lt;10;j++)</a:t>
            </a:r>
          </a:p>
          <a:p>
            <a:pPr lvl="1">
              <a:lnSpc>
                <a:spcPct val="80000"/>
              </a:lnSpc>
              <a:buFontTx/>
              <a:buNone/>
            </a:pPr>
            <a:r>
              <a:rPr lang="en-US" altLang="zh-CN" sz="2000"/>
              <a:t>			printf("i=%d j=%d\n",i,j);</a:t>
            </a:r>
          </a:p>
          <a:p>
            <a:pPr lvl="1">
              <a:lnSpc>
                <a:spcPct val="80000"/>
              </a:lnSpc>
              <a:buFontTx/>
              <a:buNone/>
            </a:pPr>
            <a:r>
              <a:rPr lang="en-US" altLang="zh-CN" sz="2000"/>
              <a:t>	return 0;</a:t>
            </a:r>
          </a:p>
          <a:p>
            <a:pPr lvl="1">
              <a:lnSpc>
                <a:spcPct val="80000"/>
              </a:lnSpc>
              <a:buFontTx/>
              <a:buNone/>
            </a:pPr>
            <a:r>
              <a:rPr lang="en-US" altLang="zh-CN" sz="2000"/>
              <a:t>}</a:t>
            </a:r>
            <a:endParaRPr lang="zh-CN" altLang="en-US" sz="2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r>
              <a:rPr lang="zh-CN" altLang="en-US"/>
              <a:t>控制数据的共享属性 </a:t>
            </a:r>
          </a:p>
        </p:txBody>
      </p:sp>
      <p:sp>
        <p:nvSpPr>
          <p:cNvPr id="158723" name="Rectangle 3"/>
          <p:cNvSpPr>
            <a:spLocks noGrp="1" noChangeArrowheads="1"/>
          </p:cNvSpPr>
          <p:nvPr>
            <p:ph type="body" idx="1"/>
          </p:nvPr>
        </p:nvSpPr>
        <p:spPr/>
        <p:txBody>
          <a:bodyPr/>
          <a:lstStyle/>
          <a:p>
            <a:r>
              <a:rPr lang="en-US" altLang="zh-CN" dirty="0" err="1"/>
              <a:t>OpenMP</a:t>
            </a:r>
            <a:r>
              <a:rPr lang="en-US" altLang="zh-CN" dirty="0"/>
              <a:t> </a:t>
            </a:r>
            <a:r>
              <a:rPr lang="zh-CN" altLang="en-US" dirty="0"/>
              <a:t>程序在同一个共享内存空间上执行，线程通信容易，一个线程写入一个变量，另一个线程可以读取这个变量来完成线程间的通信。 </a:t>
            </a:r>
          </a:p>
        </p:txBody>
      </p:sp>
      <p:pic>
        <p:nvPicPr>
          <p:cNvPr id="158724" name="图片 6" descr="softwarestack.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2565400"/>
            <a:ext cx="3600450" cy="4233863"/>
          </a:xfrm>
          <a:prstGeom prst="rect">
            <a:avLst/>
          </a:prstGeom>
          <a:solidFill>
            <a:schemeClr val="tx1">
              <a:alpha val="83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r>
              <a:rPr lang="zh-CN" altLang="en-US"/>
              <a:t>控制数据的共享属性</a:t>
            </a:r>
          </a:p>
        </p:txBody>
      </p:sp>
      <p:sp>
        <p:nvSpPr>
          <p:cNvPr id="161795" name="Rectangle 3"/>
          <p:cNvSpPr>
            <a:spLocks noGrp="1" noChangeArrowheads="1"/>
          </p:cNvSpPr>
          <p:nvPr>
            <p:ph type="body" idx="1"/>
          </p:nvPr>
        </p:nvSpPr>
        <p:spPr/>
        <p:txBody>
          <a:bodyPr/>
          <a:lstStyle/>
          <a:p>
            <a:r>
              <a:rPr lang="zh-CN" altLang="en-US" dirty="0"/>
              <a:t>全局变量以及程序代码都是全局共享的；动态分配的堆空间也是共享的。</a:t>
            </a:r>
          </a:p>
          <a:p>
            <a:r>
              <a:rPr lang="zh-CN" altLang="en-US" dirty="0"/>
              <a:t>通过</a:t>
            </a:r>
            <a:r>
              <a:rPr lang="en-US" altLang="zh-CN" dirty="0" err="1"/>
              <a:t>threadprivate</a:t>
            </a:r>
            <a:r>
              <a:rPr lang="zh-CN" altLang="en-US" dirty="0"/>
              <a:t>来明确指出的某一个数据结构属于线程范围的全局变量。 </a:t>
            </a:r>
          </a:p>
          <a:p>
            <a:r>
              <a:rPr lang="en-US" altLang="zh-CN" dirty="0" err="1"/>
              <a:t>OpenMP</a:t>
            </a:r>
            <a:r>
              <a:rPr lang="en-US" altLang="zh-CN" dirty="0"/>
              <a:t> </a:t>
            </a:r>
            <a:r>
              <a:rPr lang="zh-CN" altLang="en-US" dirty="0"/>
              <a:t>允许线程保留自己的私有变量不能让其它线程访问到。每一个线程会建立变量的私有拷贝，虽然变量名是相同的，实际上在共享内存空间内部的位置是不同的。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r>
              <a:rPr lang="zh-CN" altLang="en-US"/>
              <a:t>控制数据的共享属性</a:t>
            </a:r>
          </a:p>
        </p:txBody>
      </p:sp>
      <p:sp>
        <p:nvSpPr>
          <p:cNvPr id="162819" name="Rectangle 3"/>
          <p:cNvSpPr>
            <a:spLocks noGrp="1" noChangeArrowheads="1"/>
          </p:cNvSpPr>
          <p:nvPr>
            <p:ph type="body" idx="1"/>
          </p:nvPr>
        </p:nvSpPr>
        <p:spPr/>
        <p:txBody>
          <a:bodyPr/>
          <a:lstStyle/>
          <a:p>
            <a:pPr>
              <a:spcBef>
                <a:spcPts val="1200"/>
              </a:spcBef>
            </a:pPr>
            <a:r>
              <a:rPr lang="zh-CN" altLang="en-US" dirty="0"/>
              <a:t>数据作用域子句用来确定数据的共享属性，有下面以下几个子句 ：</a:t>
            </a:r>
          </a:p>
          <a:p>
            <a:pPr lvl="1">
              <a:spcBef>
                <a:spcPts val="1200"/>
              </a:spcBef>
            </a:pPr>
            <a:r>
              <a:rPr lang="en-US" altLang="zh-CN" dirty="0"/>
              <a:t>shared</a:t>
            </a:r>
            <a:r>
              <a:rPr lang="zh-CN" altLang="en-US" dirty="0"/>
              <a:t>用来指示一个变量的作用域是共享的；</a:t>
            </a:r>
          </a:p>
          <a:p>
            <a:pPr lvl="1">
              <a:spcBef>
                <a:spcPts val="1200"/>
              </a:spcBef>
            </a:pPr>
            <a:r>
              <a:rPr lang="en-US" altLang="zh-CN" dirty="0"/>
              <a:t>private</a:t>
            </a:r>
            <a:r>
              <a:rPr lang="zh-CN" altLang="en-US" dirty="0"/>
              <a:t>用来指示一个变量作用域是私有的；</a:t>
            </a:r>
          </a:p>
          <a:p>
            <a:pPr lvl="1">
              <a:spcBef>
                <a:spcPts val="1200"/>
              </a:spcBef>
            </a:pPr>
            <a:r>
              <a:rPr lang="en-US" altLang="zh-CN" dirty="0" err="1"/>
              <a:t>firstprivate</a:t>
            </a:r>
            <a:r>
              <a:rPr lang="en-US" altLang="zh-CN" dirty="0"/>
              <a:t> </a:t>
            </a:r>
            <a:r>
              <a:rPr lang="zh-CN" altLang="en-US" dirty="0"/>
              <a:t>和 </a:t>
            </a:r>
            <a:r>
              <a:rPr lang="en-US" altLang="zh-CN" dirty="0" err="1"/>
              <a:t>lastprivate</a:t>
            </a:r>
            <a:r>
              <a:rPr lang="en-US" altLang="zh-CN" dirty="0"/>
              <a:t> </a:t>
            </a:r>
            <a:r>
              <a:rPr lang="zh-CN" altLang="en-US" dirty="0"/>
              <a:t>分别对私有的变量进行初始化的操作和最后终结的操作，</a:t>
            </a:r>
            <a:r>
              <a:rPr lang="en-US" altLang="zh-CN" dirty="0" err="1"/>
              <a:t>firstprivate</a:t>
            </a:r>
            <a:r>
              <a:rPr lang="en-US" altLang="zh-CN" dirty="0"/>
              <a:t> </a:t>
            </a:r>
            <a:r>
              <a:rPr lang="zh-CN" altLang="en-US" dirty="0"/>
              <a:t>将串行的变量值拷贝到同名的私有变量中，在每一个线程开始执行的时候初始化一次。而</a:t>
            </a:r>
            <a:r>
              <a:rPr lang="en-US" altLang="zh-CN" dirty="0" err="1"/>
              <a:t>lastprivate</a:t>
            </a:r>
            <a:r>
              <a:rPr lang="zh-CN" altLang="en-US" dirty="0"/>
              <a:t>则将并行执行中的最后一次循环的私有变量值拷贝的同名的串行变量中；</a:t>
            </a:r>
          </a:p>
          <a:p>
            <a:pPr lvl="1">
              <a:spcBef>
                <a:spcPts val="1200"/>
              </a:spcBef>
            </a:pPr>
            <a:r>
              <a:rPr lang="en-US" altLang="zh-CN" dirty="0"/>
              <a:t>default</a:t>
            </a:r>
            <a:r>
              <a:rPr lang="zh-CN" altLang="en-US" dirty="0"/>
              <a:t>语句用来改变变量的默认私有属性。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endParaRPr lang="zh-CN" altLang="en-US"/>
          </a:p>
        </p:txBody>
      </p:sp>
      <p:sp>
        <p:nvSpPr>
          <p:cNvPr id="163843" name="Rectangle 3"/>
          <p:cNvSpPr>
            <a:spLocks noGrp="1" noChangeArrowheads="1"/>
          </p:cNvSpPr>
          <p:nvPr>
            <p:ph type="body" idx="1"/>
          </p:nvPr>
        </p:nvSpPr>
        <p:spPr/>
        <p:txBody>
          <a:bodyPr/>
          <a:lstStyle/>
          <a:p>
            <a:pPr>
              <a:spcBef>
                <a:spcPts val="1200"/>
              </a:spcBef>
            </a:pPr>
            <a:r>
              <a:rPr lang="zh-CN" altLang="en-US" dirty="0"/>
              <a:t>在使用作用域子句的时候要遵循如下的一些规则 ：</a:t>
            </a:r>
          </a:p>
          <a:p>
            <a:pPr lvl="1">
              <a:spcBef>
                <a:spcPts val="1200"/>
              </a:spcBef>
            </a:pPr>
            <a:r>
              <a:rPr lang="zh-CN" altLang="en-US" dirty="0"/>
              <a:t>作用域子句作用的变量是已经申明的有名变量；</a:t>
            </a:r>
          </a:p>
          <a:p>
            <a:pPr lvl="1">
              <a:spcBef>
                <a:spcPts val="1200"/>
              </a:spcBef>
            </a:pPr>
            <a:r>
              <a:rPr lang="zh-CN" altLang="en-US" dirty="0"/>
              <a:t>作用域子句在作用到类或者结构的时候，必须作用到类或者结构的整体，而不能只作用于类或者结构的一个部分；</a:t>
            </a:r>
          </a:p>
          <a:p>
            <a:pPr lvl="1">
              <a:spcBef>
                <a:spcPts val="1200"/>
              </a:spcBef>
            </a:pPr>
            <a:r>
              <a:rPr lang="zh-CN" altLang="en-US" dirty="0"/>
              <a:t>一个编译指导语句能够包含多个数据作用域子句，但是变量只能出现在一个作用域子句中，即变量不能既是共享的，又是私有的；</a:t>
            </a:r>
          </a:p>
          <a:p>
            <a:pPr lvl="1">
              <a:spcBef>
                <a:spcPts val="1200"/>
              </a:spcBef>
            </a:pPr>
            <a:r>
              <a:rPr lang="zh-CN" altLang="en-US" dirty="0"/>
              <a:t>在语法结构上，作用域子句只能作用在出现在编译指导语句起作用的语句变量部分。另外，可以将作用域子句作用在类的静态变量上。</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endParaRPr lang="zh-CN" altLang="en-US"/>
          </a:p>
        </p:txBody>
      </p:sp>
      <p:sp>
        <p:nvSpPr>
          <p:cNvPr id="164867" name="Rectangle 3"/>
          <p:cNvSpPr>
            <a:spLocks noGrp="1" noChangeArrowheads="1"/>
          </p:cNvSpPr>
          <p:nvPr>
            <p:ph type="body" idx="1"/>
          </p:nvPr>
        </p:nvSpPr>
        <p:spPr/>
        <p:txBody>
          <a:bodyPr/>
          <a:lstStyle/>
          <a:p>
            <a:pPr>
              <a:spcBef>
                <a:spcPts val="1200"/>
              </a:spcBef>
            </a:pPr>
            <a:r>
              <a:rPr lang="en-US" altLang="zh-CN" dirty="0" err="1"/>
              <a:t>OpenMP</a:t>
            </a:r>
            <a:r>
              <a:rPr lang="en-US" altLang="zh-CN" dirty="0"/>
              <a:t> </a:t>
            </a:r>
            <a:r>
              <a:rPr lang="zh-CN" altLang="en-US" dirty="0"/>
              <a:t>对默认情况下，并行区中所有的变量都是共享的，但有三种例外情况：</a:t>
            </a:r>
          </a:p>
          <a:p>
            <a:pPr lvl="1">
              <a:spcBef>
                <a:spcPts val="1200"/>
              </a:spcBef>
            </a:pPr>
            <a:r>
              <a:rPr lang="zh-CN" altLang="en-US" dirty="0"/>
              <a:t>在</a:t>
            </a:r>
            <a:r>
              <a:rPr lang="en-US" altLang="zh-CN" dirty="0"/>
              <a:t>parallel for</a:t>
            </a:r>
            <a:r>
              <a:rPr lang="zh-CN" altLang="en-US" dirty="0"/>
              <a:t>循环中，</a:t>
            </a:r>
            <a:r>
              <a:rPr lang="zh-CN" altLang="en-US" b="1" dirty="0"/>
              <a:t>循环索引变量</a:t>
            </a:r>
            <a:r>
              <a:rPr lang="zh-CN" altLang="en-US" dirty="0"/>
              <a:t>是私有的；</a:t>
            </a:r>
          </a:p>
          <a:p>
            <a:pPr lvl="1">
              <a:spcBef>
                <a:spcPts val="1200"/>
              </a:spcBef>
            </a:pPr>
            <a:r>
              <a:rPr lang="zh-CN" altLang="en-US" dirty="0"/>
              <a:t>那些并行区中的局部变量是私有的；</a:t>
            </a:r>
          </a:p>
          <a:p>
            <a:pPr lvl="1">
              <a:spcBef>
                <a:spcPts val="1200"/>
              </a:spcBef>
            </a:pPr>
            <a:r>
              <a:rPr lang="zh-CN" altLang="en-US" dirty="0"/>
              <a:t>所有在</a:t>
            </a:r>
            <a:r>
              <a:rPr lang="en-US" altLang="zh-CN" dirty="0"/>
              <a:t>private</a:t>
            </a:r>
            <a:r>
              <a:rPr lang="zh-CN" altLang="en-US" dirty="0"/>
              <a:t>，</a:t>
            </a:r>
            <a:r>
              <a:rPr lang="en-US" altLang="zh-CN" dirty="0" err="1"/>
              <a:t>firstprivate</a:t>
            </a:r>
            <a:r>
              <a:rPr lang="zh-CN" altLang="en-US" dirty="0"/>
              <a:t>，</a:t>
            </a:r>
            <a:r>
              <a:rPr lang="en-US" altLang="zh-CN" dirty="0" err="1"/>
              <a:t>lastprivate</a:t>
            </a:r>
            <a:r>
              <a:rPr lang="zh-CN" altLang="en-US" dirty="0"/>
              <a:t>或</a:t>
            </a:r>
            <a:r>
              <a:rPr lang="en-US" altLang="zh-CN" dirty="0"/>
              <a:t>reduction</a:t>
            </a:r>
            <a:r>
              <a:rPr lang="zh-CN" altLang="en-US" dirty="0"/>
              <a:t>子句中列出的变量都是私有的。私有化是通过为每个线程创建各个变量的独立副本来完成的。</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endParaRPr lang="zh-CN" altLang="en-US"/>
          </a:p>
        </p:txBody>
      </p:sp>
      <p:sp>
        <p:nvSpPr>
          <p:cNvPr id="159747" name="Rectangle 3"/>
          <p:cNvSpPr>
            <a:spLocks noGrp="1" noChangeArrowheads="1"/>
          </p:cNvSpPr>
          <p:nvPr>
            <p:ph type="body" idx="1"/>
          </p:nvPr>
        </p:nvSpPr>
        <p:spPr/>
        <p:txBody>
          <a:bodyPr/>
          <a:lstStyle/>
          <a:p>
            <a:endParaRPr lang="zh-CN" altLang="en-US"/>
          </a:p>
        </p:txBody>
      </p:sp>
      <p:pic>
        <p:nvPicPr>
          <p:cNvPr id="159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42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zh-CN" altLang="en-US"/>
              <a:t>规约操作的并行化</a:t>
            </a:r>
          </a:p>
        </p:txBody>
      </p:sp>
      <p:sp>
        <p:nvSpPr>
          <p:cNvPr id="165891" name="Rectangle 3"/>
          <p:cNvSpPr>
            <a:spLocks noGrp="1" noChangeArrowheads="1"/>
          </p:cNvSpPr>
          <p:nvPr>
            <p:ph type="body" idx="1"/>
          </p:nvPr>
        </p:nvSpPr>
        <p:spPr>
          <a:xfrm>
            <a:off x="228600" y="1219200"/>
            <a:ext cx="8823325" cy="5257800"/>
          </a:xfrm>
        </p:spPr>
        <p:txBody>
          <a:bodyPr/>
          <a:lstStyle/>
          <a:p>
            <a:r>
              <a:rPr lang="zh-CN" altLang="en-US" dirty="0"/>
              <a:t>常见的规约操作</a:t>
            </a:r>
            <a:r>
              <a:rPr lang="en-US" altLang="zh-CN" dirty="0"/>
              <a:t>——</a:t>
            </a:r>
            <a:r>
              <a:rPr lang="zh-CN" altLang="en-US" dirty="0"/>
              <a:t>数组求和 </a:t>
            </a:r>
          </a:p>
          <a:p>
            <a:pPr lvl="1">
              <a:buFontTx/>
              <a:buNone/>
            </a:pPr>
            <a:r>
              <a:rPr lang="en-US" altLang="zh-CN" dirty="0"/>
              <a:t># pragma </a:t>
            </a:r>
            <a:r>
              <a:rPr lang="en-US" altLang="zh-CN" dirty="0" err="1"/>
              <a:t>omp</a:t>
            </a:r>
            <a:r>
              <a:rPr lang="en-US" altLang="zh-CN" dirty="0"/>
              <a:t> parallel for private</a:t>
            </a:r>
            <a:r>
              <a:rPr lang="zh-CN" altLang="en-US" dirty="0"/>
              <a:t>（</a:t>
            </a:r>
            <a:r>
              <a:rPr lang="en-US" altLang="zh-CN" dirty="0" err="1"/>
              <a:t>arx,ary,n</a:t>
            </a:r>
            <a:r>
              <a:rPr lang="zh-CN" altLang="en-US" dirty="0"/>
              <a:t>） </a:t>
            </a:r>
            <a:r>
              <a:rPr lang="en-US" altLang="zh-CN" dirty="0"/>
              <a:t>reduction</a:t>
            </a:r>
            <a:r>
              <a:rPr lang="zh-CN" altLang="en-US" dirty="0"/>
              <a:t>（</a:t>
            </a:r>
            <a:r>
              <a:rPr lang="en-US" altLang="zh-CN" dirty="0"/>
              <a:t>+:</a:t>
            </a:r>
            <a:r>
              <a:rPr lang="en-US" altLang="zh-CN" dirty="0" err="1"/>
              <a:t>a,b</a:t>
            </a:r>
            <a:r>
              <a:rPr lang="zh-CN" altLang="en-US" dirty="0"/>
              <a:t>） </a:t>
            </a:r>
          </a:p>
          <a:p>
            <a:pPr lvl="1">
              <a:buFontTx/>
              <a:buNone/>
            </a:pPr>
            <a:r>
              <a:rPr lang="en-US" altLang="zh-CN" dirty="0"/>
              <a:t>for</a:t>
            </a:r>
            <a:r>
              <a:rPr lang="zh-CN" altLang="en-US" dirty="0"/>
              <a:t>（</a:t>
            </a:r>
            <a:r>
              <a:rPr lang="en-US" altLang="zh-CN" dirty="0"/>
              <a:t>i=0;i&lt;</a:t>
            </a:r>
            <a:r>
              <a:rPr lang="en-US" altLang="zh-CN" dirty="0" err="1"/>
              <a:t>n;i</a:t>
            </a:r>
            <a:r>
              <a:rPr lang="en-US" altLang="zh-CN" dirty="0"/>
              <a:t>++</a:t>
            </a:r>
            <a:r>
              <a:rPr lang="zh-CN" altLang="en-US" dirty="0"/>
              <a:t>）</a:t>
            </a:r>
            <a:r>
              <a:rPr lang="en-US" altLang="zh-CN" dirty="0"/>
              <a:t>{   </a:t>
            </a:r>
          </a:p>
          <a:p>
            <a:pPr lvl="1">
              <a:buFontTx/>
              <a:buNone/>
            </a:pPr>
            <a:r>
              <a:rPr lang="en-US" altLang="zh-CN" dirty="0"/>
              <a:t>    a=</a:t>
            </a:r>
            <a:r>
              <a:rPr lang="en-US" altLang="zh-CN" dirty="0" err="1"/>
              <a:t>a+arx</a:t>
            </a:r>
            <a:r>
              <a:rPr lang="en-US" altLang="zh-CN" dirty="0"/>
              <a:t>[i];   </a:t>
            </a:r>
          </a:p>
          <a:p>
            <a:pPr lvl="1">
              <a:buFontTx/>
              <a:buNone/>
            </a:pPr>
            <a:r>
              <a:rPr lang="en-US" altLang="zh-CN" dirty="0"/>
              <a:t>    b=</a:t>
            </a:r>
            <a:r>
              <a:rPr lang="en-US" altLang="zh-CN" dirty="0" err="1"/>
              <a:t>b+ary</a:t>
            </a:r>
            <a:r>
              <a:rPr lang="en-US" altLang="zh-CN" dirty="0"/>
              <a:t>[i]; </a:t>
            </a:r>
          </a:p>
          <a:p>
            <a:pPr lvl="1">
              <a:buFontTx/>
              <a:buNone/>
            </a:pPr>
            <a:r>
              <a:rPr lang="en-US" altLang="zh-CN" dirty="0"/>
              <a:t>} </a:t>
            </a:r>
            <a:endParaRPr lang="zh-CN" altLang="en-US" dirty="0"/>
          </a:p>
        </p:txBody>
      </p:sp>
      <p:graphicFrame>
        <p:nvGraphicFramePr>
          <p:cNvPr id="8" name="内容占位符 7"/>
          <p:cNvGraphicFramePr>
            <a:graphicFrameLocks noGrp="1"/>
          </p:cNvGraphicFramePr>
          <p:nvPr>
            <p:ph idx="4294967295"/>
            <p:extLst>
              <p:ext uri="{D42A27DB-BD31-4B8C-83A1-F6EECF244321}">
                <p14:modId xmlns:p14="http://schemas.microsoft.com/office/powerpoint/2010/main" val="3204512502"/>
              </p:ext>
            </p:extLst>
          </p:nvPr>
        </p:nvGraphicFramePr>
        <p:xfrm>
          <a:off x="2889743" y="2708920"/>
          <a:ext cx="6260004" cy="3872840"/>
        </p:xfrm>
        <a:graphic>
          <a:graphicData uri="http://schemas.openxmlformats.org/drawingml/2006/table">
            <a:tbl>
              <a:tblPr firstRow="1" bandRow="1">
                <a:tableStyleId>{3C2FFA5D-87B4-456A-9821-1D502468CF0F}</a:tableStyleId>
              </a:tblPr>
              <a:tblGrid>
                <a:gridCol w="2086178">
                  <a:extLst>
                    <a:ext uri="{9D8B030D-6E8A-4147-A177-3AD203B41FA5}">
                      <a16:colId xmlns:a16="http://schemas.microsoft.com/office/drawing/2014/main" val="20000"/>
                    </a:ext>
                  </a:extLst>
                </a:gridCol>
                <a:gridCol w="2086913">
                  <a:extLst>
                    <a:ext uri="{9D8B030D-6E8A-4147-A177-3AD203B41FA5}">
                      <a16:colId xmlns:a16="http://schemas.microsoft.com/office/drawing/2014/main" val="20001"/>
                    </a:ext>
                  </a:extLst>
                </a:gridCol>
                <a:gridCol w="2086913">
                  <a:extLst>
                    <a:ext uri="{9D8B030D-6E8A-4147-A177-3AD203B41FA5}">
                      <a16:colId xmlns:a16="http://schemas.microsoft.com/office/drawing/2014/main" val="20002"/>
                    </a:ext>
                  </a:extLst>
                </a:gridCol>
              </a:tblGrid>
              <a:tr h="396475">
                <a:tc>
                  <a:txBody>
                    <a:bodyPr/>
                    <a:lstStyle/>
                    <a:p>
                      <a:pPr algn="just">
                        <a:spcAft>
                          <a:spcPts val="0"/>
                        </a:spcAft>
                      </a:pPr>
                      <a:r>
                        <a:rPr lang="zh-CN" sz="2300" kern="100" dirty="0"/>
                        <a:t>运算符</a:t>
                      </a:r>
                      <a:endParaRPr lang="zh-CN" sz="2300" kern="100" dirty="0">
                        <a:latin typeface="Calibri"/>
                        <a:ea typeface="宋体"/>
                        <a:cs typeface="Times New Roman"/>
                      </a:endParaRPr>
                    </a:p>
                  </a:txBody>
                  <a:tcPr marL="52715" marR="52715" marT="0" marB="0"/>
                </a:tc>
                <a:tc>
                  <a:txBody>
                    <a:bodyPr/>
                    <a:lstStyle/>
                    <a:p>
                      <a:pPr algn="just">
                        <a:spcAft>
                          <a:spcPts val="0"/>
                        </a:spcAft>
                      </a:pPr>
                      <a:r>
                        <a:rPr lang="zh-CN" sz="2300" kern="100"/>
                        <a:t>数据类型</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默认初始值</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0"/>
                  </a:ext>
                </a:extLst>
              </a:tr>
              <a:tr h="396475">
                <a:tc>
                  <a:txBody>
                    <a:bodyPr/>
                    <a:lstStyle/>
                    <a:p>
                      <a:pPr algn="just">
                        <a:spcAft>
                          <a:spcPts val="0"/>
                        </a:spcAft>
                      </a:pPr>
                      <a:r>
                        <a:rPr lang="en-US" sz="2300" kern="100"/>
                        <a:t>+</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整数，浮点</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0</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1"/>
                  </a:ext>
                </a:extLst>
              </a:tr>
              <a:tr h="396475">
                <a:tc>
                  <a:txBody>
                    <a:bodyPr/>
                    <a:lstStyle/>
                    <a:p>
                      <a:pPr algn="just">
                        <a:spcAft>
                          <a:spcPts val="0"/>
                        </a:spcAft>
                      </a:pPr>
                      <a:r>
                        <a:rPr lang="en-US" sz="2300" kern="100" dirty="0"/>
                        <a:t>*</a:t>
                      </a:r>
                      <a:endParaRPr lang="zh-CN" sz="2300" kern="100" dirty="0">
                        <a:latin typeface="Calibri"/>
                        <a:ea typeface="宋体"/>
                        <a:cs typeface="Times New Roman"/>
                      </a:endParaRPr>
                    </a:p>
                  </a:txBody>
                  <a:tcPr marL="52715" marR="52715" marT="0" marB="0"/>
                </a:tc>
                <a:tc>
                  <a:txBody>
                    <a:bodyPr/>
                    <a:lstStyle/>
                    <a:p>
                      <a:pPr algn="just">
                        <a:spcAft>
                          <a:spcPts val="0"/>
                        </a:spcAft>
                      </a:pPr>
                      <a:r>
                        <a:rPr lang="zh-CN" sz="2300" kern="100"/>
                        <a:t>整数，浮点</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1</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2"/>
                  </a:ext>
                </a:extLst>
              </a:tr>
              <a:tr h="396475">
                <a:tc>
                  <a:txBody>
                    <a:bodyPr/>
                    <a:lstStyle/>
                    <a:p>
                      <a:pPr algn="just">
                        <a:spcAft>
                          <a:spcPts val="0"/>
                        </a:spcAft>
                      </a:pPr>
                      <a:r>
                        <a:rPr lang="en-US" sz="2300" kern="100"/>
                        <a:t>-</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整数，浮点</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0</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3"/>
                  </a:ext>
                </a:extLst>
              </a:tr>
              <a:tr h="396475">
                <a:tc>
                  <a:txBody>
                    <a:bodyPr/>
                    <a:lstStyle/>
                    <a:p>
                      <a:pPr algn="just">
                        <a:spcAft>
                          <a:spcPts val="0"/>
                        </a:spcAft>
                      </a:pPr>
                      <a:r>
                        <a:rPr lang="en-US" sz="2300" kern="100" dirty="0"/>
                        <a:t>&amp;</a:t>
                      </a:r>
                      <a:endParaRPr lang="zh-CN" sz="2300" kern="100" dirty="0">
                        <a:latin typeface="Calibri"/>
                        <a:ea typeface="宋体"/>
                        <a:cs typeface="Times New Roman"/>
                      </a:endParaRPr>
                    </a:p>
                  </a:txBody>
                  <a:tcPr marL="52715" marR="52715" marT="0" marB="0"/>
                </a:tc>
                <a:tc>
                  <a:txBody>
                    <a:bodyPr/>
                    <a:lstStyle/>
                    <a:p>
                      <a:pPr algn="just">
                        <a:spcAft>
                          <a:spcPts val="0"/>
                        </a:spcAft>
                      </a:pPr>
                      <a:r>
                        <a:rPr lang="zh-CN" sz="2300" kern="100"/>
                        <a:t>整数</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所有位都开启，</a:t>
                      </a:r>
                      <a:r>
                        <a:rPr lang="en-US" sz="2300" kern="100"/>
                        <a:t>~0</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4"/>
                  </a:ext>
                </a:extLst>
              </a:tr>
              <a:tr h="396475">
                <a:tc>
                  <a:txBody>
                    <a:bodyPr/>
                    <a:lstStyle/>
                    <a:p>
                      <a:pPr algn="just">
                        <a:spcAft>
                          <a:spcPts val="0"/>
                        </a:spcAft>
                      </a:pPr>
                      <a:r>
                        <a:rPr lang="en-US" sz="2300" kern="100"/>
                        <a:t>|</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0</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5"/>
                  </a:ext>
                </a:extLst>
              </a:tr>
              <a:tr h="396475">
                <a:tc>
                  <a:txBody>
                    <a:bodyPr/>
                    <a:lstStyle/>
                    <a:p>
                      <a:pPr algn="just">
                        <a:spcAft>
                          <a:spcPts val="0"/>
                        </a:spcAft>
                      </a:pPr>
                      <a:r>
                        <a:rPr lang="en-US" sz="2300" kern="100"/>
                        <a:t>^</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0</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6"/>
                  </a:ext>
                </a:extLst>
              </a:tr>
              <a:tr h="396475">
                <a:tc>
                  <a:txBody>
                    <a:bodyPr/>
                    <a:lstStyle/>
                    <a:p>
                      <a:pPr algn="just">
                        <a:spcAft>
                          <a:spcPts val="0"/>
                        </a:spcAft>
                      </a:pPr>
                      <a:r>
                        <a:rPr lang="en-US" sz="2300" kern="100"/>
                        <a:t>&amp;&amp;</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a:t>1</a:t>
                      </a:r>
                      <a:endParaRPr lang="zh-CN" sz="2300" kern="100">
                        <a:latin typeface="Calibri"/>
                        <a:ea typeface="宋体"/>
                        <a:cs typeface="Times New Roman"/>
                      </a:endParaRPr>
                    </a:p>
                  </a:txBody>
                  <a:tcPr marL="52715" marR="52715" marT="0" marB="0"/>
                </a:tc>
                <a:extLst>
                  <a:ext uri="{0D108BD9-81ED-4DB2-BD59-A6C34878D82A}">
                    <a16:rowId xmlns:a16="http://schemas.microsoft.com/office/drawing/2014/main" val="10007"/>
                  </a:ext>
                </a:extLst>
              </a:tr>
              <a:tr h="396475">
                <a:tc>
                  <a:txBody>
                    <a:bodyPr/>
                    <a:lstStyle/>
                    <a:p>
                      <a:pPr algn="just">
                        <a:spcAft>
                          <a:spcPts val="0"/>
                        </a:spcAft>
                      </a:pPr>
                      <a:r>
                        <a:rPr lang="en-US" sz="2300" kern="100"/>
                        <a:t>||</a:t>
                      </a:r>
                      <a:endParaRPr lang="zh-CN" sz="2300" kern="100">
                        <a:latin typeface="Calibri"/>
                        <a:ea typeface="宋体"/>
                        <a:cs typeface="Times New Roman"/>
                      </a:endParaRPr>
                    </a:p>
                  </a:txBody>
                  <a:tcPr marL="52715" marR="52715" marT="0" marB="0"/>
                </a:tc>
                <a:tc>
                  <a:txBody>
                    <a:bodyPr/>
                    <a:lstStyle/>
                    <a:p>
                      <a:pPr algn="just">
                        <a:spcAft>
                          <a:spcPts val="0"/>
                        </a:spcAft>
                      </a:pPr>
                      <a:r>
                        <a:rPr lang="zh-CN" sz="2300" kern="100"/>
                        <a:t>整数</a:t>
                      </a:r>
                      <a:endParaRPr lang="zh-CN" sz="2300" kern="100">
                        <a:latin typeface="Calibri"/>
                        <a:ea typeface="宋体"/>
                        <a:cs typeface="Times New Roman"/>
                      </a:endParaRPr>
                    </a:p>
                  </a:txBody>
                  <a:tcPr marL="52715" marR="52715" marT="0" marB="0"/>
                </a:tc>
                <a:tc>
                  <a:txBody>
                    <a:bodyPr/>
                    <a:lstStyle/>
                    <a:p>
                      <a:pPr algn="just">
                        <a:spcAft>
                          <a:spcPts val="0"/>
                        </a:spcAft>
                      </a:pPr>
                      <a:r>
                        <a:rPr lang="en-US" sz="2300" kern="100" dirty="0"/>
                        <a:t>0</a:t>
                      </a:r>
                      <a:endParaRPr lang="zh-CN" sz="2300" kern="100" dirty="0">
                        <a:latin typeface="Calibri"/>
                        <a:ea typeface="宋体"/>
                        <a:cs typeface="Times New Roman"/>
                      </a:endParaRPr>
                    </a:p>
                  </a:txBody>
                  <a:tcPr marL="52715" marR="52715"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zh-CN" altLang="en-US"/>
              <a:t>私有变量的初始化和终结操作</a:t>
            </a:r>
          </a:p>
        </p:txBody>
      </p:sp>
      <p:sp>
        <p:nvSpPr>
          <p:cNvPr id="167939" name="Rectangle 3"/>
          <p:cNvSpPr>
            <a:spLocks noGrp="1" noChangeArrowheads="1"/>
          </p:cNvSpPr>
          <p:nvPr>
            <p:ph type="body" idx="1"/>
          </p:nvPr>
        </p:nvSpPr>
        <p:spPr/>
        <p:txBody>
          <a:bodyPr/>
          <a:lstStyle/>
          <a:p>
            <a:pPr>
              <a:spcBef>
                <a:spcPts val="1200"/>
              </a:spcBef>
            </a:pPr>
            <a:r>
              <a:rPr lang="zh-CN" altLang="en-US" dirty="0"/>
              <a:t>开始时访问到私有变量在主线程中的同名变量的值，也有可能需要将循环并行化最后一次循环的变量结果返回给主线程中的同名的变量。</a:t>
            </a:r>
          </a:p>
          <a:p>
            <a:pPr>
              <a:spcBef>
                <a:spcPts val="1200"/>
              </a:spcBef>
            </a:pPr>
            <a:r>
              <a:rPr lang="en-US" altLang="zh-CN" dirty="0" err="1"/>
              <a:t>OpenMP</a:t>
            </a:r>
            <a:r>
              <a:rPr lang="en-US" altLang="zh-CN" dirty="0"/>
              <a:t> </a:t>
            </a:r>
            <a:r>
              <a:rPr lang="zh-CN" altLang="en-US" dirty="0"/>
              <a:t>编译指导语句使用</a:t>
            </a:r>
            <a:r>
              <a:rPr lang="en-US" altLang="zh-CN" dirty="0" err="1"/>
              <a:t>firstprivate</a:t>
            </a:r>
            <a:r>
              <a:rPr lang="zh-CN" altLang="en-US" dirty="0"/>
              <a:t>和 </a:t>
            </a:r>
            <a:r>
              <a:rPr lang="en-US" altLang="zh-CN" dirty="0" err="1"/>
              <a:t>lastprivate</a:t>
            </a:r>
            <a:r>
              <a:rPr lang="zh-CN" altLang="en-US" dirty="0"/>
              <a:t>对这两种需求进行支持，使得循环并行开始执行的时候私有变量通过主线程中的变量初始化，同时循环并行结束的时候，将最后一次循环的相应变量赋值给主线程的变量。</a:t>
            </a:r>
          </a:p>
          <a:p>
            <a:pPr>
              <a:spcBef>
                <a:spcPts val="1200"/>
              </a:spcBef>
            </a:pPr>
            <a:r>
              <a:rPr lang="zh-CN" altLang="en-US" dirty="0"/>
              <a:t>程序实例：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zh-CN" altLang="en-US"/>
              <a:t>私有变量的初始化和终结操作实例</a:t>
            </a:r>
          </a:p>
        </p:txBody>
      </p:sp>
      <p:sp>
        <p:nvSpPr>
          <p:cNvPr id="168963" name="Rectangle 3"/>
          <p:cNvSpPr>
            <a:spLocks noGrp="1" noChangeArrowheads="1"/>
          </p:cNvSpPr>
          <p:nvPr>
            <p:ph type="body" idx="1"/>
          </p:nvPr>
        </p:nvSpPr>
        <p:spPr/>
        <p:txBody>
          <a:bodyPr/>
          <a:lstStyle/>
          <a:p>
            <a:endParaRPr lang="zh-CN" altLang="en-US"/>
          </a:p>
        </p:txBody>
      </p:sp>
      <p:pic>
        <p:nvPicPr>
          <p:cNvPr id="1689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6975"/>
            <a:ext cx="9144000" cy="5661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r>
              <a:rPr lang="zh-CN" altLang="en-US"/>
              <a:t>数据相关性与并行化操作 </a:t>
            </a:r>
          </a:p>
        </p:txBody>
      </p:sp>
      <p:sp>
        <p:nvSpPr>
          <p:cNvPr id="169987" name="Rectangle 3"/>
          <p:cNvSpPr>
            <a:spLocks noGrp="1" noChangeArrowheads="1"/>
          </p:cNvSpPr>
          <p:nvPr>
            <p:ph type="body" idx="1"/>
          </p:nvPr>
        </p:nvSpPr>
        <p:spPr/>
        <p:txBody>
          <a:bodyPr/>
          <a:lstStyle/>
          <a:p>
            <a:r>
              <a:rPr lang="zh-CN" altLang="en-US"/>
              <a:t>并不是所有的循环都能够使用</a:t>
            </a:r>
            <a:r>
              <a:rPr lang="en-US" altLang="zh-CN"/>
              <a:t>#pragma omp parallel for </a:t>
            </a:r>
            <a:r>
              <a:rPr lang="zh-CN" altLang="en-US"/>
              <a:t>来进行并行化。为了对一个循环进行并行化操作，我们必须要保证数据两次循环之间不存在数据相关性。</a:t>
            </a:r>
          </a:p>
          <a:p>
            <a:r>
              <a:rPr lang="zh-CN" altLang="en-US"/>
              <a:t>数据竞争</a:t>
            </a:r>
            <a:r>
              <a:rPr lang="en-US" altLang="zh-CN"/>
              <a:t>——</a:t>
            </a:r>
            <a:r>
              <a:rPr lang="zh-CN" altLang="en-US"/>
              <a:t>当两个线程对同一个变量进行操作，并且有一个操作为写操作的时候，就说明这两个线程存在数据竞争，此时，读出的数据不一定就是前一次写操作的数据，而写入的数据也可能并不是程序所需要的。</a:t>
            </a:r>
          </a:p>
          <a:p>
            <a:pPr lvl="1">
              <a:buFontTx/>
              <a:buNone/>
            </a:pPr>
            <a:r>
              <a:rPr lang="zh-CN" altLang="en-US"/>
              <a:t>       </a:t>
            </a:r>
            <a:r>
              <a:rPr lang="zh-CN" altLang="zh-CN"/>
              <a:t>for（int i=0;i&lt;99;i++）  </a:t>
            </a:r>
          </a:p>
          <a:p>
            <a:pPr lvl="1">
              <a:buFontTx/>
              <a:buNone/>
            </a:pPr>
            <a:r>
              <a:rPr lang="zh-CN" altLang="en-US"/>
              <a:t>           </a:t>
            </a:r>
            <a:r>
              <a:rPr lang="zh-CN" altLang="zh-CN"/>
              <a:t>a[i]=a[i]+a[i+1]; </a:t>
            </a:r>
            <a:r>
              <a:rPr lang="zh-CN" altLang="en-US"/>
              <a:t> </a:t>
            </a:r>
            <a:endParaRPr lang="en-US" altLang="zh-CN"/>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endParaRPr lang="zh-CN" altLang="en-US"/>
          </a:p>
        </p:txBody>
      </p:sp>
      <p:sp>
        <p:nvSpPr>
          <p:cNvPr id="171011" name="Rectangle 3"/>
          <p:cNvSpPr>
            <a:spLocks noGrp="1" noChangeArrowheads="1"/>
          </p:cNvSpPr>
          <p:nvPr>
            <p:ph type="body" idx="1"/>
          </p:nvPr>
        </p:nvSpPr>
        <p:spPr/>
        <p:txBody>
          <a:bodyPr/>
          <a:lstStyle/>
          <a:p>
            <a:r>
              <a:rPr lang="zh-CN" altLang="en-US"/>
              <a:t>具有循环之间数据相关性的串行程序 </a:t>
            </a:r>
          </a:p>
          <a:p>
            <a:pPr lvl="1">
              <a:buFontTx/>
              <a:buNone/>
            </a:pPr>
            <a:r>
              <a:rPr lang="en-US" altLang="zh-CN"/>
              <a:t>for</a:t>
            </a:r>
            <a:r>
              <a:rPr lang="zh-CN" altLang="en-US"/>
              <a:t>（</a:t>
            </a:r>
            <a:r>
              <a:rPr lang="en-US" altLang="zh-CN"/>
              <a:t>int j=1;j&lt;N;j++</a:t>
            </a:r>
            <a:r>
              <a:rPr lang="zh-CN" altLang="en-US"/>
              <a:t>）  </a:t>
            </a:r>
          </a:p>
          <a:p>
            <a:pPr lvl="1">
              <a:buFontTx/>
              <a:buNone/>
            </a:pPr>
            <a:r>
              <a:rPr lang="en-US" altLang="zh-CN"/>
              <a:t>    for</a:t>
            </a:r>
            <a:r>
              <a:rPr lang="zh-CN" altLang="en-US"/>
              <a:t>（</a:t>
            </a:r>
            <a:r>
              <a:rPr lang="en-US" altLang="zh-CN"/>
              <a:t>int i=0;i&lt;N;i++</a:t>
            </a:r>
            <a:r>
              <a:rPr lang="zh-CN" altLang="en-US"/>
              <a:t>）   </a:t>
            </a:r>
          </a:p>
          <a:p>
            <a:pPr lvl="1">
              <a:buFontTx/>
              <a:buNone/>
            </a:pPr>
            <a:r>
              <a:rPr lang="en-US" altLang="zh-CN"/>
              <a:t>        a[i,j]=a[i,j]+a[i,j-1]; </a:t>
            </a:r>
          </a:p>
          <a:p>
            <a:r>
              <a:rPr lang="zh-CN" altLang="en-US"/>
              <a:t>具有循环之间数据相关性的并行程序</a:t>
            </a:r>
          </a:p>
          <a:p>
            <a:pPr lvl="1">
              <a:buFontTx/>
              <a:buNone/>
            </a:pPr>
            <a:r>
              <a:rPr lang="en-US" altLang="zh-CN"/>
              <a:t>for</a:t>
            </a:r>
            <a:r>
              <a:rPr lang="zh-CN" altLang="en-US"/>
              <a:t>（</a:t>
            </a:r>
            <a:r>
              <a:rPr lang="en-US" altLang="zh-CN"/>
              <a:t>int j=1;j&lt;N;j++</a:t>
            </a:r>
            <a:r>
              <a:rPr lang="zh-CN" altLang="en-US"/>
              <a:t>） </a:t>
            </a:r>
          </a:p>
          <a:p>
            <a:pPr lvl="1">
              <a:buFontTx/>
              <a:buNone/>
            </a:pPr>
            <a:r>
              <a:rPr lang="en-US" altLang="zh-CN"/>
              <a:t>#pragma omp parallel for  </a:t>
            </a:r>
          </a:p>
          <a:p>
            <a:pPr lvl="1">
              <a:buFontTx/>
              <a:buNone/>
            </a:pPr>
            <a:r>
              <a:rPr lang="en-US" altLang="zh-CN"/>
              <a:t>    for</a:t>
            </a:r>
            <a:r>
              <a:rPr lang="zh-CN" altLang="en-US"/>
              <a:t>（</a:t>
            </a:r>
            <a:r>
              <a:rPr lang="en-US" altLang="zh-CN"/>
              <a:t>int i=0;i&lt;N;i++</a:t>
            </a:r>
            <a:r>
              <a:rPr lang="zh-CN" altLang="en-US"/>
              <a:t>）   </a:t>
            </a:r>
          </a:p>
          <a:p>
            <a:pPr lvl="1">
              <a:buFontTx/>
              <a:buNone/>
            </a:pPr>
            <a:r>
              <a:rPr lang="en-US" altLang="zh-CN"/>
              <a:t>        a[i,j]=a[i,j]+a[i,j-1];</a:t>
            </a:r>
            <a:endParaRPr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zh-CN" altLang="en-US"/>
              <a:t>并行区域编程</a:t>
            </a:r>
          </a:p>
        </p:txBody>
      </p:sp>
      <p:sp>
        <p:nvSpPr>
          <p:cNvPr id="172035" name="Rectangle 3"/>
          <p:cNvSpPr>
            <a:spLocks noGrp="1" noChangeArrowheads="1"/>
          </p:cNvSpPr>
          <p:nvPr>
            <p:ph type="body" idx="1"/>
          </p:nvPr>
        </p:nvSpPr>
        <p:spPr>
          <a:xfrm>
            <a:off x="228600" y="1219200"/>
            <a:ext cx="8610600" cy="5638800"/>
          </a:xfrm>
        </p:spPr>
        <p:txBody>
          <a:bodyPr/>
          <a:lstStyle/>
          <a:p>
            <a:pPr>
              <a:lnSpc>
                <a:spcPct val="90000"/>
              </a:lnSpc>
            </a:pPr>
            <a:r>
              <a:rPr lang="zh-CN" altLang="en-US" dirty="0"/>
              <a:t>并行区域就是通过循环并行化编译指导语句使得一段代码能够在多个线程内部同时执行。 </a:t>
            </a:r>
          </a:p>
          <a:p>
            <a:pPr>
              <a:lnSpc>
                <a:spcPct val="90000"/>
              </a:lnSpc>
            </a:pPr>
            <a:r>
              <a:rPr lang="zh-CN" altLang="en-US" dirty="0"/>
              <a:t>并行区域编译指导语句的格式：</a:t>
            </a:r>
          </a:p>
          <a:p>
            <a:pPr lvl="1">
              <a:lnSpc>
                <a:spcPct val="90000"/>
              </a:lnSpc>
              <a:buFontTx/>
              <a:buNone/>
            </a:pPr>
            <a:r>
              <a:rPr lang="en-US" altLang="zh-CN" dirty="0"/>
              <a:t>#pragma </a:t>
            </a:r>
            <a:r>
              <a:rPr lang="en-US" altLang="zh-CN" dirty="0" err="1"/>
              <a:t>omp</a:t>
            </a:r>
            <a:r>
              <a:rPr lang="en-US" altLang="zh-CN" dirty="0"/>
              <a:t> parallel [clause[clause]…]  </a:t>
            </a:r>
          </a:p>
          <a:p>
            <a:pPr lvl="1">
              <a:lnSpc>
                <a:spcPct val="90000"/>
              </a:lnSpc>
              <a:buFontTx/>
              <a:buNone/>
            </a:pPr>
            <a:r>
              <a:rPr lang="en-US" altLang="zh-CN" dirty="0"/>
              <a:t>    block</a:t>
            </a:r>
          </a:p>
          <a:p>
            <a:pPr>
              <a:lnSpc>
                <a:spcPct val="90000"/>
              </a:lnSpc>
            </a:pPr>
            <a:r>
              <a:rPr lang="en-US" altLang="zh-CN" dirty="0"/>
              <a:t>parallel</a:t>
            </a:r>
            <a:r>
              <a:rPr lang="zh-CN" altLang="en-US" dirty="0"/>
              <a:t>编译指导语句的执行过程</a:t>
            </a:r>
          </a:p>
          <a:p>
            <a:pPr lvl="1">
              <a:lnSpc>
                <a:spcPct val="90000"/>
              </a:lnSpc>
              <a:buFontTx/>
              <a:buNone/>
            </a:pPr>
            <a:r>
              <a:rPr lang="en-US" altLang="zh-CN" dirty="0"/>
              <a:t>#pragma </a:t>
            </a:r>
            <a:r>
              <a:rPr lang="en-US" altLang="zh-CN" dirty="0" err="1"/>
              <a:t>omp</a:t>
            </a:r>
            <a:r>
              <a:rPr lang="en-US" altLang="zh-CN" dirty="0"/>
              <a:t> parallel  </a:t>
            </a:r>
          </a:p>
          <a:p>
            <a:pPr lvl="1">
              <a:lnSpc>
                <a:spcPct val="90000"/>
              </a:lnSpc>
              <a:buFontTx/>
              <a:buNone/>
            </a:pPr>
            <a:r>
              <a:rPr lang="en-US" altLang="zh-CN" dirty="0"/>
              <a:t>for</a:t>
            </a:r>
            <a:r>
              <a:rPr lang="zh-CN" altLang="en-US" dirty="0"/>
              <a:t>（</a:t>
            </a:r>
            <a:r>
              <a:rPr lang="en-US" altLang="zh-CN" dirty="0" err="1"/>
              <a:t>int</a:t>
            </a:r>
            <a:r>
              <a:rPr lang="en-US" altLang="zh-CN" dirty="0"/>
              <a:t> i=0;i&lt;5;i++</a:t>
            </a:r>
            <a:r>
              <a:rPr lang="zh-CN" altLang="en-US" dirty="0"/>
              <a:t>）   </a:t>
            </a:r>
          </a:p>
          <a:p>
            <a:pPr lvl="1">
              <a:lnSpc>
                <a:spcPct val="90000"/>
              </a:lnSpc>
              <a:buFontTx/>
              <a:buNone/>
            </a:pPr>
            <a:r>
              <a:rPr lang="en-US" altLang="zh-CN" dirty="0"/>
              <a:t>    </a:t>
            </a:r>
            <a:r>
              <a:rPr lang="en-US" altLang="zh-CN" dirty="0" err="1"/>
              <a:t>printf</a:t>
            </a:r>
            <a:r>
              <a:rPr lang="zh-CN" altLang="en-US" dirty="0"/>
              <a:t>（</a:t>
            </a:r>
            <a:r>
              <a:rPr lang="en-US" altLang="zh-CN" dirty="0"/>
              <a:t>"hello world i=%d\</a:t>
            </a:r>
            <a:r>
              <a:rPr lang="en-US" altLang="zh-CN" dirty="0" err="1"/>
              <a:t>n",i</a:t>
            </a:r>
            <a:r>
              <a:rPr lang="zh-CN" altLang="en-US" dirty="0"/>
              <a:t>）</a:t>
            </a:r>
            <a:r>
              <a:rPr lang="en-US" altLang="zh-CN" dirty="0"/>
              <a:t>; </a:t>
            </a:r>
          </a:p>
          <a:p>
            <a:pPr lvl="1">
              <a:lnSpc>
                <a:spcPct val="90000"/>
              </a:lnSpc>
              <a:buFontTx/>
              <a:buNone/>
            </a:pPr>
            <a:endParaRPr lang="zh-CN" altLang="en-US" dirty="0"/>
          </a:p>
          <a:p>
            <a:pPr lvl="1">
              <a:lnSpc>
                <a:spcPct val="90000"/>
              </a:lnSpc>
              <a:buFontTx/>
              <a:buNone/>
            </a:pPr>
            <a:r>
              <a:rPr lang="en-US" altLang="zh-CN" dirty="0"/>
              <a:t>#pragma </a:t>
            </a:r>
            <a:r>
              <a:rPr lang="en-US" altLang="zh-CN" dirty="0" err="1"/>
              <a:t>omp</a:t>
            </a:r>
            <a:r>
              <a:rPr lang="en-US" altLang="zh-CN" dirty="0"/>
              <a:t> parallel for  </a:t>
            </a:r>
          </a:p>
          <a:p>
            <a:pPr lvl="1">
              <a:lnSpc>
                <a:spcPct val="90000"/>
              </a:lnSpc>
              <a:buFontTx/>
              <a:buNone/>
            </a:pPr>
            <a:r>
              <a:rPr lang="en-US" altLang="zh-CN" dirty="0"/>
              <a:t>for</a:t>
            </a:r>
            <a:r>
              <a:rPr lang="zh-CN" altLang="en-US" dirty="0"/>
              <a:t>（</a:t>
            </a:r>
            <a:r>
              <a:rPr lang="en-US" altLang="zh-CN" dirty="0" err="1"/>
              <a:t>int</a:t>
            </a:r>
            <a:r>
              <a:rPr lang="en-US" altLang="zh-CN" dirty="0"/>
              <a:t> i=0;i&lt;5;i++</a:t>
            </a:r>
            <a:r>
              <a:rPr lang="zh-CN" altLang="en-US" dirty="0"/>
              <a:t>）   </a:t>
            </a:r>
          </a:p>
          <a:p>
            <a:pPr lvl="1">
              <a:lnSpc>
                <a:spcPct val="90000"/>
              </a:lnSpc>
              <a:buFontTx/>
              <a:buNone/>
            </a:pPr>
            <a:r>
              <a:rPr lang="en-US" altLang="zh-CN" dirty="0"/>
              <a:t>    </a:t>
            </a:r>
            <a:r>
              <a:rPr lang="en-US" altLang="zh-CN" dirty="0" err="1"/>
              <a:t>printf</a:t>
            </a:r>
            <a:r>
              <a:rPr lang="zh-CN" altLang="en-US" dirty="0"/>
              <a:t>（</a:t>
            </a:r>
            <a:r>
              <a:rPr lang="en-US" altLang="zh-CN" dirty="0"/>
              <a:t>"hello world i=%d\</a:t>
            </a:r>
            <a:r>
              <a:rPr lang="en-US" altLang="zh-CN" dirty="0" err="1"/>
              <a:t>n",i</a:t>
            </a:r>
            <a:r>
              <a:rPr lang="zh-CN" altLang="en-US" dirty="0"/>
              <a:t>）</a:t>
            </a:r>
            <a:r>
              <a:rPr lang="en-US" altLang="zh-CN" dirty="0"/>
              <a:t>; </a:t>
            </a:r>
            <a:endParaRPr lang="zh-CN"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228600" y="152400"/>
            <a:ext cx="8231188" cy="838200"/>
          </a:xfrm>
        </p:spPr>
        <p:txBody>
          <a:bodyPr/>
          <a:lstStyle/>
          <a:p>
            <a:r>
              <a:rPr lang="zh-CN" altLang="en-US" sz="3200"/>
              <a:t>线程私有数据与</a:t>
            </a:r>
            <a:r>
              <a:rPr lang="en-US" altLang="zh-CN" sz="3200"/>
              <a:t>threadprivate</a:t>
            </a:r>
            <a:r>
              <a:rPr lang="zh-CN" altLang="en-US" sz="3200"/>
              <a:t>，</a:t>
            </a:r>
            <a:r>
              <a:rPr lang="en-US" altLang="zh-CN" sz="3200"/>
              <a:t>copyin</a:t>
            </a:r>
            <a:r>
              <a:rPr lang="zh-CN" altLang="en-US" sz="3200"/>
              <a:t>子句 </a:t>
            </a:r>
          </a:p>
        </p:txBody>
      </p:sp>
      <p:sp>
        <p:nvSpPr>
          <p:cNvPr id="173059" name="Rectangle 3"/>
          <p:cNvSpPr>
            <a:spLocks noGrp="1" noChangeArrowheads="1"/>
          </p:cNvSpPr>
          <p:nvPr>
            <p:ph type="body" idx="1"/>
          </p:nvPr>
        </p:nvSpPr>
        <p:spPr/>
        <p:txBody>
          <a:bodyPr/>
          <a:lstStyle/>
          <a:p>
            <a:r>
              <a:rPr lang="zh-CN" altLang="en-US">
                <a:latin typeface="宋体" pitchFamily="2" charset="-122"/>
              </a:rPr>
              <a:t>使用</a:t>
            </a:r>
            <a:r>
              <a:rPr lang="en-US" altLang="zh-CN">
                <a:latin typeface="宋体" pitchFamily="2" charset="-122"/>
              </a:rPr>
              <a:t>threadprivate</a:t>
            </a:r>
            <a:r>
              <a:rPr lang="zh-CN" altLang="en-US">
                <a:latin typeface="宋体" pitchFamily="2" charset="-122"/>
              </a:rPr>
              <a:t>子句用来标明某一个变量是线程私有数据，在程序运行的过程中，不能够被其他线程访问到。</a:t>
            </a:r>
            <a:endParaRPr lang="en-US" altLang="zh-CN">
              <a:latin typeface="宋体" pitchFamily="2" charset="-122"/>
            </a:endParaRPr>
          </a:p>
          <a:p>
            <a:r>
              <a:rPr lang="zh-CN" altLang="en-US">
                <a:latin typeface="宋体" pitchFamily="2" charset="-122"/>
              </a:rPr>
              <a:t>使用</a:t>
            </a:r>
            <a:r>
              <a:rPr lang="en-US" altLang="zh-CN">
                <a:latin typeface="宋体" pitchFamily="2" charset="-122"/>
              </a:rPr>
              <a:t>copyin</a:t>
            </a:r>
            <a:r>
              <a:rPr lang="zh-CN" altLang="en-US">
                <a:latin typeface="宋体" pitchFamily="2" charset="-122"/>
              </a:rPr>
              <a:t>子句对线程私有的全局变量进行初始化。</a:t>
            </a:r>
            <a:endParaRPr lang="en-US" altLang="zh-CN">
              <a:latin typeface="宋体" pitchFamily="2" charset="-122"/>
            </a:endParaRPr>
          </a:p>
        </p:txBody>
      </p:sp>
      <p:sp>
        <p:nvSpPr>
          <p:cNvPr id="173061" name="Rectangle 5"/>
          <p:cNvSpPr>
            <a:spLocks noChangeArrowheads="1"/>
          </p:cNvSpPr>
          <p:nvPr/>
        </p:nvSpPr>
        <p:spPr bwMode="auto">
          <a:xfrm>
            <a:off x="-180975" y="3141663"/>
            <a:ext cx="5148263"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buFont typeface="Wingdings" pitchFamily="2" charset="2"/>
              <a:buNone/>
            </a:pPr>
            <a:r>
              <a:rPr lang="en-US" altLang="zh-CN" sz="2400"/>
              <a:t>int counter=0;</a:t>
            </a:r>
          </a:p>
          <a:p>
            <a:pPr lvl="1">
              <a:buFont typeface="Wingdings" pitchFamily="2" charset="2"/>
              <a:buNone/>
            </a:pPr>
            <a:r>
              <a:rPr lang="en-US" altLang="zh-CN" sz="2400"/>
              <a:t>#pragma omp </a:t>
            </a:r>
          </a:p>
          <a:p>
            <a:pPr lvl="1">
              <a:buFont typeface="Wingdings" pitchFamily="2" charset="2"/>
              <a:buNone/>
            </a:pPr>
            <a:r>
              <a:rPr lang="en-US" altLang="zh-CN" sz="2400"/>
              <a:t>         threadprivate(counter)</a:t>
            </a:r>
          </a:p>
          <a:p>
            <a:pPr lvl="1">
              <a:buFont typeface="Wingdings" pitchFamily="2" charset="2"/>
              <a:buNone/>
            </a:pPr>
            <a:r>
              <a:rPr lang="en-US" altLang="zh-CN" sz="2400"/>
              <a:t>void inc_counter()</a:t>
            </a:r>
          </a:p>
          <a:p>
            <a:pPr lvl="1">
              <a:buFont typeface="Wingdings" pitchFamily="2" charset="2"/>
              <a:buNone/>
            </a:pPr>
            <a:r>
              <a:rPr lang="en-US" altLang="zh-CN" sz="2400"/>
              <a:t>{</a:t>
            </a:r>
          </a:p>
          <a:p>
            <a:pPr lvl="1">
              <a:buFont typeface="Wingdings" pitchFamily="2" charset="2"/>
              <a:buNone/>
            </a:pPr>
            <a:r>
              <a:rPr lang="en-US" altLang="zh-CN" sz="2400"/>
              <a:t>	counter++;</a:t>
            </a:r>
          </a:p>
          <a:p>
            <a:pPr lvl="1">
              <a:buFont typeface="Wingdings" pitchFamily="2" charset="2"/>
              <a:buNone/>
            </a:pPr>
            <a:r>
              <a:rPr lang="en-US" altLang="zh-CN" sz="2400"/>
              <a:t>}</a:t>
            </a:r>
            <a:endParaRPr lang="zh-CN" altLang="en-US" sz="2400"/>
          </a:p>
        </p:txBody>
      </p:sp>
      <p:sp>
        <p:nvSpPr>
          <p:cNvPr id="173062" name="Rectangle 6"/>
          <p:cNvSpPr>
            <a:spLocks noChangeArrowheads="1"/>
          </p:cNvSpPr>
          <p:nvPr/>
        </p:nvSpPr>
        <p:spPr bwMode="auto">
          <a:xfrm>
            <a:off x="4067175" y="3141663"/>
            <a:ext cx="486092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buFont typeface="Wingdings" pitchFamily="2" charset="2"/>
              <a:buNone/>
            </a:pPr>
            <a:r>
              <a:rPr kumimoji="0" lang="en-US" altLang="zh-CN" sz="2400" dirty="0" err="1"/>
              <a:t>int</a:t>
            </a:r>
            <a:r>
              <a:rPr kumimoji="0" lang="en-US" altLang="zh-CN" sz="2400" dirty="0"/>
              <a:t> _</a:t>
            </a:r>
            <a:r>
              <a:rPr kumimoji="0" lang="en-US" altLang="zh-CN" sz="2400" dirty="0" err="1"/>
              <a:t>tmain</a:t>
            </a:r>
            <a:r>
              <a:rPr kumimoji="0" lang="en-US" altLang="zh-CN" sz="2400" dirty="0"/>
              <a:t>(</a:t>
            </a:r>
            <a:r>
              <a:rPr kumimoji="0" lang="en-US" altLang="zh-CN" sz="2400" dirty="0" err="1"/>
              <a:t>int</a:t>
            </a:r>
            <a:r>
              <a:rPr kumimoji="0" lang="en-US" altLang="zh-CN" sz="2400" dirty="0"/>
              <a:t> </a:t>
            </a:r>
            <a:r>
              <a:rPr kumimoji="0" lang="en-US" altLang="zh-CN" sz="2400" dirty="0" err="1"/>
              <a:t>argc</a:t>
            </a:r>
            <a:r>
              <a:rPr kumimoji="0" lang="en-US" altLang="zh-CN" sz="2400" dirty="0"/>
              <a:t>, _TCHAR* </a:t>
            </a:r>
            <a:r>
              <a:rPr kumimoji="0" lang="en-US" altLang="zh-CN" sz="2400" dirty="0" err="1"/>
              <a:t>argv</a:t>
            </a:r>
            <a:r>
              <a:rPr kumimoji="0" lang="en-US" altLang="zh-CN" sz="2400" dirty="0"/>
              <a:t>[])</a:t>
            </a:r>
          </a:p>
          <a:p>
            <a:pPr>
              <a:buFont typeface="Wingdings" pitchFamily="2" charset="2"/>
              <a:buNone/>
            </a:pPr>
            <a:r>
              <a:rPr kumimoji="0" lang="en-US" altLang="zh-CN" sz="2400" dirty="0"/>
              <a:t>{</a:t>
            </a:r>
          </a:p>
          <a:p>
            <a:pPr>
              <a:buFont typeface="Wingdings" pitchFamily="2" charset="2"/>
              <a:buNone/>
            </a:pPr>
            <a:r>
              <a:rPr kumimoji="0" lang="en-US" altLang="zh-CN" sz="2400" dirty="0"/>
              <a:t>#pragma </a:t>
            </a:r>
            <a:r>
              <a:rPr kumimoji="0" lang="en-US" altLang="zh-CN" sz="2400" dirty="0" err="1"/>
              <a:t>omp</a:t>
            </a:r>
            <a:r>
              <a:rPr kumimoji="0" lang="en-US" altLang="zh-CN" sz="2400" dirty="0"/>
              <a:t> parallel</a:t>
            </a:r>
          </a:p>
          <a:p>
            <a:pPr>
              <a:buFont typeface="Wingdings" pitchFamily="2" charset="2"/>
              <a:buNone/>
            </a:pPr>
            <a:r>
              <a:rPr kumimoji="0" lang="en-US" altLang="zh-CN" sz="2400" dirty="0"/>
              <a:t>	for(</a:t>
            </a:r>
            <a:r>
              <a:rPr kumimoji="0" lang="en-US" altLang="zh-CN" sz="2400" dirty="0" err="1"/>
              <a:t>int</a:t>
            </a:r>
            <a:r>
              <a:rPr kumimoji="0" lang="en-US" altLang="zh-CN" sz="2400" dirty="0"/>
              <a:t> i=0;i&lt;10000;i++)</a:t>
            </a:r>
          </a:p>
          <a:p>
            <a:pPr>
              <a:buFont typeface="Wingdings" pitchFamily="2" charset="2"/>
              <a:buNone/>
            </a:pPr>
            <a:r>
              <a:rPr kumimoji="0" lang="en-US" altLang="zh-CN" sz="2400" dirty="0"/>
              <a:t>		</a:t>
            </a:r>
            <a:r>
              <a:rPr kumimoji="0" lang="en-US" altLang="zh-CN" sz="2400" dirty="0" err="1"/>
              <a:t>inc_counter</a:t>
            </a:r>
            <a:r>
              <a:rPr kumimoji="0" lang="en-US" altLang="zh-CN" sz="2400" dirty="0"/>
              <a:t>();</a:t>
            </a:r>
          </a:p>
          <a:p>
            <a:pPr>
              <a:buFont typeface="Wingdings" pitchFamily="2" charset="2"/>
              <a:buNone/>
            </a:pPr>
            <a:r>
              <a:rPr kumimoji="0" lang="en-US" altLang="zh-CN" sz="2400" dirty="0"/>
              <a:t>	</a:t>
            </a:r>
            <a:r>
              <a:rPr kumimoji="0" lang="en-US" altLang="zh-CN" sz="2400" dirty="0" err="1"/>
              <a:t>printf</a:t>
            </a:r>
            <a:r>
              <a:rPr kumimoji="0" lang="en-US" altLang="zh-CN" sz="2400" dirty="0"/>
              <a:t>("counter=%d\</a:t>
            </a:r>
            <a:r>
              <a:rPr kumimoji="0" lang="en-US" altLang="zh-CN" sz="2400" dirty="0" err="1"/>
              <a:t>n",counter</a:t>
            </a:r>
            <a:r>
              <a:rPr kumimoji="0" lang="en-US" altLang="zh-CN" sz="2400" dirty="0"/>
              <a:t>);</a:t>
            </a:r>
          </a:p>
          <a:p>
            <a:pPr>
              <a:buFont typeface="Wingdings" pitchFamily="2" charset="2"/>
              <a:buNone/>
            </a:pPr>
            <a:r>
              <a:rPr kumimoji="0" lang="en-US" altLang="zh-CN" sz="2400" dirty="0"/>
              <a:t>	return 0;</a:t>
            </a:r>
          </a:p>
          <a:p>
            <a:pPr>
              <a:buFont typeface="Wingdings" pitchFamily="2" charset="2"/>
              <a:buNone/>
            </a:pPr>
            <a:r>
              <a:rPr kumimoji="0" lang="en-US" altLang="zh-CN" sz="2400" dirty="0"/>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endParaRPr lang="zh-CN" altLang="en-US"/>
          </a:p>
        </p:txBody>
      </p:sp>
      <p:sp>
        <p:nvSpPr>
          <p:cNvPr id="174083" name="Rectangle 3"/>
          <p:cNvSpPr>
            <a:spLocks noGrp="1" noChangeArrowheads="1"/>
          </p:cNvSpPr>
          <p:nvPr>
            <p:ph type="body" idx="1"/>
          </p:nvPr>
        </p:nvSpPr>
        <p:spPr/>
        <p:txBody>
          <a:bodyPr/>
          <a:lstStyle/>
          <a:p>
            <a:endParaRPr lang="zh-CN" altLang="en-US"/>
          </a:p>
        </p:txBody>
      </p:sp>
      <p:pic>
        <p:nvPicPr>
          <p:cNvPr id="174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zh-CN" altLang="en-US"/>
              <a:t>并行区域之间的工作共享</a:t>
            </a:r>
          </a:p>
        </p:txBody>
      </p:sp>
      <p:sp>
        <p:nvSpPr>
          <p:cNvPr id="175107" name="Rectangle 3"/>
          <p:cNvSpPr>
            <a:spLocks noGrp="1" noChangeArrowheads="1"/>
          </p:cNvSpPr>
          <p:nvPr>
            <p:ph type="body" idx="1"/>
          </p:nvPr>
        </p:nvSpPr>
        <p:spPr/>
        <p:txBody>
          <a:bodyPr/>
          <a:lstStyle/>
          <a:p>
            <a:r>
              <a:rPr lang="zh-CN" altLang="en-US" dirty="0"/>
              <a:t>工作队列：基本工作过程即为维持一个工作的队列，线程在并行执行的时候，不断从这个队列中取出相应的工作完成，直到队列为空为止。</a:t>
            </a:r>
          </a:p>
        </p:txBody>
      </p:sp>
      <p:sp>
        <p:nvSpPr>
          <p:cNvPr id="175108" name="Rectangle 4"/>
          <p:cNvSpPr>
            <a:spLocks noChangeArrowheads="1"/>
          </p:cNvSpPr>
          <p:nvPr/>
        </p:nvSpPr>
        <p:spPr bwMode="auto">
          <a:xfrm>
            <a:off x="755650" y="2584450"/>
            <a:ext cx="3095625" cy="399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1800" dirty="0" err="1"/>
              <a:t>int</a:t>
            </a:r>
            <a:r>
              <a:rPr lang="en-US" altLang="zh-CN" sz="1800" dirty="0"/>
              <a:t> </a:t>
            </a:r>
            <a:r>
              <a:rPr lang="en-US" altLang="zh-CN" sz="1800" dirty="0" err="1"/>
              <a:t>next_task</a:t>
            </a:r>
            <a:r>
              <a:rPr lang="en-US" altLang="zh-CN" sz="1800" dirty="0"/>
              <a:t>=0; </a:t>
            </a:r>
          </a:p>
          <a:p>
            <a:pPr marL="342900" indent="-342900">
              <a:buFont typeface="Wingdings" pitchFamily="2" charset="2"/>
              <a:buNone/>
            </a:pPr>
            <a:r>
              <a:rPr lang="en-US" altLang="zh-CN" sz="1800" dirty="0" err="1"/>
              <a:t>int</a:t>
            </a:r>
            <a:r>
              <a:rPr lang="en-US" altLang="zh-CN" sz="1800" dirty="0"/>
              <a:t> </a:t>
            </a:r>
            <a:r>
              <a:rPr lang="en-US" altLang="zh-CN" sz="1800" dirty="0" err="1"/>
              <a:t>get_next_task</a:t>
            </a:r>
            <a:r>
              <a:rPr lang="en-US" altLang="zh-CN" sz="1800" dirty="0"/>
              <a:t>() </a:t>
            </a:r>
          </a:p>
          <a:p>
            <a:pPr marL="342900" indent="-342900">
              <a:buFont typeface="Wingdings" pitchFamily="2" charset="2"/>
              <a:buNone/>
            </a:pPr>
            <a:r>
              <a:rPr lang="en-US" altLang="zh-CN" sz="1800" dirty="0"/>
              <a:t>{   </a:t>
            </a:r>
          </a:p>
          <a:p>
            <a:pPr marL="342900" indent="-342900">
              <a:buFont typeface="Wingdings" pitchFamily="2" charset="2"/>
              <a:buNone/>
            </a:pPr>
            <a:r>
              <a:rPr lang="en-US" altLang="zh-CN" sz="1800" dirty="0"/>
              <a:t>	</a:t>
            </a:r>
            <a:r>
              <a:rPr lang="en-US" altLang="zh-CN" sz="1800" dirty="0" err="1"/>
              <a:t>int</a:t>
            </a:r>
            <a:r>
              <a:rPr lang="en-US" altLang="zh-CN" sz="1800" dirty="0"/>
              <a:t> task;   </a:t>
            </a:r>
          </a:p>
          <a:p>
            <a:pPr marL="342900" indent="-342900">
              <a:buFont typeface="Wingdings" pitchFamily="2" charset="2"/>
              <a:buNone/>
            </a:pPr>
            <a:r>
              <a:rPr lang="en-US" altLang="zh-CN" sz="1800" dirty="0"/>
              <a:t>     #pragma </a:t>
            </a:r>
            <a:r>
              <a:rPr lang="en-US" altLang="zh-CN" sz="1800" dirty="0" err="1"/>
              <a:t>omp</a:t>
            </a:r>
            <a:r>
              <a:rPr lang="en-US" altLang="zh-CN" sz="1800" dirty="0"/>
              <a:t> critical</a:t>
            </a:r>
          </a:p>
          <a:p>
            <a:pPr marL="342900" indent="-342900">
              <a:buFont typeface="Wingdings" pitchFamily="2" charset="2"/>
              <a:buNone/>
            </a:pPr>
            <a:r>
              <a:rPr lang="en-US" altLang="zh-CN" sz="1800" dirty="0"/>
              <a:t>	if(</a:t>
            </a:r>
            <a:r>
              <a:rPr lang="en-US" altLang="zh-CN" sz="1800" dirty="0" err="1"/>
              <a:t>next_task</a:t>
            </a:r>
            <a:r>
              <a:rPr lang="en-US" altLang="zh-CN" sz="1800" dirty="0"/>
              <a:t>&lt;8) {   </a:t>
            </a:r>
          </a:p>
          <a:p>
            <a:pPr marL="342900" indent="-342900">
              <a:buFont typeface="Wingdings" pitchFamily="2" charset="2"/>
              <a:buNone/>
            </a:pPr>
            <a:r>
              <a:rPr lang="en-US" altLang="zh-CN" sz="1800" dirty="0"/>
              <a:t>        task=</a:t>
            </a:r>
            <a:r>
              <a:rPr lang="en-US" altLang="zh-CN" sz="1800" dirty="0" err="1"/>
              <a:t>next_task</a:t>
            </a:r>
            <a:r>
              <a:rPr lang="en-US" altLang="zh-CN" sz="1800" dirty="0"/>
              <a:t>;    </a:t>
            </a:r>
          </a:p>
          <a:p>
            <a:pPr marL="342900" indent="-342900">
              <a:buFont typeface="Wingdings" pitchFamily="2" charset="2"/>
              <a:buNone/>
            </a:pPr>
            <a:r>
              <a:rPr lang="en-US" altLang="zh-CN" sz="1800" dirty="0"/>
              <a:t>        </a:t>
            </a:r>
            <a:r>
              <a:rPr lang="en-US" altLang="zh-CN" sz="1800" dirty="0" err="1"/>
              <a:t>next_task</a:t>
            </a:r>
            <a:r>
              <a:rPr lang="en-US" altLang="zh-CN" sz="1800" dirty="0"/>
              <a:t>++;   </a:t>
            </a:r>
          </a:p>
          <a:p>
            <a:pPr marL="342900" indent="-342900">
              <a:buFont typeface="Wingdings" pitchFamily="2" charset="2"/>
              <a:buNone/>
            </a:pPr>
            <a:r>
              <a:rPr lang="en-US" altLang="zh-CN" sz="1800" dirty="0"/>
              <a:t>      }else    </a:t>
            </a:r>
          </a:p>
          <a:p>
            <a:pPr marL="342900" indent="-342900">
              <a:buFont typeface="Wingdings" pitchFamily="2" charset="2"/>
              <a:buNone/>
            </a:pPr>
            <a:r>
              <a:rPr lang="en-US" altLang="zh-CN" sz="1800" dirty="0"/>
              <a:t>         task=-1;   </a:t>
            </a:r>
          </a:p>
          <a:p>
            <a:pPr marL="342900" indent="-342900">
              <a:buFont typeface="Wingdings" pitchFamily="2" charset="2"/>
              <a:buNone/>
            </a:pPr>
            <a:r>
              <a:rPr lang="en-US" altLang="zh-CN" sz="1800" dirty="0"/>
              <a:t>     return task; </a:t>
            </a:r>
          </a:p>
          <a:p>
            <a:pPr marL="342900" indent="-342900">
              <a:buFont typeface="Wingdings" pitchFamily="2" charset="2"/>
              <a:buNone/>
            </a:pPr>
            <a:r>
              <a:rPr lang="en-US" altLang="zh-CN" sz="1800" dirty="0"/>
              <a:t>} </a:t>
            </a:r>
            <a:endParaRPr lang="zh-CN" altLang="en-US" sz="1800" dirty="0"/>
          </a:p>
        </p:txBody>
      </p:sp>
      <p:sp>
        <p:nvSpPr>
          <p:cNvPr id="175109" name="Rectangle 5"/>
          <p:cNvSpPr>
            <a:spLocks noChangeArrowheads="1"/>
          </p:cNvSpPr>
          <p:nvPr/>
        </p:nvSpPr>
        <p:spPr bwMode="auto">
          <a:xfrm>
            <a:off x="3492500" y="2636838"/>
            <a:ext cx="5256213" cy="3998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1800" dirty="0"/>
              <a:t>void </a:t>
            </a:r>
            <a:r>
              <a:rPr lang="en-US" altLang="zh-CN" sz="1800" dirty="0" err="1"/>
              <a:t>task_queue</a:t>
            </a:r>
            <a:r>
              <a:rPr lang="zh-CN" altLang="en-US" sz="1800" dirty="0"/>
              <a:t>（） </a:t>
            </a:r>
          </a:p>
          <a:p>
            <a:pPr marL="342900" indent="-342900">
              <a:buFont typeface="Wingdings" pitchFamily="2" charset="2"/>
              <a:buNone/>
            </a:pPr>
            <a:r>
              <a:rPr lang="en-US" altLang="zh-CN" sz="1800" dirty="0"/>
              <a:t>{   </a:t>
            </a:r>
          </a:p>
          <a:p>
            <a:pPr marL="342900" indent="-342900">
              <a:buFont typeface="Wingdings" pitchFamily="2" charset="2"/>
              <a:buNone/>
            </a:pPr>
            <a:r>
              <a:rPr lang="en-US" altLang="zh-CN" sz="1800" dirty="0"/>
              <a:t>      </a:t>
            </a:r>
            <a:r>
              <a:rPr lang="en-US" altLang="zh-CN" sz="1800" dirty="0" err="1"/>
              <a:t>int</a:t>
            </a:r>
            <a:r>
              <a:rPr lang="en-US" altLang="zh-CN" sz="1800" dirty="0"/>
              <a:t> </a:t>
            </a:r>
            <a:r>
              <a:rPr lang="en-US" altLang="zh-CN" sz="1800" dirty="0" err="1"/>
              <a:t>my_task</a:t>
            </a:r>
            <a:r>
              <a:rPr lang="en-US" altLang="zh-CN" sz="1800" dirty="0"/>
              <a:t>;   </a:t>
            </a:r>
          </a:p>
          <a:p>
            <a:pPr marL="342900" indent="-342900">
              <a:buFont typeface="Wingdings" pitchFamily="2" charset="2"/>
              <a:buNone/>
            </a:pPr>
            <a:r>
              <a:rPr lang="en-US" altLang="zh-CN" sz="1800" dirty="0"/>
              <a:t>      #pragma </a:t>
            </a:r>
            <a:r>
              <a:rPr lang="en-US" altLang="zh-CN" sz="1800" dirty="0" err="1"/>
              <a:t>omp</a:t>
            </a:r>
            <a:r>
              <a:rPr lang="en-US" altLang="zh-CN" sz="1800" dirty="0"/>
              <a:t> parallel private</a:t>
            </a:r>
            <a:r>
              <a:rPr lang="zh-CN" altLang="en-US" sz="1800" dirty="0"/>
              <a:t>（</a:t>
            </a:r>
            <a:r>
              <a:rPr lang="en-US" altLang="zh-CN" sz="1800" dirty="0" err="1"/>
              <a:t>my_task</a:t>
            </a:r>
            <a:r>
              <a:rPr lang="zh-CN" altLang="en-US" sz="1800" dirty="0"/>
              <a:t>）   </a:t>
            </a:r>
          </a:p>
          <a:p>
            <a:pPr marL="342900" indent="-342900">
              <a:buFont typeface="Wingdings" pitchFamily="2" charset="2"/>
              <a:buNone/>
            </a:pPr>
            <a:r>
              <a:rPr lang="en-US" altLang="zh-CN" sz="1800" dirty="0"/>
              <a:t>      {    </a:t>
            </a:r>
          </a:p>
          <a:p>
            <a:pPr marL="342900" indent="-342900">
              <a:buFont typeface="Wingdings" pitchFamily="2" charset="2"/>
              <a:buNone/>
            </a:pPr>
            <a:r>
              <a:rPr lang="en-US" altLang="zh-CN" sz="1800" dirty="0"/>
              <a:t>            </a:t>
            </a:r>
            <a:r>
              <a:rPr lang="en-US" altLang="zh-CN" sz="1800" dirty="0" err="1"/>
              <a:t>my_task</a:t>
            </a:r>
            <a:r>
              <a:rPr lang="en-US" altLang="zh-CN" sz="1800" dirty="0"/>
              <a:t>=</a:t>
            </a:r>
            <a:r>
              <a:rPr lang="en-US" altLang="zh-CN" sz="1800" dirty="0" err="1"/>
              <a:t>get_next_task</a:t>
            </a:r>
            <a:r>
              <a:rPr lang="zh-CN" altLang="en-US" sz="1800" dirty="0"/>
              <a:t>（）</a:t>
            </a:r>
            <a:r>
              <a:rPr lang="en-US" altLang="zh-CN" sz="1800" dirty="0"/>
              <a:t>;    </a:t>
            </a:r>
          </a:p>
          <a:p>
            <a:pPr marL="342900" indent="-342900">
              <a:buFont typeface="Wingdings" pitchFamily="2" charset="2"/>
              <a:buNone/>
            </a:pPr>
            <a:r>
              <a:rPr lang="en-US" altLang="zh-CN" sz="1800" dirty="0"/>
              <a:t>            while</a:t>
            </a:r>
            <a:r>
              <a:rPr lang="zh-CN" altLang="en-US" sz="1800" dirty="0"/>
              <a:t>（</a:t>
            </a:r>
            <a:r>
              <a:rPr lang="en-US" altLang="zh-CN" sz="1800" dirty="0" err="1"/>
              <a:t>my_task</a:t>
            </a:r>
            <a:r>
              <a:rPr lang="en-US" altLang="zh-CN" sz="1800" dirty="0"/>
              <a:t>!=-1</a:t>
            </a:r>
            <a:r>
              <a:rPr lang="zh-CN" altLang="en-US" sz="1800" dirty="0"/>
              <a:t>）</a:t>
            </a:r>
            <a:r>
              <a:rPr lang="en-US" altLang="zh-CN" sz="1800" dirty="0"/>
              <a:t>{     </a:t>
            </a:r>
          </a:p>
          <a:p>
            <a:pPr marL="342900" indent="-342900">
              <a:buFont typeface="Wingdings" pitchFamily="2" charset="2"/>
              <a:buNone/>
            </a:pPr>
            <a:r>
              <a:rPr lang="en-US" altLang="zh-CN" sz="1800" dirty="0"/>
              <a:t>                  </a:t>
            </a:r>
            <a:r>
              <a:rPr lang="en-US" altLang="zh-CN" sz="1800" dirty="0" err="1"/>
              <a:t>get_task_done</a:t>
            </a:r>
            <a:r>
              <a:rPr lang="zh-CN" altLang="en-US" sz="1800" dirty="0"/>
              <a:t>（</a:t>
            </a:r>
            <a:r>
              <a:rPr lang="en-US" altLang="zh-CN" sz="1800" dirty="0" err="1"/>
              <a:t>my_task</a:t>
            </a:r>
            <a:r>
              <a:rPr lang="zh-CN" altLang="en-US" sz="1800" dirty="0"/>
              <a:t>）</a:t>
            </a:r>
            <a:r>
              <a:rPr lang="en-US" altLang="zh-CN" sz="1800" dirty="0"/>
              <a:t>;     </a:t>
            </a:r>
          </a:p>
          <a:p>
            <a:pPr marL="342900" indent="-342900">
              <a:buFont typeface="Wingdings" pitchFamily="2" charset="2"/>
              <a:buNone/>
            </a:pPr>
            <a:r>
              <a:rPr lang="en-US" altLang="zh-CN" sz="1800" dirty="0"/>
              <a:t>                  </a:t>
            </a:r>
            <a:r>
              <a:rPr lang="en-US" altLang="zh-CN" sz="1800" dirty="0" err="1"/>
              <a:t>my_task</a:t>
            </a:r>
            <a:r>
              <a:rPr lang="en-US" altLang="zh-CN" sz="1800" dirty="0"/>
              <a:t>=</a:t>
            </a:r>
            <a:r>
              <a:rPr lang="en-US" altLang="zh-CN" sz="1800" dirty="0" err="1"/>
              <a:t>get_next_task</a:t>
            </a:r>
            <a:r>
              <a:rPr lang="zh-CN" altLang="en-US" sz="1800" dirty="0"/>
              <a:t>（）</a:t>
            </a:r>
            <a:r>
              <a:rPr lang="en-US" altLang="zh-CN" sz="1800" dirty="0"/>
              <a:t>;    </a:t>
            </a:r>
          </a:p>
          <a:p>
            <a:pPr marL="342900" indent="-342900">
              <a:buFont typeface="Wingdings" pitchFamily="2" charset="2"/>
              <a:buNone/>
            </a:pPr>
            <a:r>
              <a:rPr lang="en-US" altLang="zh-CN" sz="1800" dirty="0"/>
              <a:t>              }   </a:t>
            </a:r>
          </a:p>
          <a:p>
            <a:pPr marL="342900" indent="-342900">
              <a:buFont typeface="Wingdings" pitchFamily="2" charset="2"/>
              <a:buNone/>
            </a:pPr>
            <a:r>
              <a:rPr lang="en-US" altLang="zh-CN" sz="1800" dirty="0"/>
              <a:t>       }</a:t>
            </a:r>
          </a:p>
          <a:p>
            <a:pPr marL="342900" indent="-342900">
              <a:buFont typeface="Wingdings" pitchFamily="2" charset="2"/>
              <a:buNone/>
            </a:pPr>
            <a:r>
              <a:rPr lang="en-US" altLang="zh-CN" sz="1800" dirty="0"/>
              <a:t> }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zh-CN" altLang="en-US"/>
              <a:t>并行区域之间的工作共享</a:t>
            </a:r>
          </a:p>
        </p:txBody>
      </p:sp>
      <p:sp>
        <p:nvSpPr>
          <p:cNvPr id="160771" name="Rectangle 3"/>
          <p:cNvSpPr>
            <a:spLocks noGrp="1" noChangeArrowheads="1"/>
          </p:cNvSpPr>
          <p:nvPr>
            <p:ph type="body" idx="1"/>
          </p:nvPr>
        </p:nvSpPr>
        <p:spPr/>
        <p:txBody>
          <a:bodyPr/>
          <a:lstStyle/>
          <a:p>
            <a:r>
              <a:rPr lang="zh-CN" altLang="en-US"/>
              <a:t>根据线程号分配任务：由于每一个线程在执行的过程中的线程标识号是不同的，可以根据这个线程标识号来分配不同的任务。</a:t>
            </a:r>
            <a:endParaRPr lang="en-US" altLang="zh-CN"/>
          </a:p>
        </p:txBody>
      </p:sp>
      <p:sp>
        <p:nvSpPr>
          <p:cNvPr id="160772" name="Rectangle 4"/>
          <p:cNvSpPr>
            <a:spLocks noChangeArrowheads="1"/>
          </p:cNvSpPr>
          <p:nvPr/>
        </p:nvSpPr>
        <p:spPr bwMode="auto">
          <a:xfrm>
            <a:off x="1476375" y="2997200"/>
            <a:ext cx="6551613"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dirty="0"/>
              <a:t>#pragma </a:t>
            </a:r>
            <a:r>
              <a:rPr lang="en-US" altLang="zh-CN" sz="2400" dirty="0" err="1"/>
              <a:t>omp</a:t>
            </a:r>
            <a:r>
              <a:rPr lang="en-US" altLang="zh-CN" sz="2400" dirty="0"/>
              <a:t> parallel private</a:t>
            </a:r>
            <a:r>
              <a:rPr lang="zh-CN" altLang="en-US" sz="2400" dirty="0"/>
              <a:t>（</a:t>
            </a:r>
            <a:r>
              <a:rPr lang="en-US" altLang="zh-CN" sz="2400" dirty="0" err="1"/>
              <a:t>myid</a:t>
            </a:r>
            <a:r>
              <a:rPr lang="zh-CN" altLang="en-US" sz="2400" dirty="0"/>
              <a:t>） </a:t>
            </a:r>
          </a:p>
          <a:p>
            <a:pPr marL="342900" indent="-342900">
              <a:buFont typeface="Wingdings" pitchFamily="2" charset="2"/>
              <a:buNone/>
            </a:pPr>
            <a:r>
              <a:rPr lang="en-US" altLang="zh-CN" sz="2400" dirty="0"/>
              <a:t>{ </a:t>
            </a:r>
          </a:p>
          <a:p>
            <a:pPr marL="342900" indent="-342900">
              <a:buFont typeface="Wingdings" pitchFamily="2" charset="2"/>
              <a:buNone/>
            </a:pPr>
            <a:r>
              <a:rPr lang="en-US" altLang="zh-CN" sz="2400" dirty="0"/>
              <a:t>    </a:t>
            </a:r>
            <a:r>
              <a:rPr lang="en-US" altLang="zh-CN" sz="2400" dirty="0" err="1"/>
              <a:t>nthreads</a:t>
            </a:r>
            <a:r>
              <a:rPr lang="en-US" altLang="zh-CN" sz="2400" dirty="0"/>
              <a:t>=</a:t>
            </a:r>
            <a:r>
              <a:rPr lang="en-US" altLang="zh-CN" sz="2400" dirty="0" err="1"/>
              <a:t>omp_get_num_threads</a:t>
            </a:r>
            <a:r>
              <a:rPr lang="zh-CN" altLang="en-US" sz="2400" dirty="0"/>
              <a:t>（）</a:t>
            </a:r>
            <a:r>
              <a:rPr lang="en-US" altLang="zh-CN" sz="2400" dirty="0"/>
              <a:t>; </a:t>
            </a:r>
          </a:p>
          <a:p>
            <a:pPr marL="342900" indent="-342900">
              <a:buFont typeface="Wingdings" pitchFamily="2" charset="2"/>
              <a:buNone/>
            </a:pPr>
            <a:r>
              <a:rPr lang="en-US" altLang="zh-CN" sz="2400" dirty="0"/>
              <a:t>    </a:t>
            </a:r>
            <a:r>
              <a:rPr lang="en-US" altLang="zh-CN" sz="2400" dirty="0" err="1"/>
              <a:t>myid</a:t>
            </a:r>
            <a:r>
              <a:rPr lang="en-US" altLang="zh-CN" sz="2400" dirty="0"/>
              <a:t>=</a:t>
            </a:r>
            <a:r>
              <a:rPr lang="en-US" altLang="zh-CN" sz="2400" dirty="0" err="1"/>
              <a:t>omp_get_thread_num</a:t>
            </a:r>
            <a:r>
              <a:rPr lang="zh-CN" altLang="en-US" sz="2400" dirty="0"/>
              <a:t>（）</a:t>
            </a:r>
            <a:r>
              <a:rPr lang="en-US" altLang="zh-CN" sz="2400" dirty="0"/>
              <a:t>; </a:t>
            </a:r>
          </a:p>
          <a:p>
            <a:pPr marL="342900" indent="-342900">
              <a:buFont typeface="Wingdings" pitchFamily="2" charset="2"/>
              <a:buNone/>
            </a:pPr>
            <a:r>
              <a:rPr lang="en-US" altLang="zh-CN" sz="2400" dirty="0"/>
              <a:t>    </a:t>
            </a:r>
            <a:r>
              <a:rPr lang="en-US" altLang="zh-CN" sz="2400" dirty="0" err="1"/>
              <a:t>get_my_work_done</a:t>
            </a:r>
            <a:r>
              <a:rPr lang="zh-CN" altLang="en-US" sz="2400" dirty="0"/>
              <a:t>（</a:t>
            </a:r>
            <a:r>
              <a:rPr lang="en-US" altLang="zh-CN" sz="2400" dirty="0" err="1"/>
              <a:t>myid,nthreads</a:t>
            </a:r>
            <a:r>
              <a:rPr lang="zh-CN" altLang="en-US" sz="2400" dirty="0"/>
              <a:t>）</a:t>
            </a:r>
            <a:r>
              <a:rPr lang="en-US" altLang="zh-CN" sz="2400" dirty="0"/>
              <a:t>; </a:t>
            </a:r>
          </a:p>
          <a:p>
            <a:pPr marL="342900" indent="-342900">
              <a:buFont typeface="Wingdings" pitchFamily="2" charset="2"/>
              <a:buNone/>
            </a:pPr>
            <a:r>
              <a:rPr lang="en-US" altLang="zh-CN" sz="2400" dirty="0"/>
              <a:t>} </a:t>
            </a:r>
            <a:endParaRPr lang="zh-CN" altLang="en-US"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zh-CN" altLang="en-US"/>
              <a:t>并行区域之间的工作共享</a:t>
            </a:r>
          </a:p>
        </p:txBody>
      </p:sp>
      <p:sp>
        <p:nvSpPr>
          <p:cNvPr id="177155" name="Rectangle 3"/>
          <p:cNvSpPr>
            <a:spLocks noGrp="1" noChangeArrowheads="1"/>
          </p:cNvSpPr>
          <p:nvPr>
            <p:ph type="body" idx="1"/>
          </p:nvPr>
        </p:nvSpPr>
        <p:spPr/>
        <p:txBody>
          <a:bodyPr/>
          <a:lstStyle/>
          <a:p>
            <a:r>
              <a:rPr lang="zh-CN" altLang="en-US"/>
              <a:t>使用循环语句分配任务</a:t>
            </a:r>
          </a:p>
        </p:txBody>
      </p:sp>
      <p:sp>
        <p:nvSpPr>
          <p:cNvPr id="177156" name="Rectangle 4"/>
          <p:cNvSpPr>
            <a:spLocks noChangeArrowheads="1"/>
          </p:cNvSpPr>
          <p:nvPr/>
        </p:nvSpPr>
        <p:spPr bwMode="auto">
          <a:xfrm>
            <a:off x="539750" y="1844675"/>
            <a:ext cx="8064500" cy="441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000" noProof="1"/>
              <a:t>int _tmain(int argc, _TCHAR* argv[])</a:t>
            </a:r>
          </a:p>
          <a:p>
            <a:pPr marL="342900" indent="-342900">
              <a:buFont typeface="Wingdings" pitchFamily="2" charset="2"/>
              <a:buNone/>
            </a:pPr>
            <a:r>
              <a:rPr lang="en-US" altLang="zh-CN" sz="2000" noProof="1"/>
              <a:t>{</a:t>
            </a:r>
          </a:p>
          <a:p>
            <a:pPr marL="342900" indent="-342900">
              <a:buFont typeface="Wingdings" pitchFamily="2" charset="2"/>
              <a:buNone/>
            </a:pPr>
            <a:r>
              <a:rPr lang="en-US" altLang="zh-CN" sz="2000" noProof="1"/>
              <a:t>	int i;</a:t>
            </a:r>
          </a:p>
          <a:p>
            <a:pPr marL="342900" indent="-342900">
              <a:buFont typeface="Wingdings" pitchFamily="2" charset="2"/>
              <a:buNone/>
            </a:pPr>
            <a:r>
              <a:rPr lang="en-US" altLang="zh-CN" sz="2000" noProof="1"/>
              <a:t>	#pragma omp parallel                                        //</a:t>
            </a:r>
            <a:r>
              <a:rPr lang="zh-CN" altLang="en-US" sz="2000" noProof="1"/>
              <a:t>开始并行执行</a:t>
            </a:r>
          </a:p>
          <a:p>
            <a:pPr marL="342900" indent="-342900">
              <a:buFont typeface="Wingdings" pitchFamily="2" charset="2"/>
              <a:buNone/>
            </a:pPr>
            <a:r>
              <a:rPr lang="zh-CN" altLang="en-US" sz="2000" noProof="1"/>
              <a:t>	</a:t>
            </a:r>
            <a:r>
              <a:rPr lang="zh-CN" altLang="zh-CN" sz="2000" noProof="1"/>
              <a:t>{</a:t>
            </a:r>
          </a:p>
          <a:p>
            <a:pPr marL="342900" indent="-342900">
              <a:buFont typeface="Wingdings" pitchFamily="2" charset="2"/>
              <a:buNone/>
            </a:pPr>
            <a:r>
              <a:rPr lang="en-US" altLang="zh-CN" sz="2000" noProof="1"/>
              <a:t>		printf("outside loop thread=%d\n",omp_get_thread_num());</a:t>
            </a:r>
          </a:p>
          <a:p>
            <a:pPr marL="342900" indent="-342900">
              <a:buFont typeface="Wingdings" pitchFamily="2" charset="2"/>
              <a:buNone/>
            </a:pPr>
            <a:r>
              <a:rPr lang="en-US" altLang="zh-CN" sz="2000" noProof="1"/>
              <a:t>		#pragma omp for</a:t>
            </a:r>
          </a:p>
          <a:p>
            <a:pPr marL="342900" indent="-342900">
              <a:buFont typeface="Wingdings" pitchFamily="2" charset="2"/>
              <a:buNone/>
            </a:pPr>
            <a:r>
              <a:rPr lang="en-US" altLang="zh-CN" sz="2000" noProof="1"/>
              <a:t>	    </a:t>
            </a:r>
            <a:r>
              <a:rPr lang="en-US" altLang="zh-CN" sz="2000"/>
              <a:t>     </a:t>
            </a:r>
            <a:r>
              <a:rPr lang="en-US" altLang="zh-CN" sz="2000" noProof="1"/>
              <a:t>for(i=0;i&lt;4;i++)</a:t>
            </a:r>
          </a:p>
          <a:p>
            <a:pPr marL="342900" indent="-342900">
              <a:buFont typeface="Wingdings" pitchFamily="2" charset="2"/>
              <a:buNone/>
            </a:pPr>
            <a:r>
              <a:rPr lang="en-US" altLang="zh-CN" sz="2000" noProof="1"/>
              <a:t>		</a:t>
            </a:r>
            <a:r>
              <a:rPr lang="en-US" altLang="zh-CN" sz="2000"/>
              <a:t>     </a:t>
            </a:r>
            <a:r>
              <a:rPr lang="en-US" altLang="zh-CN" sz="2000" noProof="1"/>
              <a:t>printf("inside loop i=%d thread=%d\n",i,omp_get_thread_num());</a:t>
            </a:r>
          </a:p>
          <a:p>
            <a:pPr marL="342900" indent="-342900">
              <a:buFont typeface="Wingdings" pitchFamily="2" charset="2"/>
              <a:buNone/>
            </a:pPr>
            <a:r>
              <a:rPr lang="en-US" altLang="zh-CN" sz="2000" noProof="1"/>
              <a:t>	}</a:t>
            </a:r>
          </a:p>
          <a:p>
            <a:pPr marL="342900" indent="-342900">
              <a:buFont typeface="Wingdings" pitchFamily="2" charset="2"/>
              <a:buNone/>
            </a:pPr>
            <a:r>
              <a:rPr lang="en-US" altLang="zh-CN" sz="2000" noProof="1"/>
              <a:t>	return 0;</a:t>
            </a:r>
          </a:p>
          <a:p>
            <a:pPr marL="342900" indent="-342900">
              <a:buFont typeface="Wingdings" pitchFamily="2" charset="2"/>
              <a:buNone/>
            </a:pPr>
            <a:r>
              <a:rPr lang="en-US" altLang="zh-CN" sz="2000" noProof="1"/>
              <a:t>}</a:t>
            </a:r>
            <a:endParaRPr lang="zh-CN" altLang="en-US" sz="20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r>
              <a:rPr lang="zh-CN" altLang="en-US"/>
              <a:t>并行区域之间的工作共享</a:t>
            </a:r>
          </a:p>
        </p:txBody>
      </p:sp>
      <p:sp>
        <p:nvSpPr>
          <p:cNvPr id="178179" name="Rectangle 3"/>
          <p:cNvSpPr>
            <a:spLocks noGrp="1" noChangeArrowheads="1"/>
          </p:cNvSpPr>
          <p:nvPr>
            <p:ph type="body" idx="1"/>
          </p:nvPr>
        </p:nvSpPr>
        <p:spPr/>
        <p:txBody>
          <a:bodyPr/>
          <a:lstStyle/>
          <a:p>
            <a:r>
              <a:rPr lang="zh-CN" altLang="en-US"/>
              <a:t>工作分区编码（</a:t>
            </a:r>
            <a:r>
              <a:rPr lang="en-US" altLang="zh-CN"/>
              <a:t>sections</a:t>
            </a:r>
            <a:r>
              <a:rPr lang="zh-CN" altLang="en-US"/>
              <a:t>）</a:t>
            </a:r>
          </a:p>
        </p:txBody>
      </p:sp>
      <p:sp>
        <p:nvSpPr>
          <p:cNvPr id="178180" name="Rectangle 4"/>
          <p:cNvSpPr>
            <a:spLocks noChangeArrowheads="1"/>
          </p:cNvSpPr>
          <p:nvPr/>
        </p:nvSpPr>
        <p:spPr bwMode="auto">
          <a:xfrm>
            <a:off x="539750" y="1700213"/>
            <a:ext cx="8424863" cy="477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000" dirty="0" err="1"/>
              <a:t>int</a:t>
            </a:r>
            <a:r>
              <a:rPr lang="en-US" altLang="zh-CN" sz="2000" dirty="0"/>
              <a:t> _</a:t>
            </a:r>
            <a:r>
              <a:rPr lang="en-US" altLang="zh-CN" sz="2000" dirty="0" err="1"/>
              <a:t>tmain</a:t>
            </a:r>
            <a:r>
              <a:rPr lang="en-US" altLang="zh-CN" sz="2000" dirty="0"/>
              <a:t>(</a:t>
            </a:r>
            <a:r>
              <a:rPr lang="en-US" altLang="zh-CN" sz="2000" dirty="0" err="1"/>
              <a:t>int</a:t>
            </a:r>
            <a:r>
              <a:rPr lang="en-US" altLang="zh-CN" sz="2000" dirty="0"/>
              <a:t> </a:t>
            </a:r>
            <a:r>
              <a:rPr lang="en-US" altLang="zh-CN" sz="2000" dirty="0" err="1"/>
              <a:t>argc</a:t>
            </a:r>
            <a:r>
              <a:rPr lang="en-US" altLang="zh-CN" sz="2000" dirty="0"/>
              <a:t>, _TCHAR* </a:t>
            </a:r>
            <a:r>
              <a:rPr lang="en-US" altLang="zh-CN" sz="2000" dirty="0" err="1"/>
              <a:t>argv</a:t>
            </a:r>
            <a:r>
              <a:rPr lang="en-US" altLang="zh-CN" sz="2000" dirty="0"/>
              <a:t>[])</a:t>
            </a:r>
          </a:p>
          <a:p>
            <a:pPr marL="342900" indent="-342900">
              <a:buFont typeface="Wingdings" pitchFamily="2" charset="2"/>
              <a:buNone/>
            </a:pPr>
            <a:r>
              <a:rPr lang="en-US" altLang="zh-CN" sz="2000" dirty="0"/>
              <a:t>{</a:t>
            </a:r>
          </a:p>
          <a:p>
            <a:pPr marL="342900" indent="-342900">
              <a:buFont typeface="Wingdings" pitchFamily="2" charset="2"/>
              <a:buNone/>
            </a:pPr>
            <a:r>
              <a:rPr lang="en-US" altLang="zh-CN" sz="2000" dirty="0"/>
              <a:t>#pragma </a:t>
            </a:r>
            <a:r>
              <a:rPr lang="en-US" altLang="zh-CN" sz="2000" dirty="0" err="1"/>
              <a:t>omp</a:t>
            </a:r>
            <a:r>
              <a:rPr lang="en-US" altLang="zh-CN" sz="2000" dirty="0"/>
              <a:t> parallel sections</a:t>
            </a:r>
          </a:p>
          <a:p>
            <a:pPr marL="342900" indent="-342900">
              <a:buFont typeface="Wingdings" pitchFamily="2" charset="2"/>
              <a:buNone/>
            </a:pPr>
            <a:r>
              <a:rPr lang="en-US" altLang="zh-CN" sz="2000" dirty="0"/>
              <a:t>	{</a:t>
            </a:r>
          </a:p>
          <a:p>
            <a:pPr marL="342900" indent="-342900">
              <a:buFont typeface="Wingdings" pitchFamily="2" charset="2"/>
              <a:buNone/>
            </a:pPr>
            <a:r>
              <a:rPr lang="en-US" altLang="zh-CN" sz="2000" dirty="0"/>
              <a:t>#pragma </a:t>
            </a:r>
            <a:r>
              <a:rPr lang="en-US" altLang="zh-CN" sz="2000" dirty="0" err="1"/>
              <a:t>omp</a:t>
            </a:r>
            <a:r>
              <a:rPr lang="en-US" altLang="zh-CN" sz="2000" dirty="0"/>
              <a:t> section</a:t>
            </a:r>
          </a:p>
          <a:p>
            <a:pPr marL="342900" indent="-342900">
              <a:buFont typeface="Wingdings" pitchFamily="2" charset="2"/>
              <a:buNone/>
            </a:pPr>
            <a:r>
              <a:rPr lang="en-US" altLang="zh-CN" sz="2000" dirty="0"/>
              <a:t>		</a:t>
            </a:r>
            <a:r>
              <a:rPr lang="en-US" altLang="zh-CN" sz="2000" dirty="0" err="1"/>
              <a:t>printf</a:t>
            </a:r>
            <a:r>
              <a:rPr lang="en-US" altLang="zh-CN" sz="2000" dirty="0"/>
              <a:t>("section 1 thread=%d\n",</a:t>
            </a:r>
            <a:r>
              <a:rPr lang="en-US" altLang="zh-CN" sz="2000" dirty="0" err="1"/>
              <a:t>omp_get_thread_num</a:t>
            </a:r>
            <a:r>
              <a:rPr lang="en-US" altLang="zh-CN" sz="2000" dirty="0"/>
              <a:t>());</a:t>
            </a:r>
          </a:p>
          <a:p>
            <a:pPr marL="342900" indent="-342900">
              <a:buFont typeface="Wingdings" pitchFamily="2" charset="2"/>
              <a:buNone/>
            </a:pPr>
            <a:r>
              <a:rPr lang="en-US" altLang="zh-CN" sz="2000" dirty="0"/>
              <a:t>#pragma </a:t>
            </a:r>
            <a:r>
              <a:rPr lang="en-US" altLang="zh-CN" sz="2000" dirty="0" err="1"/>
              <a:t>omp</a:t>
            </a:r>
            <a:r>
              <a:rPr lang="en-US" altLang="zh-CN" sz="2000" dirty="0"/>
              <a:t> section</a:t>
            </a:r>
          </a:p>
          <a:p>
            <a:pPr marL="342900" indent="-342900">
              <a:buFont typeface="Wingdings" pitchFamily="2" charset="2"/>
              <a:buNone/>
            </a:pPr>
            <a:r>
              <a:rPr lang="en-US" altLang="zh-CN" sz="2000" dirty="0"/>
              <a:t>		</a:t>
            </a:r>
            <a:r>
              <a:rPr lang="en-US" altLang="zh-CN" sz="2000" dirty="0" err="1"/>
              <a:t>printf</a:t>
            </a:r>
            <a:r>
              <a:rPr lang="en-US" altLang="zh-CN" sz="2000" dirty="0"/>
              <a:t>("section 2 thread=%d\n",</a:t>
            </a:r>
            <a:r>
              <a:rPr lang="en-US" altLang="zh-CN" sz="2000" dirty="0" err="1"/>
              <a:t>omp_get_thread_num</a:t>
            </a:r>
            <a:r>
              <a:rPr lang="en-US" altLang="zh-CN" sz="2000" dirty="0"/>
              <a:t>());</a:t>
            </a:r>
          </a:p>
          <a:p>
            <a:pPr marL="342900" indent="-342900">
              <a:buFont typeface="Wingdings" pitchFamily="2" charset="2"/>
              <a:buNone/>
            </a:pPr>
            <a:r>
              <a:rPr lang="en-US" altLang="zh-CN" sz="2000" dirty="0"/>
              <a:t>#pragma </a:t>
            </a:r>
            <a:r>
              <a:rPr lang="en-US" altLang="zh-CN" sz="2000" dirty="0" err="1"/>
              <a:t>omp</a:t>
            </a:r>
            <a:r>
              <a:rPr lang="en-US" altLang="zh-CN" sz="2000" dirty="0"/>
              <a:t> section</a:t>
            </a:r>
          </a:p>
          <a:p>
            <a:pPr marL="342900" indent="-342900">
              <a:buFont typeface="Wingdings" pitchFamily="2" charset="2"/>
              <a:buNone/>
            </a:pPr>
            <a:r>
              <a:rPr lang="en-US" altLang="zh-CN" sz="2000" dirty="0"/>
              <a:t>		</a:t>
            </a:r>
            <a:r>
              <a:rPr lang="en-US" altLang="zh-CN" sz="2000" dirty="0" err="1"/>
              <a:t>printf</a:t>
            </a:r>
            <a:r>
              <a:rPr lang="en-US" altLang="zh-CN" sz="2000" dirty="0"/>
              <a:t>("section 3 thread=%d\n",</a:t>
            </a:r>
            <a:r>
              <a:rPr lang="en-US" altLang="zh-CN" sz="2000" dirty="0" err="1"/>
              <a:t>omp_get_thread_num</a:t>
            </a:r>
            <a:r>
              <a:rPr lang="en-US" altLang="zh-CN" sz="2000" dirty="0"/>
              <a:t>());</a:t>
            </a:r>
          </a:p>
          <a:p>
            <a:pPr marL="342900" indent="-342900">
              <a:buFont typeface="Wingdings" pitchFamily="2" charset="2"/>
              <a:buNone/>
            </a:pPr>
            <a:r>
              <a:rPr lang="en-US" altLang="zh-CN" sz="2000" dirty="0"/>
              <a:t>	}</a:t>
            </a:r>
          </a:p>
          <a:p>
            <a:pPr marL="342900" indent="-342900">
              <a:buFont typeface="Wingdings" pitchFamily="2" charset="2"/>
              <a:buNone/>
            </a:pPr>
            <a:r>
              <a:rPr lang="en-US" altLang="zh-CN" sz="2000" dirty="0"/>
              <a:t>	return 0;</a:t>
            </a:r>
          </a:p>
          <a:p>
            <a:pPr marL="342900" indent="-342900">
              <a:buFont typeface="Wingdings" pitchFamily="2" charset="2"/>
              <a:buNone/>
            </a:pPr>
            <a:r>
              <a:rPr lang="en-US" altLang="zh-CN" sz="2000" dirty="0"/>
              <a: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r>
              <a:rPr lang="zh-CN" altLang="en-US"/>
              <a:t>线程同步</a:t>
            </a:r>
          </a:p>
        </p:txBody>
      </p:sp>
      <p:sp>
        <p:nvSpPr>
          <p:cNvPr id="179203" name="Rectangle 3"/>
          <p:cNvSpPr>
            <a:spLocks noGrp="1" noChangeArrowheads="1"/>
          </p:cNvSpPr>
          <p:nvPr>
            <p:ph type="body" idx="1"/>
          </p:nvPr>
        </p:nvSpPr>
        <p:spPr>
          <a:xfrm>
            <a:off x="228600" y="1219200"/>
            <a:ext cx="8375848" cy="5257800"/>
          </a:xfrm>
        </p:spPr>
        <p:txBody>
          <a:bodyPr/>
          <a:lstStyle/>
          <a:p>
            <a:r>
              <a:rPr lang="en-US" altLang="zh-CN" dirty="0" err="1"/>
              <a:t>OpenMP</a:t>
            </a:r>
            <a:r>
              <a:rPr lang="en-US" altLang="zh-CN" dirty="0"/>
              <a:t> </a:t>
            </a:r>
            <a:r>
              <a:rPr lang="zh-CN" altLang="en-US" dirty="0"/>
              <a:t>支持两种不同类型的线程同步机制：</a:t>
            </a:r>
          </a:p>
          <a:p>
            <a:pPr lvl="1">
              <a:spcBef>
                <a:spcPts val="1200"/>
              </a:spcBef>
            </a:pPr>
            <a:r>
              <a:rPr lang="zh-CN" altLang="en-US" dirty="0"/>
              <a:t>互斥锁的机制：可以用来保护一块共享的存储空间，使得每一次访问这块共享内存空间的线程最多一个，保证了数据的完整性。互斥的操作针对需要保护的数据而言，在产生了数据竞争的内存区域加入互斥，包括</a:t>
            </a:r>
            <a:r>
              <a:rPr lang="en-US" altLang="zh-CN" dirty="0"/>
              <a:t>critical</a:t>
            </a:r>
            <a:r>
              <a:rPr lang="zh-CN" altLang="en-US" dirty="0"/>
              <a:t>，</a:t>
            </a:r>
            <a:r>
              <a:rPr lang="en-US" altLang="zh-CN" dirty="0"/>
              <a:t>atomic </a:t>
            </a:r>
            <a:r>
              <a:rPr lang="zh-CN" altLang="en-US" dirty="0"/>
              <a:t>等语句以及由函数库中的互斥函数构成的标准例程；</a:t>
            </a:r>
          </a:p>
          <a:p>
            <a:pPr lvl="1">
              <a:spcBef>
                <a:spcPts val="1200"/>
              </a:spcBef>
            </a:pPr>
            <a:r>
              <a:rPr lang="zh-CN" altLang="en-US" dirty="0"/>
              <a:t>事件通知机制：保证了多个线程之间的执行顺序。而事件机制则在控制规定线程执行顺序时需要同步屏障（</a:t>
            </a:r>
            <a:r>
              <a:rPr lang="en-US" altLang="zh-CN" dirty="0"/>
              <a:t>barrier</a:t>
            </a:r>
            <a:r>
              <a:rPr lang="zh-CN" altLang="en-US" dirty="0"/>
              <a:t>），定序区段（</a:t>
            </a:r>
            <a:r>
              <a:rPr lang="en-US" altLang="zh-CN" dirty="0"/>
              <a:t>ordered sections</a:t>
            </a:r>
            <a:r>
              <a:rPr lang="zh-CN" altLang="en-US" dirty="0"/>
              <a:t>），主线程执行（</a:t>
            </a:r>
            <a:r>
              <a:rPr lang="en-US" altLang="zh-CN" dirty="0"/>
              <a:t>master</a:t>
            </a:r>
            <a:r>
              <a:rPr lang="zh-CN" altLang="en-US" dirty="0"/>
              <a:t>）等。</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r>
              <a:rPr lang="zh-CN" altLang="en-US"/>
              <a:t>数据竞争</a:t>
            </a:r>
          </a:p>
        </p:txBody>
      </p:sp>
      <p:sp>
        <p:nvSpPr>
          <p:cNvPr id="180227" name="Rectangle 3"/>
          <p:cNvSpPr>
            <a:spLocks noGrp="1" noChangeArrowheads="1"/>
          </p:cNvSpPr>
          <p:nvPr>
            <p:ph type="body" idx="1"/>
          </p:nvPr>
        </p:nvSpPr>
        <p:spPr>
          <a:xfrm>
            <a:off x="228600" y="1219200"/>
            <a:ext cx="8915400" cy="5449888"/>
          </a:xfrm>
        </p:spPr>
        <p:txBody>
          <a:bodyPr/>
          <a:lstStyle/>
          <a:p>
            <a:r>
              <a:rPr lang="zh-CN" altLang="en-US" dirty="0"/>
              <a:t>实例：寻找一个正整数数组中最大的元素。串行的算法如下所示，假设数组为</a:t>
            </a:r>
            <a:r>
              <a:rPr lang="en-US" altLang="zh-CN" dirty="0" err="1"/>
              <a:t>ar</a:t>
            </a:r>
            <a:r>
              <a:rPr lang="zh-CN" altLang="en-US" dirty="0"/>
              <a:t>，数组元素的数目为</a:t>
            </a:r>
            <a:r>
              <a:rPr lang="en-US" altLang="zh-CN" dirty="0"/>
              <a:t>n</a:t>
            </a:r>
            <a:r>
              <a:rPr lang="zh-CN" altLang="en-US" dirty="0"/>
              <a:t>。</a:t>
            </a:r>
          </a:p>
          <a:p>
            <a:endParaRPr lang="zh-CN" altLang="en-US" dirty="0"/>
          </a:p>
          <a:p>
            <a:endParaRPr lang="zh-CN" altLang="en-US" dirty="0"/>
          </a:p>
          <a:p>
            <a:endParaRPr lang="zh-CN" altLang="en-US" dirty="0"/>
          </a:p>
          <a:p>
            <a:endParaRPr lang="zh-CN" altLang="en-US" dirty="0"/>
          </a:p>
          <a:p>
            <a:r>
              <a:rPr lang="zh-CN" altLang="en-US" dirty="0"/>
              <a:t>分析：设</a:t>
            </a:r>
            <a:r>
              <a:rPr lang="en-US" altLang="zh-CN" dirty="0" err="1"/>
              <a:t>ar</a:t>
            </a:r>
            <a:r>
              <a:rPr lang="en-US" altLang="zh-CN" dirty="0"/>
              <a:t>[0]=2, </a:t>
            </a:r>
            <a:r>
              <a:rPr lang="en-US" altLang="zh-CN" dirty="0" err="1"/>
              <a:t>ar</a:t>
            </a:r>
            <a:r>
              <a:rPr lang="en-US" altLang="zh-CN" dirty="0"/>
              <a:t>[1]=3</a:t>
            </a:r>
            <a:r>
              <a:rPr lang="zh-CN" altLang="en-US" dirty="0"/>
              <a:t>。线程</a:t>
            </a:r>
            <a:r>
              <a:rPr lang="en-US" altLang="zh-CN" dirty="0"/>
              <a:t>1</a:t>
            </a:r>
            <a:r>
              <a:rPr lang="zh-CN" altLang="en-US" dirty="0"/>
              <a:t>执行，发现</a:t>
            </a:r>
            <a:r>
              <a:rPr lang="en-US" altLang="zh-CN" dirty="0" err="1"/>
              <a:t>ar</a:t>
            </a:r>
            <a:r>
              <a:rPr lang="en-US" altLang="zh-CN" dirty="0"/>
              <a:t>[0]&gt;</a:t>
            </a:r>
            <a:r>
              <a:rPr lang="en-US" altLang="zh-CN" dirty="0" err="1"/>
              <a:t>max_num</a:t>
            </a:r>
            <a:r>
              <a:rPr lang="zh-CN" altLang="en-US" dirty="0"/>
              <a:t>，需</a:t>
            </a:r>
            <a:r>
              <a:rPr lang="en-US" altLang="zh-CN" dirty="0" err="1"/>
              <a:t>max_num</a:t>
            </a:r>
            <a:r>
              <a:rPr lang="en-US" altLang="zh-CN" dirty="0"/>
              <a:t>=</a:t>
            </a:r>
            <a:r>
              <a:rPr lang="en-US" altLang="zh-CN" dirty="0" err="1"/>
              <a:t>ar</a:t>
            </a:r>
            <a:r>
              <a:rPr lang="en-US" altLang="zh-CN" dirty="0"/>
              <a:t>[0]</a:t>
            </a:r>
            <a:r>
              <a:rPr lang="zh-CN" altLang="en-US" dirty="0"/>
              <a:t>。此时，系统将线程</a:t>
            </a:r>
            <a:r>
              <a:rPr lang="en-US" altLang="zh-CN" dirty="0"/>
              <a:t>1</a:t>
            </a:r>
            <a:r>
              <a:rPr lang="zh-CN" altLang="en-US" dirty="0"/>
              <a:t>挂起。线程</a:t>
            </a:r>
            <a:r>
              <a:rPr lang="en-US" altLang="zh-CN" dirty="0"/>
              <a:t>2</a:t>
            </a:r>
            <a:r>
              <a:rPr lang="zh-CN" altLang="en-US" dirty="0"/>
              <a:t>继续，发现</a:t>
            </a:r>
            <a:r>
              <a:rPr lang="en-US" altLang="zh-CN" dirty="0" err="1"/>
              <a:t>ar</a:t>
            </a:r>
            <a:r>
              <a:rPr lang="en-US" altLang="zh-CN" dirty="0"/>
              <a:t>[1]&gt;</a:t>
            </a:r>
            <a:r>
              <a:rPr lang="en-US" altLang="zh-CN" dirty="0" err="1"/>
              <a:t>max_num</a:t>
            </a:r>
            <a:r>
              <a:rPr lang="zh-CN" altLang="en-US" dirty="0"/>
              <a:t> ，结果</a:t>
            </a:r>
            <a:r>
              <a:rPr lang="en-US" altLang="zh-CN" dirty="0" err="1"/>
              <a:t>max_num</a:t>
            </a:r>
            <a:r>
              <a:rPr lang="en-US" altLang="zh-CN" dirty="0"/>
              <a:t>=3</a:t>
            </a:r>
            <a:r>
              <a:rPr lang="zh-CN" altLang="en-US" dirty="0"/>
              <a:t>，线程</a:t>
            </a:r>
            <a:r>
              <a:rPr lang="en-US" altLang="zh-CN" dirty="0"/>
              <a:t>2</a:t>
            </a:r>
            <a:r>
              <a:rPr lang="zh-CN" altLang="en-US" dirty="0"/>
              <a:t>完成。线程</a:t>
            </a:r>
            <a:r>
              <a:rPr lang="en-US" altLang="zh-CN" dirty="0"/>
              <a:t>1</a:t>
            </a:r>
            <a:r>
              <a:rPr lang="zh-CN" altLang="en-US" dirty="0"/>
              <a:t>被唤醒，使得</a:t>
            </a:r>
            <a:r>
              <a:rPr lang="en-US" altLang="zh-CN" dirty="0" err="1"/>
              <a:t>max_num</a:t>
            </a:r>
            <a:r>
              <a:rPr lang="en-US" altLang="zh-CN" dirty="0"/>
              <a:t>=</a:t>
            </a:r>
            <a:r>
              <a:rPr lang="en-US" altLang="zh-CN" dirty="0" err="1"/>
              <a:t>ar</a:t>
            </a:r>
            <a:r>
              <a:rPr lang="en-US" altLang="zh-CN" dirty="0"/>
              <a:t>[0] </a:t>
            </a:r>
            <a:r>
              <a:rPr lang="zh-CN" altLang="en-US" dirty="0"/>
              <a:t>。执行的结果与串行结果完全不同。 </a:t>
            </a:r>
          </a:p>
        </p:txBody>
      </p:sp>
      <p:sp>
        <p:nvSpPr>
          <p:cNvPr id="180228" name="Rectangle 4"/>
          <p:cNvSpPr>
            <a:spLocks noChangeArrowheads="1"/>
          </p:cNvSpPr>
          <p:nvPr/>
        </p:nvSpPr>
        <p:spPr bwMode="auto">
          <a:xfrm>
            <a:off x="755650" y="2082800"/>
            <a:ext cx="3095625"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dirty="0" err="1"/>
              <a:t>int</a:t>
            </a:r>
            <a:r>
              <a:rPr lang="en-US" altLang="zh-CN" sz="2400" dirty="0"/>
              <a:t> i; </a:t>
            </a:r>
          </a:p>
          <a:p>
            <a:pPr marL="342900" indent="-342900">
              <a:buFont typeface="Wingdings" pitchFamily="2" charset="2"/>
              <a:buNone/>
            </a:pPr>
            <a:r>
              <a:rPr lang="en-US" altLang="zh-CN" sz="2400" dirty="0" err="1"/>
              <a:t>int</a:t>
            </a:r>
            <a:r>
              <a:rPr lang="en-US" altLang="zh-CN" sz="2400" dirty="0"/>
              <a:t> </a:t>
            </a:r>
            <a:r>
              <a:rPr lang="en-US" altLang="zh-CN" sz="2400" dirty="0" err="1"/>
              <a:t>max_num</a:t>
            </a:r>
            <a:r>
              <a:rPr lang="en-US" altLang="zh-CN" sz="2400" dirty="0"/>
              <a:t>=-1; </a:t>
            </a:r>
          </a:p>
          <a:p>
            <a:pPr marL="342900" indent="-342900">
              <a:buFont typeface="Wingdings" pitchFamily="2" charset="2"/>
              <a:buNone/>
            </a:pPr>
            <a:r>
              <a:rPr lang="en-US" altLang="zh-CN" sz="2400" dirty="0"/>
              <a:t>for</a:t>
            </a:r>
            <a:r>
              <a:rPr lang="zh-CN" altLang="en-US" sz="2400" dirty="0"/>
              <a:t>（</a:t>
            </a:r>
            <a:r>
              <a:rPr lang="en-US" altLang="zh-CN" sz="2400" dirty="0"/>
              <a:t>i=0;i&lt;</a:t>
            </a:r>
            <a:r>
              <a:rPr lang="en-US" altLang="zh-CN" sz="2400" dirty="0" err="1"/>
              <a:t>n;i</a:t>
            </a:r>
            <a:r>
              <a:rPr lang="en-US" altLang="zh-CN" sz="2400" dirty="0"/>
              <a:t>++</a:t>
            </a:r>
            <a:r>
              <a:rPr lang="zh-CN" altLang="en-US" sz="2400" dirty="0"/>
              <a:t>）  </a:t>
            </a:r>
          </a:p>
          <a:p>
            <a:pPr marL="342900" indent="-342900">
              <a:buFont typeface="Wingdings" pitchFamily="2" charset="2"/>
              <a:buNone/>
            </a:pPr>
            <a:r>
              <a:rPr lang="zh-CN" altLang="en-US" sz="2400" dirty="0"/>
              <a:t>    </a:t>
            </a:r>
            <a:r>
              <a:rPr lang="en-US" altLang="zh-CN" sz="2400" dirty="0"/>
              <a:t>if</a:t>
            </a:r>
            <a:r>
              <a:rPr lang="zh-CN" altLang="en-US" sz="2400" dirty="0"/>
              <a:t>（</a:t>
            </a:r>
            <a:r>
              <a:rPr lang="en-US" altLang="zh-CN" sz="2400" dirty="0" err="1"/>
              <a:t>ar</a:t>
            </a:r>
            <a:r>
              <a:rPr lang="en-US" altLang="zh-CN" sz="2400" dirty="0"/>
              <a:t>[i]&gt;</a:t>
            </a:r>
            <a:r>
              <a:rPr lang="en-US" altLang="zh-CN" sz="2400" dirty="0" err="1"/>
              <a:t>max_num</a:t>
            </a:r>
            <a:r>
              <a:rPr lang="zh-CN" altLang="en-US" sz="2400" dirty="0"/>
              <a:t>）   </a:t>
            </a:r>
          </a:p>
          <a:p>
            <a:pPr marL="342900" indent="-342900">
              <a:buFont typeface="Wingdings" pitchFamily="2" charset="2"/>
              <a:buNone/>
            </a:pPr>
            <a:r>
              <a:rPr lang="zh-CN" altLang="en-US" sz="2400" dirty="0"/>
              <a:t>        </a:t>
            </a:r>
            <a:r>
              <a:rPr lang="en-US" altLang="zh-CN" sz="2400" dirty="0" err="1"/>
              <a:t>max_num</a:t>
            </a:r>
            <a:r>
              <a:rPr lang="en-US" altLang="zh-CN" sz="2400" dirty="0"/>
              <a:t>=</a:t>
            </a:r>
            <a:r>
              <a:rPr lang="en-US" altLang="zh-CN" sz="2400" dirty="0" err="1"/>
              <a:t>ar</a:t>
            </a:r>
            <a:r>
              <a:rPr lang="en-US" altLang="zh-CN" sz="2400" dirty="0"/>
              <a:t>[i]; </a:t>
            </a:r>
            <a:endParaRPr lang="zh-CN" altLang="en-US" sz="2400" dirty="0"/>
          </a:p>
        </p:txBody>
      </p:sp>
      <p:sp>
        <p:nvSpPr>
          <p:cNvPr id="180229" name="Rectangle 5"/>
          <p:cNvSpPr>
            <a:spLocks noChangeArrowheads="1"/>
          </p:cNvSpPr>
          <p:nvPr/>
        </p:nvSpPr>
        <p:spPr bwMode="auto">
          <a:xfrm>
            <a:off x="4140200" y="2082800"/>
            <a:ext cx="3744913"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a:t>int i;   int max_num=-1; </a:t>
            </a:r>
          </a:p>
          <a:p>
            <a:pPr marL="342900" indent="-342900">
              <a:buFont typeface="Wingdings" pitchFamily="2" charset="2"/>
              <a:buNone/>
            </a:pPr>
            <a:r>
              <a:rPr lang="en-US" altLang="zh-CN" sz="2400"/>
              <a:t>#pragma omp parallel for </a:t>
            </a:r>
          </a:p>
          <a:p>
            <a:pPr marL="342900" indent="-342900">
              <a:buFont typeface="Wingdings" pitchFamily="2" charset="2"/>
              <a:buNone/>
            </a:pPr>
            <a:r>
              <a:rPr lang="en-US" altLang="zh-CN" sz="2400"/>
              <a:t>for</a:t>
            </a:r>
            <a:r>
              <a:rPr lang="zh-CN" altLang="en-US" sz="2400"/>
              <a:t>（</a:t>
            </a:r>
            <a:r>
              <a:rPr lang="en-US" altLang="zh-CN" sz="2400"/>
              <a:t>i=0;i&lt;n;i++</a:t>
            </a:r>
            <a:r>
              <a:rPr lang="zh-CN" altLang="en-US" sz="2400"/>
              <a:t>）  </a:t>
            </a:r>
          </a:p>
          <a:p>
            <a:pPr marL="342900" indent="-342900">
              <a:buFont typeface="Wingdings" pitchFamily="2" charset="2"/>
              <a:buNone/>
            </a:pPr>
            <a:r>
              <a:rPr lang="zh-CN" altLang="en-US" sz="2400"/>
              <a:t>    </a:t>
            </a:r>
            <a:r>
              <a:rPr lang="en-US" altLang="zh-CN" sz="2400"/>
              <a:t>if</a:t>
            </a:r>
            <a:r>
              <a:rPr lang="zh-CN" altLang="en-US" sz="2400"/>
              <a:t>（</a:t>
            </a:r>
            <a:r>
              <a:rPr lang="en-US" altLang="zh-CN" sz="2400"/>
              <a:t>ar[i]&gt;max_num</a:t>
            </a:r>
            <a:r>
              <a:rPr lang="zh-CN" altLang="en-US" sz="2400"/>
              <a:t>） </a:t>
            </a:r>
          </a:p>
          <a:p>
            <a:pPr marL="342900" indent="-342900">
              <a:buFont typeface="Wingdings" pitchFamily="2" charset="2"/>
              <a:buNone/>
            </a:pPr>
            <a:r>
              <a:rPr lang="zh-CN" altLang="en-US" sz="2400"/>
              <a:t>        </a:t>
            </a:r>
            <a:r>
              <a:rPr lang="en-US" altLang="zh-CN" sz="2400"/>
              <a:t>max_num=ar[i];</a:t>
            </a:r>
            <a:endParaRPr lang="zh-CN" altLang="en-US"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r>
              <a:rPr lang="zh-CN" altLang="en-US"/>
              <a:t>互斥锁机制</a:t>
            </a:r>
          </a:p>
        </p:txBody>
      </p:sp>
      <p:sp>
        <p:nvSpPr>
          <p:cNvPr id="181251" name="Rectangle 3"/>
          <p:cNvSpPr>
            <a:spLocks noGrp="1" noChangeArrowheads="1"/>
          </p:cNvSpPr>
          <p:nvPr>
            <p:ph type="body" idx="1"/>
          </p:nvPr>
        </p:nvSpPr>
        <p:spPr/>
        <p:txBody>
          <a:bodyPr/>
          <a:lstStyle/>
          <a:p>
            <a:pPr>
              <a:lnSpc>
                <a:spcPct val="90000"/>
              </a:lnSpc>
            </a:pPr>
            <a:r>
              <a:rPr lang="en-US" altLang="zh-CN" dirty="0" err="1"/>
              <a:t>OpenMP</a:t>
            </a:r>
            <a:r>
              <a:rPr lang="zh-CN" altLang="en-US" dirty="0"/>
              <a:t>提供三种不同的互斥锁机制：</a:t>
            </a:r>
          </a:p>
          <a:p>
            <a:pPr lvl="1">
              <a:lnSpc>
                <a:spcPct val="90000"/>
              </a:lnSpc>
            </a:pPr>
            <a:r>
              <a:rPr lang="zh-CN" altLang="en-US" dirty="0"/>
              <a:t>临界区（</a:t>
            </a:r>
            <a:r>
              <a:rPr lang="en-US" altLang="zh-CN" dirty="0"/>
              <a:t>critical</a:t>
            </a:r>
            <a:r>
              <a:rPr lang="zh-CN" altLang="en-US" dirty="0"/>
              <a:t>）</a:t>
            </a:r>
          </a:p>
          <a:p>
            <a:pPr lvl="1">
              <a:lnSpc>
                <a:spcPct val="90000"/>
              </a:lnSpc>
            </a:pPr>
            <a:r>
              <a:rPr lang="zh-CN" altLang="en-US" dirty="0"/>
              <a:t>原子操作（</a:t>
            </a:r>
            <a:r>
              <a:rPr lang="en-US" altLang="zh-CN" dirty="0"/>
              <a:t>atomic</a:t>
            </a:r>
            <a:r>
              <a:rPr lang="zh-CN" altLang="en-US" dirty="0"/>
              <a:t>）</a:t>
            </a:r>
          </a:p>
          <a:p>
            <a:pPr lvl="1">
              <a:lnSpc>
                <a:spcPct val="90000"/>
              </a:lnSpc>
            </a:pPr>
            <a:r>
              <a:rPr lang="zh-CN" altLang="en-US" dirty="0"/>
              <a:t>由库函数来提供同步操作</a:t>
            </a:r>
          </a:p>
          <a:p>
            <a:pPr>
              <a:lnSpc>
                <a:spcPct val="90000"/>
              </a:lnSpc>
            </a:pPr>
            <a:r>
              <a:rPr lang="zh-CN" altLang="en-US" dirty="0"/>
              <a:t>临界区</a:t>
            </a:r>
          </a:p>
          <a:p>
            <a:pPr lvl="1">
              <a:lnSpc>
                <a:spcPct val="90000"/>
              </a:lnSpc>
            </a:pPr>
            <a:r>
              <a:rPr lang="zh-CN" altLang="en-US" dirty="0"/>
              <a:t>通过</a:t>
            </a:r>
            <a:r>
              <a:rPr lang="zh-CN" altLang="en-US" b="1" dirty="0"/>
              <a:t>编译指导语句</a:t>
            </a:r>
            <a:r>
              <a:rPr lang="zh-CN" altLang="en-US" dirty="0"/>
              <a:t>对产生数据竞争的内存变量进行保护。</a:t>
            </a:r>
          </a:p>
          <a:p>
            <a:pPr lvl="1">
              <a:lnSpc>
                <a:spcPct val="90000"/>
              </a:lnSpc>
            </a:pPr>
            <a:r>
              <a:rPr lang="zh-CN" altLang="en-US" dirty="0"/>
              <a:t>临界区编译指导语句的格式如下所示： </a:t>
            </a:r>
          </a:p>
          <a:p>
            <a:pPr lvl="1">
              <a:lnSpc>
                <a:spcPct val="90000"/>
              </a:lnSpc>
              <a:buFontTx/>
              <a:buNone/>
            </a:pPr>
            <a:r>
              <a:rPr lang="zh-CN" altLang="en-US" dirty="0"/>
              <a:t>    </a:t>
            </a:r>
            <a:r>
              <a:rPr lang="en-US" altLang="zh-CN" dirty="0"/>
              <a:t>#pragma </a:t>
            </a:r>
            <a:r>
              <a:rPr lang="en-US" altLang="zh-CN" dirty="0" err="1"/>
              <a:t>omp</a:t>
            </a:r>
            <a:r>
              <a:rPr lang="en-US" altLang="zh-CN" dirty="0"/>
              <a:t> critical [</a:t>
            </a:r>
            <a:r>
              <a:rPr lang="zh-CN" altLang="en-US" dirty="0"/>
              <a:t>（</a:t>
            </a:r>
            <a:r>
              <a:rPr lang="en-US" altLang="zh-CN" dirty="0"/>
              <a:t>name</a:t>
            </a:r>
            <a:r>
              <a:rPr lang="zh-CN" altLang="en-US" dirty="0"/>
              <a:t>）</a:t>
            </a:r>
            <a:r>
              <a:rPr lang="en-US" altLang="zh-CN" dirty="0"/>
              <a:t>]  </a:t>
            </a:r>
          </a:p>
          <a:p>
            <a:pPr lvl="1">
              <a:lnSpc>
                <a:spcPct val="90000"/>
              </a:lnSpc>
              <a:buFontTx/>
              <a:buNone/>
            </a:pPr>
            <a:r>
              <a:rPr lang="en-US" altLang="zh-CN" dirty="0"/>
              <a:t>          block </a:t>
            </a:r>
          </a:p>
          <a:p>
            <a:pPr lvl="1">
              <a:lnSpc>
                <a:spcPct val="90000"/>
              </a:lnSpc>
            </a:pPr>
            <a:r>
              <a:rPr lang="zh-CN" altLang="en-US" dirty="0"/>
              <a:t>执行程序块</a:t>
            </a:r>
            <a:r>
              <a:rPr lang="en-US" altLang="zh-CN" dirty="0"/>
              <a:t>block</a:t>
            </a:r>
            <a:r>
              <a:rPr lang="zh-CN" altLang="en-US" dirty="0"/>
              <a:t>之前，首先要获得临界区的控制权。在线程组执行的时候，保证每次最多只有一个线程执行临界区。</a:t>
            </a:r>
          </a:p>
          <a:p>
            <a:pPr lvl="1">
              <a:lnSpc>
                <a:spcPct val="90000"/>
              </a:lnSpc>
            </a:pPr>
            <a:r>
              <a:rPr lang="en-US" altLang="zh-CN" dirty="0"/>
              <a:t>name </a:t>
            </a:r>
            <a:r>
              <a:rPr lang="zh-CN" altLang="en-US" dirty="0"/>
              <a:t>是一个临界区的属性，临界区的命名操作。</a:t>
            </a:r>
            <a:endParaRPr lang="en-US" altLang="zh-CN"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r>
              <a:rPr lang="zh-CN" altLang="en-US"/>
              <a:t>互斥锁机制</a:t>
            </a:r>
          </a:p>
        </p:txBody>
      </p:sp>
      <p:sp>
        <p:nvSpPr>
          <p:cNvPr id="182275" name="Rectangle 3"/>
          <p:cNvSpPr>
            <a:spLocks noGrp="1" noChangeArrowheads="1"/>
          </p:cNvSpPr>
          <p:nvPr>
            <p:ph type="body" idx="1"/>
          </p:nvPr>
        </p:nvSpPr>
        <p:spPr/>
        <p:txBody>
          <a:bodyPr/>
          <a:lstStyle/>
          <a:p>
            <a:r>
              <a:rPr lang="zh-CN" altLang="en-US"/>
              <a:t>修改寻找正整数数组最大的元素的代码</a:t>
            </a:r>
          </a:p>
        </p:txBody>
      </p:sp>
      <p:sp>
        <p:nvSpPr>
          <p:cNvPr id="182276" name="Rectangle 4"/>
          <p:cNvSpPr>
            <a:spLocks noChangeArrowheads="1"/>
          </p:cNvSpPr>
          <p:nvPr/>
        </p:nvSpPr>
        <p:spPr bwMode="auto">
          <a:xfrm>
            <a:off x="1331913" y="1844675"/>
            <a:ext cx="4572000" cy="484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200"/>
              <a:t>int i; </a:t>
            </a:r>
          </a:p>
          <a:p>
            <a:pPr marL="342900" indent="-342900">
              <a:buFont typeface="Wingdings" pitchFamily="2" charset="2"/>
              <a:buNone/>
            </a:pPr>
            <a:r>
              <a:rPr lang="en-US" altLang="zh-CN" sz="2200"/>
              <a:t>int  max_num_x=max_num_y=-1; </a:t>
            </a:r>
          </a:p>
          <a:p>
            <a:pPr marL="342900" indent="-342900">
              <a:buFont typeface="Wingdings" pitchFamily="2" charset="2"/>
              <a:buNone/>
            </a:pPr>
            <a:r>
              <a:rPr lang="en-US" altLang="zh-CN" sz="2200"/>
              <a:t>#pragma omp parallel for </a:t>
            </a:r>
          </a:p>
          <a:p>
            <a:pPr marL="342900" indent="-342900">
              <a:buFont typeface="Wingdings" pitchFamily="2" charset="2"/>
              <a:buNone/>
            </a:pPr>
            <a:r>
              <a:rPr lang="en-US" altLang="zh-CN" sz="2200"/>
              <a:t>for</a:t>
            </a:r>
            <a:r>
              <a:rPr lang="zh-CN" altLang="en-US" sz="2200"/>
              <a:t>（</a:t>
            </a:r>
            <a:r>
              <a:rPr lang="en-US" altLang="zh-CN" sz="2200"/>
              <a:t>i=0;i&lt;n;i++</a:t>
            </a:r>
            <a:r>
              <a:rPr lang="zh-CN" altLang="en-US" sz="2200"/>
              <a:t>） </a:t>
            </a:r>
          </a:p>
          <a:p>
            <a:pPr marL="342900" indent="-342900">
              <a:buFont typeface="Wingdings" pitchFamily="2" charset="2"/>
              <a:buNone/>
            </a:pPr>
            <a:r>
              <a:rPr lang="en-US" altLang="zh-CN" sz="2200"/>
              <a:t>{ </a:t>
            </a:r>
          </a:p>
          <a:p>
            <a:pPr marL="342900" indent="-342900">
              <a:buFont typeface="Wingdings" pitchFamily="2" charset="2"/>
              <a:buNone/>
            </a:pPr>
            <a:r>
              <a:rPr lang="en-US" altLang="zh-CN" sz="2200"/>
              <a:t>    #pragma omp critical </a:t>
            </a:r>
            <a:r>
              <a:rPr lang="zh-CN" altLang="en-US" sz="2200"/>
              <a:t>（</a:t>
            </a:r>
            <a:r>
              <a:rPr lang="en-US" altLang="zh-CN" sz="2200"/>
              <a:t>max_arx</a:t>
            </a:r>
            <a:r>
              <a:rPr lang="zh-CN" altLang="en-US" sz="2200"/>
              <a:t>）  </a:t>
            </a:r>
          </a:p>
          <a:p>
            <a:pPr marL="342900" indent="-342900">
              <a:buFont typeface="Wingdings" pitchFamily="2" charset="2"/>
              <a:buNone/>
            </a:pPr>
            <a:r>
              <a:rPr lang="en-US" altLang="zh-CN" sz="2200"/>
              <a:t>        if</a:t>
            </a:r>
            <a:r>
              <a:rPr lang="zh-CN" altLang="en-US" sz="2200"/>
              <a:t>（</a:t>
            </a:r>
            <a:r>
              <a:rPr lang="en-US" altLang="zh-CN" sz="2200"/>
              <a:t>arx[i]&gt;max_num_x</a:t>
            </a:r>
            <a:r>
              <a:rPr lang="zh-CN" altLang="en-US" sz="2200"/>
              <a:t>）  </a:t>
            </a:r>
          </a:p>
          <a:p>
            <a:pPr marL="342900" indent="-342900">
              <a:buFont typeface="Wingdings" pitchFamily="2" charset="2"/>
              <a:buNone/>
            </a:pPr>
            <a:r>
              <a:rPr lang="en-US" altLang="zh-CN" sz="2200"/>
              <a:t>            max_num_x=arx[i];  </a:t>
            </a:r>
          </a:p>
          <a:p>
            <a:pPr marL="342900" indent="-342900">
              <a:buFont typeface="Wingdings" pitchFamily="2" charset="2"/>
              <a:buNone/>
            </a:pPr>
            <a:r>
              <a:rPr lang="en-US" altLang="zh-CN" sz="2200"/>
              <a:t>    #pragma omp critical </a:t>
            </a:r>
            <a:r>
              <a:rPr lang="zh-CN" altLang="en-US" sz="2200"/>
              <a:t>（</a:t>
            </a:r>
            <a:r>
              <a:rPr lang="en-US" altLang="zh-CN" sz="2200"/>
              <a:t>max_ary</a:t>
            </a:r>
            <a:r>
              <a:rPr lang="zh-CN" altLang="en-US" sz="2200"/>
              <a:t>）  </a:t>
            </a:r>
          </a:p>
          <a:p>
            <a:pPr marL="342900" indent="-342900">
              <a:buFont typeface="Wingdings" pitchFamily="2" charset="2"/>
              <a:buNone/>
            </a:pPr>
            <a:r>
              <a:rPr lang="en-US" altLang="zh-CN" sz="2200"/>
              <a:t>        if</a:t>
            </a:r>
            <a:r>
              <a:rPr lang="zh-CN" altLang="en-US" sz="2200"/>
              <a:t>（</a:t>
            </a:r>
            <a:r>
              <a:rPr lang="en-US" altLang="zh-CN" sz="2200"/>
              <a:t>ary[i]&gt;max_num_y</a:t>
            </a:r>
            <a:r>
              <a:rPr lang="zh-CN" altLang="en-US" sz="2200"/>
              <a:t>）   </a:t>
            </a:r>
          </a:p>
          <a:p>
            <a:pPr marL="342900" indent="-342900">
              <a:buFont typeface="Wingdings" pitchFamily="2" charset="2"/>
              <a:buNone/>
            </a:pPr>
            <a:r>
              <a:rPr lang="en-US" altLang="zh-CN" sz="2200"/>
              <a:t>            max_num_y=ary[i]; </a:t>
            </a:r>
          </a:p>
          <a:p>
            <a:pPr marL="342900" indent="-342900">
              <a:buFont typeface="Wingdings" pitchFamily="2" charset="2"/>
              <a:buNone/>
            </a:pPr>
            <a:r>
              <a:rPr lang="en-US" altLang="zh-CN" sz="2200"/>
              <a:t>}</a:t>
            </a:r>
            <a:endParaRPr lang="zh-CN" altLang="en-US" sz="22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endParaRPr lang="zh-CN" altLang="en-US"/>
          </a:p>
        </p:txBody>
      </p:sp>
      <p:sp>
        <p:nvSpPr>
          <p:cNvPr id="185347" name="Rectangle 3"/>
          <p:cNvSpPr>
            <a:spLocks noGrp="1" noChangeArrowheads="1"/>
          </p:cNvSpPr>
          <p:nvPr>
            <p:ph type="body" idx="1"/>
          </p:nvPr>
        </p:nvSpPr>
        <p:spPr/>
        <p:txBody>
          <a:bodyPr/>
          <a:lstStyle/>
          <a:p>
            <a:endParaRPr lang="zh-CN" altLang="en-US"/>
          </a:p>
        </p:txBody>
      </p:sp>
      <p:pic>
        <p:nvPicPr>
          <p:cNvPr id="1853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r>
              <a:rPr lang="zh-CN" altLang="en-US"/>
              <a:t>互斥锁机制</a:t>
            </a:r>
          </a:p>
        </p:txBody>
      </p:sp>
      <p:sp>
        <p:nvSpPr>
          <p:cNvPr id="183299" name="Rectangle 3"/>
          <p:cNvSpPr>
            <a:spLocks noGrp="1" noChangeArrowheads="1"/>
          </p:cNvSpPr>
          <p:nvPr>
            <p:ph type="body" idx="1"/>
          </p:nvPr>
        </p:nvSpPr>
        <p:spPr>
          <a:xfrm>
            <a:off x="228600" y="1219200"/>
            <a:ext cx="8736013" cy="5257800"/>
          </a:xfrm>
        </p:spPr>
        <p:txBody>
          <a:bodyPr/>
          <a:lstStyle/>
          <a:p>
            <a:r>
              <a:rPr lang="zh-CN" altLang="en-US" dirty="0"/>
              <a:t>原子操作</a:t>
            </a:r>
          </a:p>
          <a:p>
            <a:pPr lvl="1">
              <a:spcBef>
                <a:spcPts val="1200"/>
              </a:spcBef>
            </a:pPr>
            <a:r>
              <a:rPr lang="en-US" altLang="zh-CN" dirty="0" err="1"/>
              <a:t>OpenMP</a:t>
            </a:r>
            <a:r>
              <a:rPr lang="zh-CN" altLang="en-US" dirty="0"/>
              <a:t>编程方式给同步编程带来的特殊的编程功能；</a:t>
            </a:r>
          </a:p>
          <a:p>
            <a:pPr lvl="1">
              <a:spcBef>
                <a:spcPts val="1200"/>
              </a:spcBef>
            </a:pPr>
            <a:r>
              <a:rPr lang="zh-CN" altLang="en-US" dirty="0"/>
              <a:t>通过编译指导语句的方式直接获取了现在多处理器计算机体系结构的功能；</a:t>
            </a:r>
          </a:p>
          <a:p>
            <a:pPr lvl="1">
              <a:spcBef>
                <a:spcPts val="1200"/>
              </a:spcBef>
            </a:pPr>
            <a:r>
              <a:rPr lang="zh-CN" altLang="en-US" dirty="0"/>
              <a:t>操作在执行的过程中是不会被打断的。</a:t>
            </a:r>
          </a:p>
          <a:p>
            <a:pPr lvl="1">
              <a:spcBef>
                <a:spcPts val="1200"/>
              </a:spcBef>
            </a:pPr>
            <a:r>
              <a:rPr lang="zh-CN" altLang="en-US" dirty="0"/>
              <a:t>能够完成对单一内存单元的更新，提供一种更高效率的互斥锁机制。</a:t>
            </a:r>
          </a:p>
          <a:p>
            <a:pPr lvl="1">
              <a:spcBef>
                <a:spcPts val="1200"/>
              </a:spcBef>
            </a:pPr>
            <a:r>
              <a:rPr lang="zh-CN" altLang="en-US" dirty="0"/>
              <a:t>通过</a:t>
            </a:r>
            <a:r>
              <a:rPr lang="en-US" altLang="zh-CN" dirty="0"/>
              <a:t>#pragma </a:t>
            </a:r>
            <a:r>
              <a:rPr lang="en-US" altLang="zh-CN" dirty="0" err="1"/>
              <a:t>omp</a:t>
            </a:r>
            <a:r>
              <a:rPr lang="en-US" altLang="zh-CN" dirty="0"/>
              <a:t> atomic </a:t>
            </a:r>
            <a:r>
              <a:rPr lang="zh-CN" altLang="en-US" dirty="0"/>
              <a:t>编译指导语句提供；</a:t>
            </a:r>
          </a:p>
          <a:p>
            <a:pPr lvl="1">
              <a:spcBef>
                <a:spcPts val="1200"/>
              </a:spcBef>
            </a:pPr>
            <a:r>
              <a:rPr lang="zh-CN" altLang="en-US" dirty="0"/>
              <a:t>只能作用在语言内建的基本数据结构，语法格式如下所示：</a:t>
            </a:r>
          </a:p>
        </p:txBody>
      </p:sp>
      <p:sp>
        <p:nvSpPr>
          <p:cNvPr id="183300" name="Rectangle 4"/>
          <p:cNvSpPr>
            <a:spLocks noChangeArrowheads="1"/>
          </p:cNvSpPr>
          <p:nvPr/>
        </p:nvSpPr>
        <p:spPr bwMode="auto">
          <a:xfrm>
            <a:off x="1187450" y="5445224"/>
            <a:ext cx="3600450"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dirty="0"/>
              <a:t>#pragma </a:t>
            </a:r>
            <a:r>
              <a:rPr lang="en-US" altLang="zh-CN" sz="2400" dirty="0" err="1"/>
              <a:t>omp</a:t>
            </a:r>
            <a:r>
              <a:rPr lang="en-US" altLang="zh-CN" sz="2400" dirty="0"/>
              <a:t> atomic  </a:t>
            </a:r>
          </a:p>
          <a:p>
            <a:pPr marL="342900" indent="-342900">
              <a:buFont typeface="Wingdings" pitchFamily="2" charset="2"/>
              <a:buNone/>
            </a:pPr>
            <a:r>
              <a:rPr lang="en-US" altLang="zh-CN" sz="2400" dirty="0"/>
              <a:t>    x &lt;</a:t>
            </a:r>
            <a:r>
              <a:rPr lang="en-US" altLang="zh-CN" sz="2400" dirty="0" err="1"/>
              <a:t>binop</a:t>
            </a:r>
            <a:r>
              <a:rPr lang="en-US" altLang="zh-CN" sz="2400" dirty="0"/>
              <a:t>&gt;=</a:t>
            </a:r>
            <a:r>
              <a:rPr lang="en-US" altLang="zh-CN" sz="2400" dirty="0" err="1"/>
              <a:t>expr</a:t>
            </a:r>
            <a:r>
              <a:rPr lang="en-US" altLang="zh-CN" sz="2400" dirty="0"/>
              <a:t> </a:t>
            </a:r>
            <a:endParaRPr lang="zh-CN" altLang="en-US" sz="2400" dirty="0"/>
          </a:p>
        </p:txBody>
      </p:sp>
      <p:sp>
        <p:nvSpPr>
          <p:cNvPr id="183301" name="Rectangle 5"/>
          <p:cNvSpPr>
            <a:spLocks noChangeArrowheads="1"/>
          </p:cNvSpPr>
          <p:nvPr/>
        </p:nvSpPr>
        <p:spPr bwMode="auto">
          <a:xfrm>
            <a:off x="5181174" y="5471283"/>
            <a:ext cx="3384550"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dirty="0"/>
              <a:t>#pragma </a:t>
            </a:r>
            <a:r>
              <a:rPr lang="en-US" altLang="zh-CN" sz="2400" dirty="0" err="1"/>
              <a:t>omp</a:t>
            </a:r>
            <a:r>
              <a:rPr lang="en-US" altLang="zh-CN" sz="2400" dirty="0"/>
              <a:t> atomic  </a:t>
            </a:r>
          </a:p>
          <a:p>
            <a:pPr marL="342900" indent="-342900">
              <a:buFont typeface="Wingdings" pitchFamily="2" charset="2"/>
              <a:buNone/>
            </a:pPr>
            <a:r>
              <a:rPr lang="en-US" altLang="zh-CN" sz="2400" dirty="0"/>
              <a:t>    x++//or x--, --x, ++x </a:t>
            </a:r>
            <a:endParaRPr lang="zh-CN" altLang="en-US"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r>
              <a:rPr lang="zh-CN" altLang="en-US"/>
              <a:t>原子操作</a:t>
            </a:r>
          </a:p>
        </p:txBody>
      </p:sp>
      <p:sp>
        <p:nvSpPr>
          <p:cNvPr id="184323" name="Rectangle 3"/>
          <p:cNvSpPr>
            <a:spLocks noGrp="1" noChangeArrowheads="1"/>
          </p:cNvSpPr>
          <p:nvPr>
            <p:ph type="body" idx="1"/>
          </p:nvPr>
        </p:nvSpPr>
        <p:spPr/>
        <p:txBody>
          <a:bodyPr/>
          <a:lstStyle/>
          <a:p>
            <a:r>
              <a:rPr lang="zh-CN" altLang="pt-BR"/>
              <a:t>在</a:t>
            </a:r>
            <a:r>
              <a:rPr lang="pt-BR" altLang="zh-CN"/>
              <a:t>C/C++</a:t>
            </a:r>
            <a:r>
              <a:rPr lang="zh-CN" altLang="pt-BR"/>
              <a:t>语言中可能的原子操作 ：</a:t>
            </a:r>
          </a:p>
          <a:p>
            <a:pPr lvl="1">
              <a:buFontTx/>
              <a:buNone/>
            </a:pPr>
            <a:r>
              <a:rPr lang="zh-CN" altLang="en-US"/>
              <a:t>“</a:t>
            </a:r>
            <a:r>
              <a:rPr lang="en-US" altLang="zh-CN"/>
              <a:t>+ * - / &amp; ^ | &lt;&lt; &gt;&gt;”</a:t>
            </a:r>
          </a:p>
          <a:p>
            <a:r>
              <a:rPr lang="zh-CN" altLang="en-US"/>
              <a:t>注意：</a:t>
            </a:r>
          </a:p>
          <a:p>
            <a:pPr lvl="1"/>
            <a:r>
              <a:rPr lang="zh-CN" altLang="en-US"/>
              <a:t>当对一个数据进行原子操作保护的时候，就不能对数据进行临界区的保护；</a:t>
            </a:r>
          </a:p>
          <a:p>
            <a:pPr lvl="1"/>
            <a:r>
              <a:rPr lang="zh-CN" altLang="en-US"/>
              <a:t>在针对同一个内存单元使用原子操作的时候需要在程序的所有涉及到的部位都加入原子操作的支持。</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endParaRPr lang="zh-CN" altLang="en-US"/>
          </a:p>
        </p:txBody>
      </p:sp>
      <p:sp>
        <p:nvSpPr>
          <p:cNvPr id="186371" name="Rectangle 3"/>
          <p:cNvSpPr>
            <a:spLocks noGrp="1" noChangeArrowheads="1"/>
          </p:cNvSpPr>
          <p:nvPr>
            <p:ph type="body" idx="1"/>
          </p:nvPr>
        </p:nvSpPr>
        <p:spPr/>
        <p:txBody>
          <a:bodyPr/>
          <a:lstStyle/>
          <a:p>
            <a:endParaRPr lang="zh-CN" altLang="en-US"/>
          </a:p>
        </p:txBody>
      </p:sp>
      <p:pic>
        <p:nvPicPr>
          <p:cNvPr id="186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r>
              <a:rPr lang="zh-CN" altLang="en-US"/>
              <a:t>互斥锁机制</a:t>
            </a:r>
          </a:p>
        </p:txBody>
      </p:sp>
      <p:sp>
        <p:nvSpPr>
          <p:cNvPr id="187395" name="Rectangle 3"/>
          <p:cNvSpPr>
            <a:spLocks noGrp="1" noChangeArrowheads="1"/>
          </p:cNvSpPr>
          <p:nvPr>
            <p:ph type="body" sz="half" idx="1"/>
          </p:nvPr>
        </p:nvSpPr>
        <p:spPr>
          <a:xfrm>
            <a:off x="228600" y="1219200"/>
            <a:ext cx="8915400" cy="5257800"/>
          </a:xfrm>
        </p:spPr>
        <p:txBody>
          <a:bodyPr/>
          <a:lstStyle/>
          <a:p>
            <a:r>
              <a:rPr lang="zh-CN" altLang="en-US"/>
              <a:t>运行时库函数的互斥锁支持</a:t>
            </a:r>
          </a:p>
          <a:p>
            <a:pPr lvl="1"/>
            <a:r>
              <a:rPr lang="en-US" altLang="zh-CN"/>
              <a:t>OpenMP</a:t>
            </a:r>
            <a:r>
              <a:rPr lang="zh-CN" altLang="en-US"/>
              <a:t>通过一系列的库函数支持更加细致的互斥锁操作 ；</a:t>
            </a:r>
          </a:p>
          <a:p>
            <a:pPr lvl="1"/>
            <a:r>
              <a:rPr lang="zh-CN" altLang="en-US"/>
              <a:t>编译指导语句进行的互斥锁支持只能放置在一段代码之前，作用在这段代码之上；</a:t>
            </a:r>
          </a:p>
          <a:p>
            <a:pPr lvl="1"/>
            <a:r>
              <a:rPr lang="zh-CN" altLang="en-US"/>
              <a:t>程序员必须自己保证在调用相应锁操作之后释放相应的锁，否则就会造成多线程程序的死锁。</a:t>
            </a:r>
          </a:p>
        </p:txBody>
      </p:sp>
      <p:graphicFrame>
        <p:nvGraphicFramePr>
          <p:cNvPr id="187469" name="Group 77"/>
          <p:cNvGraphicFramePr>
            <a:graphicFrameLocks noGrp="1"/>
          </p:cNvGraphicFramePr>
          <p:nvPr>
            <p:ph sz="half" idx="2"/>
          </p:nvPr>
        </p:nvGraphicFramePr>
        <p:xfrm>
          <a:off x="539750" y="4005263"/>
          <a:ext cx="8299450" cy="2500313"/>
        </p:xfrm>
        <a:graphic>
          <a:graphicData uri="http://schemas.openxmlformats.org/drawingml/2006/table">
            <a:tbl>
              <a:tblPr/>
              <a:tblGrid>
                <a:gridCol w="4149725">
                  <a:extLst>
                    <a:ext uri="{9D8B030D-6E8A-4147-A177-3AD203B41FA5}">
                      <a16:colId xmlns:a16="http://schemas.microsoft.com/office/drawing/2014/main" val="20000"/>
                    </a:ext>
                  </a:extLst>
                </a:gridCol>
                <a:gridCol w="4149725">
                  <a:extLst>
                    <a:ext uri="{9D8B030D-6E8A-4147-A177-3AD203B41FA5}">
                      <a16:colId xmlns:a16="http://schemas.microsoft.com/office/drawing/2014/main" val="20001"/>
                    </a:ext>
                  </a:extLst>
                </a:gridCol>
              </a:tblGrid>
              <a:tr h="3556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函数名称</a:t>
                      </a:r>
                      <a:endParaRPr kumimoji="1" lang="zh-CN" sz="1700" b="0" i="0" u="none" strike="noStrike" cap="none" normalizeH="0" baseline="0" dirty="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描述</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3556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zh-CN" sz="1700" b="0" i="0" u="none" strike="noStrike" cap="none" normalizeH="0" baseline="0" dirty="0">
                          <a:ln>
                            <a:noFill/>
                          </a:ln>
                          <a:solidFill>
                            <a:srgbClr val="000000"/>
                          </a:solidFill>
                          <a:effectLst/>
                          <a:latin typeface="Calibri" pitchFamily="34" charset="0"/>
                          <a:ea typeface="宋体" pitchFamily="2" charset="-122"/>
                          <a:cs typeface="Times New Roman" pitchFamily="18" charset="0"/>
                        </a:rPr>
                        <a:t>void omp_init_lock</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r>
                        <a:rPr kumimoji="1" lang="zh-CN" altLang="zh-CN" sz="1700" b="0" i="0" u="none" strike="noStrike" cap="none" normalizeH="0" baseline="0" dirty="0">
                          <a:ln>
                            <a:noFill/>
                          </a:ln>
                          <a:solidFill>
                            <a:srgbClr val="000000"/>
                          </a:solidFill>
                          <a:effectLst/>
                          <a:latin typeface="Calibri" pitchFamily="34" charset="0"/>
                          <a:ea typeface="宋体" pitchFamily="2" charset="-122"/>
                          <a:cs typeface="Times New Roman" pitchFamily="18" charset="0"/>
                        </a:rPr>
                        <a:t>omp_lock_t *</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r>
                        <a:rPr kumimoji="1" lang="zh-CN" sz="1700" b="0" i="0" u="none" strike="noStrike" cap="none" normalizeH="0" baseline="0" dirty="0">
                          <a:ln>
                            <a:noFill/>
                          </a:ln>
                          <a:solidFill>
                            <a:srgbClr val="000000"/>
                          </a:solidFill>
                          <a:effectLst/>
                          <a:latin typeface="Calibri" pitchFamily="34" charset="0"/>
                          <a:ea typeface="宋体" pitchFamily="2" charset="-122"/>
                          <a:cs typeface="Times New Roman" pitchFamily="18" charset="0"/>
                        </a:rPr>
                        <a:t>	</a:t>
                      </a:r>
                      <a:endParaRPr kumimoji="1" lang="zh-CN" sz="1700" b="0" i="0" u="none" strike="noStrike" cap="none" normalizeH="0" baseline="0" dirty="0">
                        <a:ln>
                          <a:noFill/>
                        </a:ln>
                        <a:solidFill>
                          <a:schemeClr val="tx1"/>
                        </a:solidFill>
                        <a:effectLst/>
                        <a:latin typeface="Calibri" pitchFamily="34" charset="0"/>
                        <a:ea typeface="宋体" pitchFamily="2" charset="-122"/>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初始化一个互斥锁</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36671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void </a:t>
                      </a:r>
                      <a:r>
                        <a:rPr kumimoji="1" lang="en-US" altLang="zh-CN" sz="1700" b="0" i="0" u="none" strike="noStrike" cap="none" normalizeH="0" baseline="0" dirty="0" err="1">
                          <a:ln>
                            <a:noFill/>
                          </a:ln>
                          <a:solidFill>
                            <a:srgbClr val="000000"/>
                          </a:solidFill>
                          <a:effectLst/>
                          <a:latin typeface="Times New Roman" pitchFamily="18" charset="0"/>
                          <a:ea typeface="宋体" pitchFamily="2" charset="-122"/>
                          <a:cs typeface="Times New Roman" pitchFamily="18" charset="0"/>
                        </a:rPr>
                        <a:t>omp_destroy_lock</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r>
                        <a:rPr kumimoji="1" lang="en-US" altLang="zh-CN" sz="1700" b="0" i="0" u="none" strike="noStrike" cap="none" normalizeH="0" baseline="0" dirty="0" err="1">
                          <a:ln>
                            <a:noFill/>
                          </a:ln>
                          <a:solidFill>
                            <a:srgbClr val="000000"/>
                          </a:solidFill>
                          <a:effectLst/>
                          <a:latin typeface="Times New Roman" pitchFamily="18" charset="0"/>
                          <a:ea typeface="宋体" pitchFamily="2" charset="-122"/>
                          <a:cs typeface="Times New Roman" pitchFamily="18" charset="0"/>
                        </a:rPr>
                        <a:t>omp_lock_t</a:t>
                      </a:r>
                      <a:r>
                        <a:rPr kumimoji="1" lang="en-US" alt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endParaRPr kumimoji="1" lang="zh-CN" sz="1700" b="0" i="0" u="none" strike="noStrike" cap="none" normalizeH="0" baseline="0" dirty="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结束一个互斥锁的使用并释放内存</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2"/>
                  </a:ext>
                </a:extLst>
              </a:tr>
              <a:tr h="3556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void omp_set_lock</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r>
                        <a:rPr kumimoji="1" lang="en-US" alt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omp_lock_t *</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r>
                        <a:rPr kumimoji="1" lang="zh-CN" altLang="en-US"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	</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获得一个互斥锁</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3"/>
                  </a:ext>
                </a:extLst>
              </a:tr>
              <a:tr h="3556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zh-CN" sz="1700" b="0" i="0" u="none" strike="noStrike" cap="none" normalizeH="0" baseline="0">
                          <a:ln>
                            <a:noFill/>
                          </a:ln>
                          <a:solidFill>
                            <a:srgbClr val="000000"/>
                          </a:solidFill>
                          <a:effectLst/>
                          <a:latin typeface="Calibri" pitchFamily="34" charset="0"/>
                          <a:ea typeface="宋体" pitchFamily="2" charset="-122"/>
                          <a:cs typeface="Times New Roman" pitchFamily="18" charset="0"/>
                        </a:rPr>
                        <a:t>void omp_unset_lock</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r>
                        <a:rPr kumimoji="1" lang="zh-CN" altLang="zh-CN" sz="1700" b="0" i="0" u="none" strike="noStrike" cap="none" normalizeH="0" baseline="0">
                          <a:ln>
                            <a:noFill/>
                          </a:ln>
                          <a:solidFill>
                            <a:srgbClr val="000000"/>
                          </a:solidFill>
                          <a:effectLst/>
                          <a:latin typeface="Calibri" pitchFamily="34" charset="0"/>
                          <a:ea typeface="宋体" pitchFamily="2" charset="-122"/>
                          <a:cs typeface="Times New Roman" pitchFamily="18" charset="0"/>
                        </a:rPr>
                        <a:t>omp_lock_t *</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释放一个互斥锁</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4"/>
                  </a:ext>
                </a:extLst>
              </a:tr>
              <a:tr h="7112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int omp_test_lock</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r>
                        <a:rPr kumimoji="1" lang="en-US" alt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omp_lock_t *</a:t>
                      </a:r>
                      <a:r>
                        <a:rPr kumimoji="1" lang="zh-CN" sz="1700" b="0" i="0" u="none" strike="noStrike" cap="none" normalizeH="0" baseline="0">
                          <a:ln>
                            <a:noFill/>
                          </a:ln>
                          <a:solidFill>
                            <a:srgbClr val="000000"/>
                          </a:solidFill>
                          <a:effectLst/>
                          <a:latin typeface="Times New Roman" pitchFamily="18" charset="0"/>
                          <a:ea typeface="宋体" pitchFamily="2" charset="-122"/>
                          <a:cs typeface="Times New Roman" pitchFamily="18" charset="0"/>
                        </a:rPr>
                        <a:t>）</a:t>
                      </a:r>
                      <a:endParaRPr kumimoji="1" lang="zh-CN" sz="1700" b="0" i="0" u="none" strike="noStrike" cap="none" normalizeH="0" baseline="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tx1"/>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试图获得一个互斥锁，并在成功是返回真（</a:t>
                      </a:r>
                      <a:r>
                        <a:rPr kumimoji="1" lang="en-US" alt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true</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），失败是返回假（</a:t>
                      </a:r>
                      <a:r>
                        <a:rPr kumimoji="1" lang="en-US" alt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false</a:t>
                      </a:r>
                      <a:r>
                        <a:rPr kumimoji="1" lang="zh-CN" sz="1700" b="0" i="0" u="none" strike="noStrike" cap="none" normalizeH="0" baseline="0" dirty="0">
                          <a:ln>
                            <a:noFill/>
                          </a:ln>
                          <a:solidFill>
                            <a:srgbClr val="000000"/>
                          </a:solidFill>
                          <a:effectLst/>
                          <a:latin typeface="Times New Roman" pitchFamily="18" charset="0"/>
                          <a:ea typeface="宋体" pitchFamily="2" charset="-122"/>
                          <a:cs typeface="Times New Roman" pitchFamily="18" charset="0"/>
                        </a:rPr>
                        <a:t>）</a:t>
                      </a:r>
                      <a:endParaRPr kumimoji="1" lang="zh-CN" sz="1700" b="0" i="0" u="none" strike="noStrike" cap="none" normalizeH="0" baseline="0" dirty="0">
                        <a:ln>
                          <a:noFill/>
                        </a:ln>
                        <a:solidFill>
                          <a:schemeClr val="tx1"/>
                        </a:solidFill>
                        <a:effectLst/>
                        <a:latin typeface="Calibri" pitchFamily="34" charset="0"/>
                        <a:ea typeface="宋体" pitchFamily="2" charset="-122"/>
                        <a:cs typeface="Times New Roman" pitchFamily="18" charset="0"/>
                      </a:endParaRPr>
                    </a:p>
                  </a:txBody>
                  <a:tcPr marL="68580" marR="68580" marT="0" marB="0" horzOverflow="overflow">
                    <a:lnL w="2857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endParaRPr lang="zh-CN" altLang="en-US"/>
          </a:p>
        </p:txBody>
      </p:sp>
      <p:sp>
        <p:nvSpPr>
          <p:cNvPr id="189443" name="Rectangle 3"/>
          <p:cNvSpPr>
            <a:spLocks noGrp="1" noChangeArrowheads="1"/>
          </p:cNvSpPr>
          <p:nvPr>
            <p:ph type="body" idx="1"/>
          </p:nvPr>
        </p:nvSpPr>
        <p:spPr/>
        <p:txBody>
          <a:bodyPr/>
          <a:lstStyle/>
          <a:p>
            <a:endParaRPr lang="zh-CN" altLang="en-US"/>
          </a:p>
        </p:txBody>
      </p:sp>
      <p:pic>
        <p:nvPicPr>
          <p:cNvPr id="189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endParaRPr lang="zh-CN" altLang="en-US"/>
          </a:p>
        </p:txBody>
      </p:sp>
      <p:sp>
        <p:nvSpPr>
          <p:cNvPr id="190467" name="Rectangle 3"/>
          <p:cNvSpPr>
            <a:spLocks noGrp="1" noChangeArrowheads="1"/>
          </p:cNvSpPr>
          <p:nvPr>
            <p:ph type="body" idx="1"/>
          </p:nvPr>
        </p:nvSpPr>
        <p:spPr/>
        <p:txBody>
          <a:bodyPr/>
          <a:lstStyle/>
          <a:p>
            <a:endParaRPr lang="zh-CN" altLang="en-US"/>
          </a:p>
        </p:txBody>
      </p:sp>
      <p:pic>
        <p:nvPicPr>
          <p:cNvPr id="190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75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r>
              <a:rPr lang="zh-CN" altLang="en-US"/>
              <a:t>隐含的同步屏障（</a:t>
            </a:r>
            <a:r>
              <a:rPr lang="en-US" altLang="zh-CN"/>
              <a:t>barrier</a:t>
            </a:r>
            <a:r>
              <a:rPr lang="zh-CN" altLang="en-US"/>
              <a:t>）</a:t>
            </a:r>
          </a:p>
        </p:txBody>
      </p:sp>
      <p:sp>
        <p:nvSpPr>
          <p:cNvPr id="191491" name="Rectangle 3"/>
          <p:cNvSpPr>
            <a:spLocks noGrp="1" noChangeArrowheads="1"/>
          </p:cNvSpPr>
          <p:nvPr>
            <p:ph type="body" idx="1"/>
          </p:nvPr>
        </p:nvSpPr>
        <p:spPr/>
        <p:txBody>
          <a:bodyPr/>
          <a:lstStyle/>
          <a:p>
            <a:r>
              <a:rPr lang="zh-CN" altLang="pt-BR"/>
              <a:t>在每一个并行区域都会有一个隐含的同步屏障（</a:t>
            </a:r>
            <a:r>
              <a:rPr lang="pt-BR" altLang="zh-CN"/>
              <a:t>barrier</a:t>
            </a:r>
            <a:r>
              <a:rPr lang="zh-CN" altLang="pt-BR"/>
              <a:t>），执行此并行区域的线程组在执行完毕本区域代码之前，都需要同步并行区域的所有线程；</a:t>
            </a:r>
          </a:p>
          <a:p>
            <a:r>
              <a:rPr lang="zh-CN" altLang="pt-BR"/>
              <a:t>一个同步屏障要求所有的线程执行到此屏障，然后才能够继续执行下面的代码；</a:t>
            </a:r>
          </a:p>
          <a:p>
            <a:r>
              <a:rPr lang="pt-BR" altLang="zh-CN"/>
              <a:t>#pragma omp for</a:t>
            </a:r>
            <a:r>
              <a:rPr lang="zh-CN" altLang="pt-BR"/>
              <a:t>，</a:t>
            </a:r>
            <a:r>
              <a:rPr lang="pt-BR" altLang="zh-CN"/>
              <a:t>#pragma omp single</a:t>
            </a:r>
            <a:r>
              <a:rPr lang="zh-CN" altLang="pt-BR"/>
              <a:t>， </a:t>
            </a:r>
            <a:r>
              <a:rPr lang="pt-BR" altLang="zh-CN"/>
              <a:t>#pragma omp sections </a:t>
            </a:r>
            <a:r>
              <a:rPr lang="zh-CN" altLang="pt-BR"/>
              <a:t>程序块都包含自己的隐含的同步屏障；</a:t>
            </a:r>
          </a:p>
          <a:p>
            <a:r>
              <a:rPr lang="zh-CN" altLang="pt-BR"/>
              <a:t>为了避免在循环过程中不必要的同步屏障，可以增加</a:t>
            </a:r>
            <a:r>
              <a:rPr lang="pt-BR" altLang="zh-CN"/>
              <a:t>nowait</a:t>
            </a:r>
            <a:r>
              <a:rPr lang="zh-CN" altLang="pt-BR"/>
              <a:t>子句到相应的编译指导语句中。 </a:t>
            </a:r>
            <a:endParaRPr lang="zh-CN" alt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endParaRPr lang="zh-CN" altLang="en-US"/>
          </a:p>
        </p:txBody>
      </p:sp>
      <p:sp>
        <p:nvSpPr>
          <p:cNvPr id="192515" name="Rectangle 3"/>
          <p:cNvSpPr>
            <a:spLocks noGrp="1" noChangeArrowheads="1"/>
          </p:cNvSpPr>
          <p:nvPr>
            <p:ph type="body" idx="1"/>
          </p:nvPr>
        </p:nvSpPr>
        <p:spPr/>
        <p:txBody>
          <a:bodyPr/>
          <a:lstStyle/>
          <a:p>
            <a:endParaRPr lang="zh-CN" altLang="en-US"/>
          </a:p>
        </p:txBody>
      </p:sp>
      <p:pic>
        <p:nvPicPr>
          <p:cNvPr id="1925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r>
              <a:rPr lang="zh-CN" altLang="en-US"/>
              <a:t>明确的同步屏障语句</a:t>
            </a:r>
          </a:p>
        </p:txBody>
      </p:sp>
      <p:sp>
        <p:nvSpPr>
          <p:cNvPr id="193539" name="Rectangle 3"/>
          <p:cNvSpPr>
            <a:spLocks noGrp="1" noChangeArrowheads="1"/>
          </p:cNvSpPr>
          <p:nvPr>
            <p:ph type="body" idx="1"/>
          </p:nvPr>
        </p:nvSpPr>
        <p:spPr/>
        <p:txBody>
          <a:bodyPr/>
          <a:lstStyle/>
          <a:p>
            <a:r>
              <a:rPr lang="zh-CN" altLang="en-US" dirty="0"/>
              <a:t>在有些情况下，隐含的同步屏障并不能提供有效的同步措施，可以在需要的地方插入明确的同步屏障语句</a:t>
            </a:r>
            <a:r>
              <a:rPr lang="en-US" altLang="zh-CN" dirty="0"/>
              <a:t>#pragma </a:t>
            </a:r>
            <a:r>
              <a:rPr lang="en-US" altLang="zh-CN" dirty="0" err="1"/>
              <a:t>omp</a:t>
            </a:r>
            <a:r>
              <a:rPr lang="en-US" altLang="zh-CN" dirty="0"/>
              <a:t> barrier</a:t>
            </a:r>
            <a:r>
              <a:rPr lang="zh-CN" altLang="en-US" dirty="0"/>
              <a:t>。此时，所有的执行线程都会在同步屏障语句上进行同步。</a:t>
            </a:r>
          </a:p>
        </p:txBody>
      </p:sp>
      <p:sp>
        <p:nvSpPr>
          <p:cNvPr id="193540" name="Rectangle 4"/>
          <p:cNvSpPr>
            <a:spLocks noChangeArrowheads="1"/>
          </p:cNvSpPr>
          <p:nvPr/>
        </p:nvSpPr>
        <p:spPr bwMode="auto">
          <a:xfrm>
            <a:off x="1547813" y="3213100"/>
            <a:ext cx="45720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buFont typeface="Wingdings" pitchFamily="2" charset="2"/>
              <a:buNone/>
            </a:pPr>
            <a:r>
              <a:rPr lang="en-US" altLang="zh-CN" sz="2400" dirty="0"/>
              <a:t>#pragma </a:t>
            </a:r>
            <a:r>
              <a:rPr lang="en-US" altLang="zh-CN" sz="2400" dirty="0" err="1"/>
              <a:t>omp</a:t>
            </a:r>
            <a:r>
              <a:rPr lang="en-US" altLang="zh-CN" sz="2400" dirty="0"/>
              <a:t> parallel </a:t>
            </a:r>
          </a:p>
          <a:p>
            <a:pPr marL="342900" indent="-342900">
              <a:buFont typeface="Wingdings" pitchFamily="2" charset="2"/>
              <a:buNone/>
            </a:pPr>
            <a:r>
              <a:rPr lang="en-US" altLang="zh-CN" sz="2400" dirty="0"/>
              <a:t>{   </a:t>
            </a:r>
          </a:p>
          <a:p>
            <a:pPr marL="342900" indent="-342900">
              <a:buFont typeface="Wingdings" pitchFamily="2" charset="2"/>
              <a:buNone/>
            </a:pPr>
            <a:r>
              <a:rPr lang="en-US" altLang="zh-CN" sz="2400" dirty="0"/>
              <a:t>    initialization</a:t>
            </a:r>
            <a:r>
              <a:rPr lang="zh-CN" altLang="en-US" sz="2400" dirty="0"/>
              <a:t>（）</a:t>
            </a:r>
            <a:r>
              <a:rPr lang="en-US" altLang="zh-CN" sz="2400" dirty="0"/>
              <a:t>;    </a:t>
            </a:r>
          </a:p>
          <a:p>
            <a:pPr marL="342900" indent="-342900">
              <a:buFont typeface="Wingdings" pitchFamily="2" charset="2"/>
              <a:buNone/>
            </a:pPr>
            <a:r>
              <a:rPr lang="en-US" altLang="zh-CN" sz="2400" dirty="0"/>
              <a:t>    #pragma </a:t>
            </a:r>
            <a:r>
              <a:rPr lang="en-US" altLang="zh-CN" sz="2400" dirty="0" err="1"/>
              <a:t>omp</a:t>
            </a:r>
            <a:r>
              <a:rPr lang="en-US" altLang="zh-CN" sz="2400" dirty="0"/>
              <a:t> barrier    </a:t>
            </a:r>
          </a:p>
          <a:p>
            <a:pPr marL="342900" indent="-342900">
              <a:buFont typeface="Wingdings" pitchFamily="2" charset="2"/>
              <a:buNone/>
            </a:pPr>
            <a:r>
              <a:rPr lang="en-US" altLang="zh-CN" sz="2400" dirty="0"/>
              <a:t>    process</a:t>
            </a:r>
            <a:r>
              <a:rPr lang="zh-CN" altLang="en-US" sz="2400" dirty="0"/>
              <a:t>（）</a:t>
            </a:r>
            <a:r>
              <a:rPr lang="en-US" altLang="zh-CN" sz="2400" dirty="0"/>
              <a:t>; </a:t>
            </a:r>
          </a:p>
          <a:p>
            <a:pPr marL="342900" indent="-342900">
              <a:buFont typeface="Wingdings" pitchFamily="2" charset="2"/>
              <a:buNone/>
            </a:pPr>
            <a:r>
              <a:rPr lang="en-US" altLang="zh-CN" sz="2400" dirty="0"/>
              <a:t>}</a:t>
            </a:r>
            <a:endParaRPr lang="zh-CN" altLang="en-US" sz="24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endParaRPr lang="zh-CN" altLang="en-US"/>
          </a:p>
        </p:txBody>
      </p:sp>
      <p:sp>
        <p:nvSpPr>
          <p:cNvPr id="194563" name="Rectangle 3"/>
          <p:cNvSpPr>
            <a:spLocks noGrp="1" noChangeArrowheads="1"/>
          </p:cNvSpPr>
          <p:nvPr>
            <p:ph type="body" idx="1"/>
          </p:nvPr>
        </p:nvSpPr>
        <p:spPr/>
        <p:txBody>
          <a:bodyPr/>
          <a:lstStyle/>
          <a:p>
            <a:endParaRPr lang="zh-CN" altLang="en-US"/>
          </a:p>
        </p:txBody>
      </p:sp>
      <p:pic>
        <p:nvPicPr>
          <p:cNvPr id="1945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endParaRPr lang="zh-CN" altLang="en-US"/>
          </a:p>
        </p:txBody>
      </p:sp>
      <p:sp>
        <p:nvSpPr>
          <p:cNvPr id="195587" name="Rectangle 3"/>
          <p:cNvSpPr>
            <a:spLocks noGrp="1" noChangeArrowheads="1"/>
          </p:cNvSpPr>
          <p:nvPr>
            <p:ph type="body" idx="1"/>
          </p:nvPr>
        </p:nvSpPr>
        <p:spPr/>
        <p:txBody>
          <a:bodyPr/>
          <a:lstStyle/>
          <a:p>
            <a:endParaRPr lang="zh-CN" altLang="en-US"/>
          </a:p>
        </p:txBody>
      </p:sp>
      <p:pic>
        <p:nvPicPr>
          <p:cNvPr id="1955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r>
              <a:rPr lang="zh-CN" altLang="en-US"/>
              <a:t>循环并行化中的顺序语句</a:t>
            </a:r>
          </a:p>
        </p:txBody>
      </p:sp>
      <p:sp>
        <p:nvSpPr>
          <p:cNvPr id="196611" name="Rectangle 3"/>
          <p:cNvSpPr>
            <a:spLocks noGrp="1" noChangeArrowheads="1"/>
          </p:cNvSpPr>
          <p:nvPr>
            <p:ph type="body" idx="1"/>
          </p:nvPr>
        </p:nvSpPr>
        <p:spPr/>
        <p:txBody>
          <a:bodyPr/>
          <a:lstStyle/>
          <a:p>
            <a:r>
              <a:rPr lang="zh-CN" altLang="pt-BR"/>
              <a:t>在某些情况下，我们对于循环并行化中的某些处理需要规定执行的顺序，典型的情况是在一次循环的过程中，一大部分的工作是可以并行执行的，而其余的工作需要等到前面的工作全部完成之后才能够执行</a:t>
            </a:r>
            <a:r>
              <a:rPr lang="pt-BR" altLang="zh-CN"/>
              <a:t>;</a:t>
            </a:r>
          </a:p>
          <a:p>
            <a:r>
              <a:rPr lang="zh-CN" altLang="pt-BR"/>
              <a:t>在循环并行化的过程中，可以使用</a:t>
            </a:r>
            <a:r>
              <a:rPr lang="pt-BR" altLang="zh-CN"/>
              <a:t>ordered</a:t>
            </a:r>
            <a:r>
              <a:rPr lang="zh-CN" altLang="pt-BR"/>
              <a:t>子句使得顺序执行的语句直到前面的循环都执行完毕之后再执行</a:t>
            </a:r>
            <a:r>
              <a:rPr lang="pt-BR" altLang="zh-CN"/>
              <a:t>;</a:t>
            </a:r>
          </a:p>
          <a:p>
            <a:r>
              <a:rPr lang="pt-BR" altLang="zh-CN"/>
              <a:t>ordered</a:t>
            </a:r>
            <a:r>
              <a:rPr lang="zh-CN" altLang="pt-BR"/>
              <a:t>子句使用实例。</a:t>
            </a:r>
            <a:endParaRPr lang="zh-CN"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endParaRPr lang="zh-CN" altLang="en-US"/>
          </a:p>
        </p:txBody>
      </p:sp>
      <p:sp>
        <p:nvSpPr>
          <p:cNvPr id="197635" name="Rectangle 3"/>
          <p:cNvSpPr>
            <a:spLocks noGrp="1" noChangeArrowheads="1"/>
          </p:cNvSpPr>
          <p:nvPr>
            <p:ph type="body" idx="1"/>
          </p:nvPr>
        </p:nvSpPr>
        <p:spPr/>
        <p:txBody>
          <a:bodyPr/>
          <a:lstStyle/>
          <a:p>
            <a:endParaRPr lang="zh-CN" altLang="en-US"/>
          </a:p>
        </p:txBody>
      </p:sp>
      <p:pic>
        <p:nvPicPr>
          <p:cNvPr id="1976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zh-CN" altLang="en-US"/>
              <a:t>影响性能的主要因素</a:t>
            </a:r>
          </a:p>
        </p:txBody>
      </p:sp>
      <p:sp>
        <p:nvSpPr>
          <p:cNvPr id="198659" name="Rectangle 3"/>
          <p:cNvSpPr>
            <a:spLocks noGrp="1" noChangeArrowheads="1"/>
          </p:cNvSpPr>
          <p:nvPr>
            <p:ph type="body" sz="half" idx="1"/>
          </p:nvPr>
        </p:nvSpPr>
        <p:spPr>
          <a:xfrm>
            <a:off x="228600" y="1219200"/>
            <a:ext cx="8736013" cy="5257800"/>
          </a:xfrm>
        </p:spPr>
        <p:txBody>
          <a:bodyPr/>
          <a:lstStyle/>
          <a:p>
            <a:r>
              <a:rPr lang="zh-CN" altLang="en-US"/>
              <a:t>根据</a:t>
            </a:r>
            <a:r>
              <a:rPr lang="en-US" altLang="zh-CN"/>
              <a:t>Amdahl</a:t>
            </a:r>
            <a:r>
              <a:rPr lang="zh-CN" altLang="en-US"/>
              <a:t>定律，我们应当努力提高并行化代码在应用程序中的比率，这是通用的提高效率的方法。</a:t>
            </a:r>
          </a:p>
          <a:p>
            <a:endParaRPr lang="zh-CN" altLang="en-US"/>
          </a:p>
          <a:p>
            <a:endParaRPr lang="zh-CN" altLang="en-US"/>
          </a:p>
          <a:p>
            <a:r>
              <a:rPr lang="zh-CN" altLang="en-US"/>
              <a:t>编写</a:t>
            </a:r>
            <a:r>
              <a:rPr lang="en-US" altLang="zh-CN"/>
              <a:t>OpenMP</a:t>
            </a:r>
            <a:r>
              <a:rPr lang="zh-CN" altLang="en-US"/>
              <a:t>程序时需要考虑的程序优化的一些方面的问题：</a:t>
            </a:r>
          </a:p>
          <a:p>
            <a:pPr lvl="1"/>
            <a:r>
              <a:rPr lang="en-US" altLang="zh-CN"/>
              <a:t>OpenMP</a:t>
            </a:r>
            <a:r>
              <a:rPr lang="zh-CN" altLang="en-US"/>
              <a:t>本身的开销</a:t>
            </a:r>
            <a:r>
              <a:rPr lang="en-US" altLang="zh-CN"/>
              <a:t>——OpenMP</a:t>
            </a:r>
            <a:r>
              <a:rPr lang="zh-CN" altLang="en-US"/>
              <a:t>多线程并行化需要一定的程序库的支持。在这些运行时库对程序并行加速的同时需要运行库的本身，因此，库中代码的运行必然会带来一定的开销。</a:t>
            </a:r>
            <a:endParaRPr lang="en-US" altLang="zh-CN"/>
          </a:p>
        </p:txBody>
      </p:sp>
      <p:graphicFrame>
        <p:nvGraphicFramePr>
          <p:cNvPr id="198662" name="Object 6"/>
          <p:cNvGraphicFramePr>
            <a:graphicFrameLocks noGrp="1" noChangeAspect="1"/>
          </p:cNvGraphicFramePr>
          <p:nvPr>
            <p:ph sz="half" idx="2"/>
          </p:nvPr>
        </p:nvGraphicFramePr>
        <p:xfrm>
          <a:off x="395288" y="2305050"/>
          <a:ext cx="8604250" cy="619125"/>
        </p:xfrm>
        <a:graphic>
          <a:graphicData uri="http://schemas.openxmlformats.org/presentationml/2006/ole">
            <mc:AlternateContent xmlns:mc="http://schemas.openxmlformats.org/markup-compatibility/2006">
              <mc:Choice xmlns:v="urn:schemas-microsoft-com:vml" Requires="v">
                <p:oleObj spid="_x0000_s198701" name="公式" r:id="rId3" imgW="5626100" imgH="406400" progId="Equation.3">
                  <p:embed/>
                </p:oleObj>
              </mc:Choice>
              <mc:Fallback>
                <p:oleObj name="公式" r:id="rId3" imgW="5626100" imgH="4064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2305050"/>
                        <a:ext cx="8604250" cy="6191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p:txBody>
          <a:bodyPr/>
          <a:lstStyle/>
          <a:p>
            <a:r>
              <a:rPr lang="zh-CN" altLang="en-US"/>
              <a:t>影响性能的主要因素</a:t>
            </a:r>
          </a:p>
        </p:txBody>
      </p:sp>
      <p:sp>
        <p:nvSpPr>
          <p:cNvPr id="201731" name="Rectangle 3"/>
          <p:cNvSpPr>
            <a:spLocks noGrp="1" noChangeArrowheads="1"/>
          </p:cNvSpPr>
          <p:nvPr>
            <p:ph type="body" idx="1"/>
          </p:nvPr>
        </p:nvSpPr>
        <p:spPr>
          <a:xfrm>
            <a:off x="228600" y="1219200"/>
            <a:ext cx="8610600" cy="5638800"/>
          </a:xfrm>
        </p:spPr>
        <p:txBody>
          <a:bodyPr/>
          <a:lstStyle/>
          <a:p>
            <a:r>
              <a:rPr lang="zh-CN" altLang="en-US" sz="3200" dirty="0"/>
              <a:t>编写</a:t>
            </a:r>
            <a:r>
              <a:rPr lang="en-US" altLang="zh-CN" sz="3200" dirty="0" err="1"/>
              <a:t>OpenMP</a:t>
            </a:r>
            <a:r>
              <a:rPr lang="zh-CN" altLang="en-US" sz="3200" dirty="0"/>
              <a:t>程序时需要考虑的程序优化的一些方面的问题：</a:t>
            </a:r>
          </a:p>
          <a:p>
            <a:pPr lvl="1">
              <a:spcBef>
                <a:spcPts val="1200"/>
              </a:spcBef>
            </a:pPr>
            <a:r>
              <a:rPr lang="zh-CN" altLang="en-US" dirty="0"/>
              <a:t>负载均衡</a:t>
            </a:r>
            <a:r>
              <a:rPr lang="en-US" altLang="zh-CN" dirty="0"/>
              <a:t>——</a:t>
            </a:r>
            <a:r>
              <a:rPr lang="zh-CN" altLang="en-US" dirty="0"/>
              <a:t>使用</a:t>
            </a:r>
            <a:r>
              <a:rPr lang="en-US" altLang="zh-CN" dirty="0" err="1"/>
              <a:t>OpenMP</a:t>
            </a:r>
            <a:r>
              <a:rPr lang="zh-CN" altLang="en-US" dirty="0"/>
              <a:t>进行并行程序编码要非常注意使得线程之间的负载大致均衡，能够让多个线程在大致相同的时间内完成工作，从而能够提高程序运行的效率。</a:t>
            </a:r>
          </a:p>
          <a:p>
            <a:pPr lvl="1">
              <a:spcBef>
                <a:spcPts val="1200"/>
              </a:spcBef>
            </a:pPr>
            <a:r>
              <a:rPr lang="zh-CN" altLang="en-US" dirty="0"/>
              <a:t>局部性</a:t>
            </a:r>
            <a:r>
              <a:rPr lang="en-US" altLang="zh-CN" dirty="0"/>
              <a:t>——</a:t>
            </a:r>
            <a:r>
              <a:rPr lang="zh-CN" altLang="en-US" dirty="0"/>
              <a:t>在程序运行过程中，高速缓存将缓存最近刚刚访问过的数据以及这些数据相邻的数据。因此，在编写程序的时候，需要考虑到高速缓存的作用，有意地运用这种局部性带来的高速缓存的效率提高。</a:t>
            </a:r>
          </a:p>
          <a:p>
            <a:pPr lvl="1">
              <a:spcBef>
                <a:spcPts val="1200"/>
              </a:spcBef>
            </a:pPr>
            <a:r>
              <a:rPr lang="zh-CN" altLang="en-US" dirty="0"/>
              <a:t>线程同步带来的开销</a:t>
            </a:r>
            <a:r>
              <a:rPr lang="en-US" altLang="zh-CN" dirty="0"/>
              <a:t>——</a:t>
            </a:r>
            <a:r>
              <a:rPr lang="zh-CN" altLang="en-US" dirty="0"/>
              <a:t>多个线程在进行同步的时候必然带来一定的同步开销，在使用多线程进行开发时需要考虑同步的必要性，消除不必要的同步，或者调整同步的顺序，就有可能带来性能上的提升。</a:t>
            </a:r>
            <a:endParaRPr lang="en-US" altLang="zh-CN" dirty="0"/>
          </a:p>
          <a:p>
            <a:pPr lvl="1"/>
            <a:endParaRPr lang="en-US" altLang="zh-CN"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r>
              <a:rPr lang="en-US" altLang="zh-CN"/>
              <a:t>OpenMP</a:t>
            </a:r>
            <a:r>
              <a:rPr lang="zh-CN" altLang="en-US"/>
              <a:t>程序性能分析实例</a:t>
            </a:r>
          </a:p>
        </p:txBody>
      </p:sp>
      <p:sp>
        <p:nvSpPr>
          <p:cNvPr id="202755" name="Rectangle 3"/>
          <p:cNvSpPr>
            <a:spLocks noGrp="1" noChangeArrowheads="1"/>
          </p:cNvSpPr>
          <p:nvPr>
            <p:ph type="body" idx="1"/>
          </p:nvPr>
        </p:nvSpPr>
        <p:spPr/>
        <p:txBody>
          <a:bodyPr/>
          <a:lstStyle/>
          <a:p>
            <a:r>
              <a:rPr lang="zh-CN" altLang="en-US"/>
              <a:t>并行化带来的额外负担</a:t>
            </a:r>
            <a:r>
              <a:rPr lang="en-US" altLang="zh-CN"/>
              <a:t>——</a:t>
            </a:r>
            <a:r>
              <a:rPr lang="zh-CN" altLang="pt-BR"/>
              <a:t>并行化会带来额外的负担，从效率上考虑，并不是所有的程序都应当并行化的。特别是对于小程序来说，并行化带来的效率不足以弥补并行化本身带来的运行负担，勉强进行并行化就会得不偿失。 </a:t>
            </a:r>
          </a:p>
          <a:p>
            <a:r>
              <a:rPr lang="zh-CN" altLang="en-US"/>
              <a:t>负载均衡</a:t>
            </a:r>
          </a:p>
          <a:p>
            <a:r>
              <a:rPr lang="zh-CN" altLang="en-US"/>
              <a:t>同步开销</a:t>
            </a:r>
            <a:endParaRPr lang="en-US" altLang="zh-CN"/>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endParaRPr lang="zh-CN" altLang="en-US"/>
          </a:p>
        </p:txBody>
      </p:sp>
      <p:sp>
        <p:nvSpPr>
          <p:cNvPr id="203779" name="Rectangle 3"/>
          <p:cNvSpPr>
            <a:spLocks noGrp="1" noChangeArrowheads="1"/>
          </p:cNvSpPr>
          <p:nvPr>
            <p:ph type="body" idx="1"/>
          </p:nvPr>
        </p:nvSpPr>
        <p:spPr/>
        <p:txBody>
          <a:bodyPr/>
          <a:lstStyle/>
          <a:p>
            <a:endParaRPr lang="zh-CN" altLang="en-US"/>
          </a:p>
        </p:txBody>
      </p:sp>
      <p:pic>
        <p:nvPicPr>
          <p:cNvPr id="20378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r>
              <a:rPr lang="zh-CN" altLang="en-US"/>
              <a:t>负载均衡</a:t>
            </a:r>
          </a:p>
        </p:txBody>
      </p:sp>
      <p:sp>
        <p:nvSpPr>
          <p:cNvPr id="204803" name="Rectangle 3"/>
          <p:cNvSpPr>
            <a:spLocks noGrp="1" noChangeArrowheads="1"/>
          </p:cNvSpPr>
          <p:nvPr>
            <p:ph type="body" idx="1"/>
          </p:nvPr>
        </p:nvSpPr>
        <p:spPr/>
        <p:txBody>
          <a:bodyPr/>
          <a:lstStyle/>
          <a:p>
            <a:endParaRPr lang="zh-CN" altLang="en-US"/>
          </a:p>
        </p:txBody>
      </p:sp>
      <p:pic>
        <p:nvPicPr>
          <p:cNvPr id="2048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9144000" cy="53990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endParaRPr lang="zh-CN" altLang="en-US"/>
          </a:p>
        </p:txBody>
      </p:sp>
      <p:sp>
        <p:nvSpPr>
          <p:cNvPr id="205827" name="Rectangle 3"/>
          <p:cNvSpPr>
            <a:spLocks noGrp="1" noChangeArrowheads="1"/>
          </p:cNvSpPr>
          <p:nvPr>
            <p:ph type="body" idx="1"/>
          </p:nvPr>
        </p:nvSpPr>
        <p:spPr/>
        <p:txBody>
          <a:bodyPr/>
          <a:lstStyle/>
          <a:p>
            <a:endParaRPr lang="zh-CN" altLang="en-US"/>
          </a:p>
        </p:txBody>
      </p:sp>
      <p:pic>
        <p:nvPicPr>
          <p:cNvPr id="2058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8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r>
              <a:rPr lang="zh-CN" altLang="en-US"/>
              <a:t>同步开销</a:t>
            </a:r>
            <a:r>
              <a:rPr lang="en-US" altLang="zh-CN"/>
              <a:t>1</a:t>
            </a:r>
          </a:p>
        </p:txBody>
      </p:sp>
      <p:sp>
        <p:nvSpPr>
          <p:cNvPr id="206851" name="Rectangle 3"/>
          <p:cNvSpPr>
            <a:spLocks noGrp="1" noChangeArrowheads="1"/>
          </p:cNvSpPr>
          <p:nvPr>
            <p:ph type="body" idx="1"/>
          </p:nvPr>
        </p:nvSpPr>
        <p:spPr/>
        <p:txBody>
          <a:bodyPr/>
          <a:lstStyle/>
          <a:p>
            <a:endParaRPr lang="zh-CN" altLang="en-US"/>
          </a:p>
        </p:txBody>
      </p:sp>
      <p:pic>
        <p:nvPicPr>
          <p:cNvPr id="2068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6975"/>
            <a:ext cx="9144000" cy="5111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endParaRPr lang="zh-CN" altLang="en-US"/>
          </a:p>
        </p:txBody>
      </p:sp>
      <p:sp>
        <p:nvSpPr>
          <p:cNvPr id="207875" name="Rectangle 3"/>
          <p:cNvSpPr>
            <a:spLocks noGrp="1" noChangeArrowheads="1"/>
          </p:cNvSpPr>
          <p:nvPr>
            <p:ph type="body" idx="1"/>
          </p:nvPr>
        </p:nvSpPr>
        <p:spPr/>
        <p:txBody>
          <a:bodyPr/>
          <a:lstStyle/>
          <a:p>
            <a:endParaRPr lang="zh-CN" altLang="en-US"/>
          </a:p>
        </p:txBody>
      </p:sp>
      <p:pic>
        <p:nvPicPr>
          <p:cNvPr id="2078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itchFamily="2" charset="2"/>
          <a:buChar char="l"/>
          <a:tabLst/>
          <a:defRPr kumimoji="1" lang="en-US" sz="3200" b="0" i="0" u="none" strike="noStrike" cap="none" normalizeH="0" baseline="0" smtClean="0">
            <a:ln>
              <a:noFill/>
            </a:ln>
            <a:solidFill>
              <a:schemeClr val="tx1"/>
            </a:solidFill>
            <a:effectLst/>
            <a:latin typeface="Times New Roman" pitchFamily="18"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itchFamily="2" charset="2"/>
          <a:buChar char="l"/>
          <a:tabLst/>
          <a:defRPr kumimoji="1" lang="en-US" sz="3200" b="0" i="0" u="none" strike="noStrike" cap="none" normalizeH="0" baseline="0" smtClean="0">
            <a:ln>
              <a:noFill/>
            </a:ln>
            <a:solidFill>
              <a:schemeClr val="tx1"/>
            </a:solidFill>
            <a:effectLst/>
            <a:latin typeface="Times New Roman" pitchFamily="18" charset="0"/>
            <a:ea typeface="宋体"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1585974</TotalTime>
  <Words>4353</Words>
  <Application>Microsoft Office PowerPoint</Application>
  <PresentationFormat>全屏显示(4:3)</PresentationFormat>
  <Paragraphs>406</Paragraphs>
  <Slides>63</Slides>
  <Notes>1</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63</vt:i4>
      </vt:variant>
    </vt:vector>
  </HeadingPairs>
  <TitlesOfParts>
    <vt:vector size="72" baseType="lpstr">
      <vt:lpstr>黑体</vt:lpstr>
      <vt:lpstr>宋体</vt:lpstr>
      <vt:lpstr>Arial</vt:lpstr>
      <vt:lpstr>Calibri</vt:lpstr>
      <vt:lpstr>Lucida Sans Unicode</vt:lpstr>
      <vt:lpstr>Times New Roman</vt:lpstr>
      <vt:lpstr>Wingdings</vt:lpstr>
      <vt:lpstr>Soaring</vt:lpstr>
      <vt:lpstr>公式</vt:lpstr>
      <vt:lpstr>OpenMP编程简介</vt:lpstr>
      <vt:lpstr>OpenMP编程简介</vt:lpstr>
      <vt:lpstr>OpenMP多线程编程基础 </vt:lpstr>
      <vt:lpstr>Fork-Join的形式</vt:lpstr>
      <vt:lpstr>OpenMP编程组成</vt:lpstr>
      <vt:lpstr>编译指导语句</vt:lpstr>
      <vt:lpstr>运行时库函数 </vt:lpstr>
      <vt:lpstr>编写OpenMP程序 </vt:lpstr>
      <vt:lpstr>PowerPoint 演示文稿</vt:lpstr>
      <vt:lpstr>PowerPoint 演示文稿</vt:lpstr>
      <vt:lpstr>循环并行化</vt:lpstr>
      <vt:lpstr>循环并行化语句的限制</vt:lpstr>
      <vt:lpstr>简单循环并行化 </vt:lpstr>
      <vt:lpstr>数据相关的概念 </vt:lpstr>
      <vt:lpstr>PowerPoint 演示文稿</vt:lpstr>
      <vt:lpstr>PowerPoint 演示文稿</vt:lpstr>
      <vt:lpstr>循环并行化编译指导语句的子句 </vt:lpstr>
      <vt:lpstr>循环嵌套 </vt:lpstr>
      <vt:lpstr>PowerPoint 演示文稿</vt:lpstr>
      <vt:lpstr>控制数据的共享属性 </vt:lpstr>
      <vt:lpstr>控制数据的共享属性</vt:lpstr>
      <vt:lpstr>控制数据的共享属性</vt:lpstr>
      <vt:lpstr>PowerPoint 演示文稿</vt:lpstr>
      <vt:lpstr>PowerPoint 演示文稿</vt:lpstr>
      <vt:lpstr>PowerPoint 演示文稿</vt:lpstr>
      <vt:lpstr>规约操作的并行化</vt:lpstr>
      <vt:lpstr>私有变量的初始化和终结操作</vt:lpstr>
      <vt:lpstr>私有变量的初始化和终结操作实例</vt:lpstr>
      <vt:lpstr>数据相关性与并行化操作 </vt:lpstr>
      <vt:lpstr>PowerPoint 演示文稿</vt:lpstr>
      <vt:lpstr>并行区域编程</vt:lpstr>
      <vt:lpstr>线程私有数据与threadprivate，copyin子句 </vt:lpstr>
      <vt:lpstr>PowerPoint 演示文稿</vt:lpstr>
      <vt:lpstr>并行区域之间的工作共享</vt:lpstr>
      <vt:lpstr>并行区域之间的工作共享</vt:lpstr>
      <vt:lpstr>并行区域之间的工作共享</vt:lpstr>
      <vt:lpstr>并行区域之间的工作共享</vt:lpstr>
      <vt:lpstr>线程同步</vt:lpstr>
      <vt:lpstr>数据竞争</vt:lpstr>
      <vt:lpstr>互斥锁机制</vt:lpstr>
      <vt:lpstr>互斥锁机制</vt:lpstr>
      <vt:lpstr>PowerPoint 演示文稿</vt:lpstr>
      <vt:lpstr>互斥锁机制</vt:lpstr>
      <vt:lpstr>原子操作</vt:lpstr>
      <vt:lpstr>PowerPoint 演示文稿</vt:lpstr>
      <vt:lpstr>互斥锁机制</vt:lpstr>
      <vt:lpstr>PowerPoint 演示文稿</vt:lpstr>
      <vt:lpstr>PowerPoint 演示文稿</vt:lpstr>
      <vt:lpstr>隐含的同步屏障（barrier）</vt:lpstr>
      <vt:lpstr>PowerPoint 演示文稿</vt:lpstr>
      <vt:lpstr>明确的同步屏障语句</vt:lpstr>
      <vt:lpstr>PowerPoint 演示文稿</vt:lpstr>
      <vt:lpstr>PowerPoint 演示文稿</vt:lpstr>
      <vt:lpstr>循环并行化中的顺序语句</vt:lpstr>
      <vt:lpstr>PowerPoint 演示文稿</vt:lpstr>
      <vt:lpstr>影响性能的主要因素</vt:lpstr>
      <vt:lpstr>影响性能的主要因素</vt:lpstr>
      <vt:lpstr>OpenMP程序性能分析实例</vt:lpstr>
      <vt:lpstr>PowerPoint 演示文稿</vt:lpstr>
      <vt:lpstr>负载均衡</vt:lpstr>
      <vt:lpstr>PowerPoint 演示文稿</vt:lpstr>
      <vt:lpstr>同步开销1</vt:lpstr>
      <vt:lpstr>PowerPoint 演示文稿</vt:lpstr>
    </vt:vector>
  </TitlesOfParts>
  <Company>jilin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操作系统概述</dc:title>
  <dc:creator>peter</dc:creator>
  <cp:lastModifiedBy>peter</cp:lastModifiedBy>
  <cp:revision>291</cp:revision>
  <dcterms:created xsi:type="dcterms:W3CDTF">2002-08-13T11:06:20Z</dcterms:created>
  <dcterms:modified xsi:type="dcterms:W3CDTF">2022-12-02T10:50:42Z</dcterms:modified>
</cp:coreProperties>
</file>