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notesMasterIdLst>
    <p:notesMasterId r:id="rId40"/>
  </p:notesMasterIdLst>
  <p:handoutMasterIdLst>
    <p:handoutMasterId r:id="rId41"/>
  </p:handoutMasterIdLst>
  <p:sldIdLst>
    <p:sldId id="256" r:id="rId2"/>
    <p:sldId id="257" r:id="rId3"/>
    <p:sldId id="258" r:id="rId4"/>
    <p:sldId id="277" r:id="rId5"/>
    <p:sldId id="259" r:id="rId6"/>
    <p:sldId id="262" r:id="rId7"/>
    <p:sldId id="263" r:id="rId8"/>
    <p:sldId id="260" r:id="rId9"/>
    <p:sldId id="261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8" r:id="rId23"/>
    <p:sldId id="279" r:id="rId24"/>
    <p:sldId id="280" r:id="rId25"/>
    <p:sldId id="281" r:id="rId26"/>
    <p:sldId id="286" r:id="rId27"/>
    <p:sldId id="282" r:id="rId28"/>
    <p:sldId id="283" r:id="rId29"/>
    <p:sldId id="284" r:id="rId30"/>
    <p:sldId id="285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umimoji="1" sz="3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sz="3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sz="3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sz="3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sz="3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umimoji="1" sz="3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umimoji="1" sz="3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umimoji="1" sz="3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umimoji="1" sz="3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507A3"/>
    <a:srgbClr val="2C09C3"/>
    <a:srgbClr val="320ADE"/>
    <a:srgbClr val="E3391D"/>
    <a:srgbClr val="336600"/>
    <a:srgbClr val="009900"/>
    <a:srgbClr val="3F456B"/>
    <a:srgbClr val="0033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672" autoAdjust="0"/>
    <p:restoredTop sz="63489" autoAdjust="0"/>
  </p:normalViewPr>
  <p:slideViewPr>
    <p:cSldViewPr>
      <p:cViewPr varScale="1">
        <p:scale>
          <a:sx n="55" d="100"/>
          <a:sy n="55" d="100"/>
        </p:scale>
        <p:origin x="2383" y="19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0" d="100"/>
          <a:sy n="60" d="100"/>
        </p:scale>
        <p:origin x="-1866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147234ED-034E-4F9A-9CC1-77374AF48E3A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spcBef>
                <a:spcPct val="0"/>
              </a:spcBef>
              <a:buClrTx/>
              <a:buSzTx/>
              <a:buFontTx/>
              <a:buNone/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EA032DC5-5323-4757-AC64-B7ECA7B214E1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ct val="0"/>
              </a:spcBef>
              <a:buClrTx/>
              <a:buSzTx/>
              <a:buFontTx/>
              <a:buNone/>
              <a:defRPr sz="120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EABB5B19-9B26-4D8D-8D5C-89C00F2F80D5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spcBef>
                <a:spcPct val="0"/>
              </a:spcBef>
              <a:buClrTx/>
              <a:buSzTx/>
              <a:buFontTx/>
              <a:buNone/>
              <a:defRPr sz="120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D1C4A8EE-A304-4C1E-B6F3-9018BAF4F337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ct val="0"/>
              </a:spcBef>
              <a:buClrTx/>
              <a:buSzTx/>
              <a:buFontTx/>
              <a:buNone/>
              <a:defRPr sz="1200"/>
            </a:lvl1pPr>
          </a:lstStyle>
          <a:p>
            <a:pPr>
              <a:defRPr/>
            </a:pPr>
            <a:fld id="{38A7D634-7FA2-4DEF-8BA5-66A122D2E731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1D5402E6-BAAB-4F9A-AD29-6F621DD0EAA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spcBef>
                <a:spcPct val="0"/>
              </a:spcBef>
              <a:buClrTx/>
              <a:buSzTx/>
              <a:buFontTx/>
              <a:buNone/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099" name="Rectangle 3">
            <a:extLst>
              <a:ext uri="{FF2B5EF4-FFF2-40B4-BE49-F238E27FC236}">
                <a16:creationId xmlns:a16="http://schemas.microsoft.com/office/drawing/2014/main" id="{14A28C49-A8D3-45E1-8ACB-C34ED2A9F80C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ct val="0"/>
              </a:spcBef>
              <a:buClrTx/>
              <a:buSzTx/>
              <a:buFontTx/>
              <a:buNone/>
              <a:defRPr sz="120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076" name="Rectangle 4">
            <a:extLst>
              <a:ext uri="{FF2B5EF4-FFF2-40B4-BE49-F238E27FC236}">
                <a16:creationId xmlns:a16="http://schemas.microsoft.com/office/drawing/2014/main" id="{0BF0C452-8AB3-40FB-AC7A-D0881F32ED6E}"/>
              </a:ext>
            </a:extLst>
          </p:cNvPr>
          <p:cNvSpPr>
            <a:spLocks noChangeArrowheads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41F591C1-6DB0-41B6-867E-4291370961B7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4102" name="Rectangle 6">
            <a:extLst>
              <a:ext uri="{FF2B5EF4-FFF2-40B4-BE49-F238E27FC236}">
                <a16:creationId xmlns:a16="http://schemas.microsoft.com/office/drawing/2014/main" id="{DB115B36-8F8D-4B2E-910F-67D89D961A2A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spcBef>
                <a:spcPct val="0"/>
              </a:spcBef>
              <a:buClrTx/>
              <a:buSzTx/>
              <a:buFontTx/>
              <a:buNone/>
              <a:defRPr sz="120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103" name="Rectangle 7">
            <a:extLst>
              <a:ext uri="{FF2B5EF4-FFF2-40B4-BE49-F238E27FC236}">
                <a16:creationId xmlns:a16="http://schemas.microsoft.com/office/drawing/2014/main" id="{86A709A4-2A03-4967-B2CE-312785E8DEA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ct val="0"/>
              </a:spcBef>
              <a:buClrTx/>
              <a:buSzTx/>
              <a:buFontTx/>
              <a:buNone/>
              <a:defRPr sz="1200"/>
            </a:lvl1pPr>
          </a:lstStyle>
          <a:p>
            <a:pPr>
              <a:defRPr/>
            </a:pPr>
            <a:fld id="{2E2FF9A4-E35D-4EB2-9DCF-FBDF03B7920E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幻灯片图像占位符 1">
            <a:extLst>
              <a:ext uri="{FF2B5EF4-FFF2-40B4-BE49-F238E27FC236}">
                <a16:creationId xmlns:a16="http://schemas.microsoft.com/office/drawing/2014/main" id="{4825BFEF-A4B4-42AE-80A5-3AFC3DD663C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7" name="备注占位符 2">
            <a:extLst>
              <a:ext uri="{FF2B5EF4-FFF2-40B4-BE49-F238E27FC236}">
                <a16:creationId xmlns:a16="http://schemas.microsoft.com/office/drawing/2014/main" id="{20688D52-183B-44F4-99FA-2E5414D1912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zh-CN" altLang="en-US"/>
          </a:p>
        </p:txBody>
      </p:sp>
      <p:sp>
        <p:nvSpPr>
          <p:cNvPr id="6148" name="灯片编号占位符 3">
            <a:extLst>
              <a:ext uri="{FF2B5EF4-FFF2-40B4-BE49-F238E27FC236}">
                <a16:creationId xmlns:a16="http://schemas.microsoft.com/office/drawing/2014/main" id="{E3574478-0D9D-49A5-AE4B-E321D978B49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fld id="{E546EA4F-AD63-451E-97A9-334E4EAF3369}" type="slidenum">
              <a:rPr lang="zh-CN" altLang="en-US" sz="1200" smtClean="0"/>
              <a:pPr/>
              <a:t>1</a:t>
            </a:fld>
            <a:endParaRPr lang="en-US" altLang="zh-CN" sz="12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幻灯片图像占位符 1">
            <a:extLst>
              <a:ext uri="{FF2B5EF4-FFF2-40B4-BE49-F238E27FC236}">
                <a16:creationId xmlns:a16="http://schemas.microsoft.com/office/drawing/2014/main" id="{693CB21E-EF66-4A80-85AF-0113ECF1AE9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5" name="备注占位符 2">
            <a:extLst>
              <a:ext uri="{FF2B5EF4-FFF2-40B4-BE49-F238E27FC236}">
                <a16:creationId xmlns:a16="http://schemas.microsoft.com/office/drawing/2014/main" id="{CE18BE93-A383-47B5-9646-1AFF0E1E5D6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zh-CN" altLang="en-US"/>
          </a:p>
        </p:txBody>
      </p:sp>
      <p:sp>
        <p:nvSpPr>
          <p:cNvPr id="8196" name="灯片编号占位符 3">
            <a:extLst>
              <a:ext uri="{FF2B5EF4-FFF2-40B4-BE49-F238E27FC236}">
                <a16:creationId xmlns:a16="http://schemas.microsoft.com/office/drawing/2014/main" id="{8E4F89E6-155E-4783-9176-A6D1B270EB9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fld id="{1DB00AB0-6C6F-44D4-B179-41AB6BD5B0AA}" type="slidenum">
              <a:rPr lang="zh-CN" altLang="en-US" sz="1200" smtClean="0"/>
              <a:pPr/>
              <a:t>2</a:t>
            </a:fld>
            <a:endParaRPr lang="en-US" altLang="zh-CN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>
            <a:extLst>
              <a:ext uri="{FF2B5EF4-FFF2-40B4-BE49-F238E27FC236}">
                <a16:creationId xmlns:a16="http://schemas.microsoft.com/office/drawing/2014/main" id="{813C0929-8CC8-482A-A68F-6092AD282105}"/>
              </a:ext>
            </a:extLst>
          </p:cNvPr>
          <p:cNvGrpSpPr>
            <a:grpSpLocks/>
          </p:cNvGrpSpPr>
          <p:nvPr/>
        </p:nvGrpSpPr>
        <p:grpSpPr bwMode="auto">
          <a:xfrm>
            <a:off x="-1035050" y="1552575"/>
            <a:ext cx="10179050" cy="5305425"/>
            <a:chOff x="-652" y="978"/>
            <a:chExt cx="6412" cy="3342"/>
          </a:xfrm>
        </p:grpSpPr>
        <p:sp>
          <p:nvSpPr>
            <p:cNvPr id="5" name="Freeform 3">
              <a:extLst>
                <a:ext uri="{FF2B5EF4-FFF2-40B4-BE49-F238E27FC236}">
                  <a16:creationId xmlns:a16="http://schemas.microsoft.com/office/drawing/2014/main" id="{EE4961F9-9EAF-40B8-800E-47C97AD5950D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1" y="1707"/>
              <a:ext cx="3699" cy="2613"/>
            </a:xfrm>
            <a:custGeom>
              <a:avLst/>
              <a:gdLst>
                <a:gd name="T0" fmla="*/ 1523 w 3699"/>
                <a:gd name="T1" fmla="*/ 2611 h 2613"/>
                <a:gd name="T2" fmla="*/ 3698 w 3699"/>
                <a:gd name="T3" fmla="*/ 2612 h 2613"/>
                <a:gd name="T4" fmla="*/ 3698 w 3699"/>
                <a:gd name="T5" fmla="*/ 2228 h 2613"/>
                <a:gd name="T6" fmla="*/ 0 w 3699"/>
                <a:gd name="T7" fmla="*/ 0 h 2613"/>
                <a:gd name="T8" fmla="*/ 160 w 3699"/>
                <a:gd name="T9" fmla="*/ 118 h 2613"/>
                <a:gd name="T10" fmla="*/ 292 w 3699"/>
                <a:gd name="T11" fmla="*/ 219 h 2613"/>
                <a:gd name="T12" fmla="*/ 441 w 3699"/>
                <a:gd name="T13" fmla="*/ 347 h 2613"/>
                <a:gd name="T14" fmla="*/ 585 w 3699"/>
                <a:gd name="T15" fmla="*/ 482 h 2613"/>
                <a:gd name="T16" fmla="*/ 796 w 3699"/>
                <a:gd name="T17" fmla="*/ 711 h 2613"/>
                <a:gd name="T18" fmla="*/ 983 w 3699"/>
                <a:gd name="T19" fmla="*/ 955 h 2613"/>
                <a:gd name="T20" fmla="*/ 1119 w 3699"/>
                <a:gd name="T21" fmla="*/ 1168 h 2613"/>
                <a:gd name="T22" fmla="*/ 1238 w 3699"/>
                <a:gd name="T23" fmla="*/ 1388 h 2613"/>
                <a:gd name="T24" fmla="*/ 1331 w 3699"/>
                <a:gd name="T25" fmla="*/ 1608 h 2613"/>
                <a:gd name="T26" fmla="*/ 1400 w 3699"/>
                <a:gd name="T27" fmla="*/ 1809 h 2613"/>
                <a:gd name="T28" fmla="*/ 1447 w 3699"/>
                <a:gd name="T29" fmla="*/ 1979 h 2613"/>
                <a:gd name="T30" fmla="*/ 1490 w 3699"/>
                <a:gd name="T31" fmla="*/ 2190 h 2613"/>
                <a:gd name="T32" fmla="*/ 1511 w 3699"/>
                <a:gd name="T33" fmla="*/ 2374 h 2613"/>
                <a:gd name="T34" fmla="*/ 1523 w 3699"/>
                <a:gd name="T35" fmla="*/ 2611 h 26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699" h="2613">
                  <a:moveTo>
                    <a:pt x="1523" y="2611"/>
                  </a:moveTo>
                  <a:lnTo>
                    <a:pt x="3698" y="2612"/>
                  </a:lnTo>
                  <a:lnTo>
                    <a:pt x="3698" y="2228"/>
                  </a:lnTo>
                  <a:lnTo>
                    <a:pt x="0" y="0"/>
                  </a:lnTo>
                  <a:lnTo>
                    <a:pt x="160" y="118"/>
                  </a:lnTo>
                  <a:lnTo>
                    <a:pt x="292" y="219"/>
                  </a:lnTo>
                  <a:lnTo>
                    <a:pt x="441" y="347"/>
                  </a:lnTo>
                  <a:lnTo>
                    <a:pt x="585" y="482"/>
                  </a:lnTo>
                  <a:lnTo>
                    <a:pt x="796" y="711"/>
                  </a:lnTo>
                  <a:lnTo>
                    <a:pt x="983" y="955"/>
                  </a:lnTo>
                  <a:lnTo>
                    <a:pt x="1119" y="1168"/>
                  </a:lnTo>
                  <a:lnTo>
                    <a:pt x="1238" y="1388"/>
                  </a:lnTo>
                  <a:lnTo>
                    <a:pt x="1331" y="1608"/>
                  </a:lnTo>
                  <a:lnTo>
                    <a:pt x="1400" y="1809"/>
                  </a:lnTo>
                  <a:lnTo>
                    <a:pt x="1447" y="1979"/>
                  </a:lnTo>
                  <a:lnTo>
                    <a:pt x="1490" y="2190"/>
                  </a:lnTo>
                  <a:lnTo>
                    <a:pt x="1511" y="2374"/>
                  </a:lnTo>
                  <a:lnTo>
                    <a:pt x="1523" y="2611"/>
                  </a:lnTo>
                </a:path>
              </a:pathLst>
            </a:custGeom>
            <a:gradFill rotWithShape="0">
              <a:gsLst>
                <a:gs pos="0">
                  <a:schemeClr val="accent2">
                    <a:gamma/>
                    <a:shade val="46275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spcBef>
                  <a:spcPct val="20000"/>
                </a:spcBef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l"/>
                <a:defRPr/>
              </a:pPr>
              <a:endParaRPr lang="zh-CN" altLang="en-US"/>
            </a:p>
          </p:txBody>
        </p:sp>
        <p:sp>
          <p:nvSpPr>
            <p:cNvPr id="6" name="Arc 4">
              <a:extLst>
                <a:ext uri="{FF2B5EF4-FFF2-40B4-BE49-F238E27FC236}">
                  <a16:creationId xmlns:a16="http://schemas.microsoft.com/office/drawing/2014/main" id="{9016057A-8E43-4A40-ACA4-6176BBE26D7F}"/>
                </a:ext>
              </a:extLst>
            </p:cNvPr>
            <p:cNvSpPr>
              <a:spLocks/>
            </p:cNvSpPr>
            <p:nvPr/>
          </p:nvSpPr>
          <p:spPr bwMode="auto">
            <a:xfrm>
              <a:off x="-652" y="978"/>
              <a:ext cx="4237" cy="3342"/>
            </a:xfrm>
            <a:custGeom>
              <a:avLst/>
              <a:gdLst>
                <a:gd name="T0" fmla="*/ 30 w 21600"/>
                <a:gd name="T1" fmla="*/ 0 h 21231"/>
                <a:gd name="T2" fmla="*/ 163 w 21600"/>
                <a:gd name="T3" fmla="*/ 83 h 21231"/>
                <a:gd name="T4" fmla="*/ 0 w 21600"/>
                <a:gd name="T5" fmla="*/ 83 h 21231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231" fill="none" extrusionOk="0">
                  <a:moveTo>
                    <a:pt x="3976" y="0"/>
                  </a:moveTo>
                  <a:cubicBezTo>
                    <a:pt x="14194" y="1914"/>
                    <a:pt x="21600" y="10835"/>
                    <a:pt x="21600" y="21231"/>
                  </a:cubicBezTo>
                </a:path>
                <a:path w="21600" h="21231" stroke="0" extrusionOk="0">
                  <a:moveTo>
                    <a:pt x="3976" y="0"/>
                  </a:moveTo>
                  <a:cubicBezTo>
                    <a:pt x="14194" y="1914"/>
                    <a:pt x="21600" y="10835"/>
                    <a:pt x="21600" y="21231"/>
                  </a:cubicBezTo>
                  <a:lnTo>
                    <a:pt x="0" y="21231"/>
                  </a:lnTo>
                  <a:lnTo>
                    <a:pt x="3976" y="0"/>
                  </a:lnTo>
                  <a:close/>
                </a:path>
              </a:pathLst>
            </a:custGeom>
            <a:noFill/>
            <a:ln w="12700" cap="rnd">
              <a:solidFill>
                <a:schemeClr val="accent2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81925" name="Rectangle 5"/>
          <p:cNvSpPr>
            <a:spLocks noGrp="1" noChangeArrowheads="1"/>
          </p:cNvSpPr>
          <p:nvPr>
            <p:ph type="ctrTitle" sz="quarter"/>
          </p:nvPr>
        </p:nvSpPr>
        <p:spPr>
          <a:xfrm>
            <a:off x="1293813" y="762000"/>
            <a:ext cx="7772400" cy="1143000"/>
          </a:xfrm>
        </p:spPr>
        <p:txBody>
          <a:bodyPr anchor="b"/>
          <a:lstStyle>
            <a:lvl1pPr>
              <a:defRPr/>
            </a:lvl1pPr>
          </a:lstStyle>
          <a:p>
            <a:pPr lvl="0"/>
            <a:r>
              <a:rPr lang="zh-CN" altLang="en-US" noProof="0"/>
              <a:t>单击此处编辑母版标题样式</a:t>
            </a:r>
          </a:p>
        </p:txBody>
      </p:sp>
      <p:sp>
        <p:nvSpPr>
          <p:cNvPr id="81926" name="Rectangle 6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685800" y="3429000"/>
            <a:ext cx="6400800" cy="1752600"/>
          </a:xfrm>
        </p:spPr>
        <p:txBody>
          <a:bodyPr lIns="92075" tIns="46038" rIns="92075" bIns="46038" anchor="ctr"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zh-CN" altLang="en-US" noProof="0"/>
              <a:t>单击此处编辑母版副标题样式</a:t>
            </a:r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2E3324B1-E80F-4AA2-B766-326E4319530B}"/>
              </a:ext>
            </a:extLst>
          </p:cNvPr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8">
            <a:extLst>
              <a:ext uri="{FF2B5EF4-FFF2-40B4-BE49-F238E27FC236}">
                <a16:creationId xmlns:a16="http://schemas.microsoft.com/office/drawing/2014/main" id="{67BC1FC1-F960-4FA9-8E5E-BAFCDBB41E3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9">
            <a:extLst>
              <a:ext uri="{FF2B5EF4-FFF2-40B4-BE49-F238E27FC236}">
                <a16:creationId xmlns:a16="http://schemas.microsoft.com/office/drawing/2014/main" id="{578DBDA8-FA47-4F0C-AEBC-9CCB8D343A0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AFDD49-8DD1-4851-8F20-DB47132342E8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5566626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14">
            <a:extLst>
              <a:ext uri="{FF2B5EF4-FFF2-40B4-BE49-F238E27FC236}">
                <a16:creationId xmlns:a16="http://schemas.microsoft.com/office/drawing/2014/main" id="{DB6182B9-AE2C-49B8-B53B-BFC15D174F5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5">
            <a:extLst>
              <a:ext uri="{FF2B5EF4-FFF2-40B4-BE49-F238E27FC236}">
                <a16:creationId xmlns:a16="http://schemas.microsoft.com/office/drawing/2014/main" id="{0291DC16-FD63-4A5A-8230-CF91C34AF5B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6">
            <a:extLst>
              <a:ext uri="{FF2B5EF4-FFF2-40B4-BE49-F238E27FC236}">
                <a16:creationId xmlns:a16="http://schemas.microsoft.com/office/drawing/2014/main" id="{4BD930AC-E7D4-4C22-80C5-6DE2E1AE1E3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42A8A5-6A23-405B-BFBB-6A188FC7A3F7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3187722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14">
            <a:extLst>
              <a:ext uri="{FF2B5EF4-FFF2-40B4-BE49-F238E27FC236}">
                <a16:creationId xmlns:a16="http://schemas.microsoft.com/office/drawing/2014/main" id="{8CA81D33-1E88-4628-97C3-B74DB0AD4FC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5">
            <a:extLst>
              <a:ext uri="{FF2B5EF4-FFF2-40B4-BE49-F238E27FC236}">
                <a16:creationId xmlns:a16="http://schemas.microsoft.com/office/drawing/2014/main" id="{A122FCAA-1263-4A69-9EBF-F5D165FB8ED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6">
            <a:extLst>
              <a:ext uri="{FF2B5EF4-FFF2-40B4-BE49-F238E27FC236}">
                <a16:creationId xmlns:a16="http://schemas.microsoft.com/office/drawing/2014/main" id="{1F668768-2FB4-4196-8A3A-8D086296914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CC6FDE-D1F6-4678-B7A3-CBA67637329E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1601716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228600" y="1219200"/>
            <a:ext cx="4229100" cy="52578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10100" y="1219200"/>
            <a:ext cx="4229100" cy="52578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14">
            <a:extLst>
              <a:ext uri="{FF2B5EF4-FFF2-40B4-BE49-F238E27FC236}">
                <a16:creationId xmlns:a16="http://schemas.microsoft.com/office/drawing/2014/main" id="{FE004A5B-C2C0-4241-ABA8-CCC16514290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5">
            <a:extLst>
              <a:ext uri="{FF2B5EF4-FFF2-40B4-BE49-F238E27FC236}">
                <a16:creationId xmlns:a16="http://schemas.microsoft.com/office/drawing/2014/main" id="{48FB10D9-4002-4EEF-A8C1-A5C21BAD4FE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6">
            <a:extLst>
              <a:ext uri="{FF2B5EF4-FFF2-40B4-BE49-F238E27FC236}">
                <a16:creationId xmlns:a16="http://schemas.microsoft.com/office/drawing/2014/main" id="{727B994C-F0A8-4AF1-9959-47AF85E094B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C133FD-B451-4F18-BE11-0141AF1F22CD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557231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14">
            <a:extLst>
              <a:ext uri="{FF2B5EF4-FFF2-40B4-BE49-F238E27FC236}">
                <a16:creationId xmlns:a16="http://schemas.microsoft.com/office/drawing/2014/main" id="{354DE03F-0D23-454A-81D1-D96F358931C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5">
            <a:extLst>
              <a:ext uri="{FF2B5EF4-FFF2-40B4-BE49-F238E27FC236}">
                <a16:creationId xmlns:a16="http://schemas.microsoft.com/office/drawing/2014/main" id="{08BB49F9-6B9F-4BE1-A312-B2D5C88BEF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6">
            <a:extLst>
              <a:ext uri="{FF2B5EF4-FFF2-40B4-BE49-F238E27FC236}">
                <a16:creationId xmlns:a16="http://schemas.microsoft.com/office/drawing/2014/main" id="{03C39943-EED4-4A44-9580-E3228E745C8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3660BC-7082-4668-B626-D793D2031BC9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7160484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14">
            <a:extLst>
              <a:ext uri="{FF2B5EF4-FFF2-40B4-BE49-F238E27FC236}">
                <a16:creationId xmlns:a16="http://schemas.microsoft.com/office/drawing/2014/main" id="{70402B7B-76EB-420D-85D0-D7115D4ED8F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5">
            <a:extLst>
              <a:ext uri="{FF2B5EF4-FFF2-40B4-BE49-F238E27FC236}">
                <a16:creationId xmlns:a16="http://schemas.microsoft.com/office/drawing/2014/main" id="{1390ADC4-2083-4B44-883B-5C68FB85575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6">
            <a:extLst>
              <a:ext uri="{FF2B5EF4-FFF2-40B4-BE49-F238E27FC236}">
                <a16:creationId xmlns:a16="http://schemas.microsoft.com/office/drawing/2014/main" id="{8E7D180E-163A-441F-A681-6CF22764048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141729-6BDB-4D5A-8AE4-D089CBE661A7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5163134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4">
            <a:extLst>
              <a:ext uri="{FF2B5EF4-FFF2-40B4-BE49-F238E27FC236}">
                <a16:creationId xmlns:a16="http://schemas.microsoft.com/office/drawing/2014/main" id="{1007BC23-3765-4E4D-B6A8-D39FB29A8D0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5">
            <a:extLst>
              <a:ext uri="{FF2B5EF4-FFF2-40B4-BE49-F238E27FC236}">
                <a16:creationId xmlns:a16="http://schemas.microsoft.com/office/drawing/2014/main" id="{A5F696F9-341A-41AE-B0A1-6034C037CC1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6">
            <a:extLst>
              <a:ext uri="{FF2B5EF4-FFF2-40B4-BE49-F238E27FC236}">
                <a16:creationId xmlns:a16="http://schemas.microsoft.com/office/drawing/2014/main" id="{99D061BB-D388-44FD-AFC5-2367797F460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06F424-20A0-40A0-AA9B-A00AA2FF6996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580936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14">
            <a:extLst>
              <a:ext uri="{FF2B5EF4-FFF2-40B4-BE49-F238E27FC236}">
                <a16:creationId xmlns:a16="http://schemas.microsoft.com/office/drawing/2014/main" id="{BB511510-BA13-41CA-A757-1B0F1076DBC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5">
            <a:extLst>
              <a:ext uri="{FF2B5EF4-FFF2-40B4-BE49-F238E27FC236}">
                <a16:creationId xmlns:a16="http://schemas.microsoft.com/office/drawing/2014/main" id="{72E0B52A-5E5D-4F42-9CB4-69C530BBF39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6">
            <a:extLst>
              <a:ext uri="{FF2B5EF4-FFF2-40B4-BE49-F238E27FC236}">
                <a16:creationId xmlns:a16="http://schemas.microsoft.com/office/drawing/2014/main" id="{EF06D372-F065-4410-BFCF-8A179751F6C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7CD4B5-6435-45ED-8B08-BB95C275D09C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5140838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14">
            <a:extLst>
              <a:ext uri="{FF2B5EF4-FFF2-40B4-BE49-F238E27FC236}">
                <a16:creationId xmlns:a16="http://schemas.microsoft.com/office/drawing/2014/main" id="{DDA0345E-B4B8-4D95-AC12-BD93C01693F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5">
            <a:extLst>
              <a:ext uri="{FF2B5EF4-FFF2-40B4-BE49-F238E27FC236}">
                <a16:creationId xmlns:a16="http://schemas.microsoft.com/office/drawing/2014/main" id="{22CC5620-CAB6-4070-9D8C-7F600B74721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6">
            <a:extLst>
              <a:ext uri="{FF2B5EF4-FFF2-40B4-BE49-F238E27FC236}">
                <a16:creationId xmlns:a16="http://schemas.microsoft.com/office/drawing/2014/main" id="{008E9A06-C13A-4B18-951E-343490A5441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8C5E86-6B0D-4A00-8165-193DB2FC41FE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225729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14">
            <a:extLst>
              <a:ext uri="{FF2B5EF4-FFF2-40B4-BE49-F238E27FC236}">
                <a16:creationId xmlns:a16="http://schemas.microsoft.com/office/drawing/2014/main" id="{E2585D63-2E8B-4178-A341-1CB512B3A1F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5">
            <a:extLst>
              <a:ext uri="{FF2B5EF4-FFF2-40B4-BE49-F238E27FC236}">
                <a16:creationId xmlns:a16="http://schemas.microsoft.com/office/drawing/2014/main" id="{90BED2F6-A955-4A5F-BCF8-B9170A1E273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6">
            <a:extLst>
              <a:ext uri="{FF2B5EF4-FFF2-40B4-BE49-F238E27FC236}">
                <a16:creationId xmlns:a16="http://schemas.microsoft.com/office/drawing/2014/main" id="{2B828C7C-BBC4-45F2-9DE6-E8174D9A6AC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D96CEB-1DF3-4562-9566-83B525505E68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899169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86550" y="152400"/>
            <a:ext cx="2152650" cy="632460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228600" y="152400"/>
            <a:ext cx="6305550" cy="632460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14">
            <a:extLst>
              <a:ext uri="{FF2B5EF4-FFF2-40B4-BE49-F238E27FC236}">
                <a16:creationId xmlns:a16="http://schemas.microsoft.com/office/drawing/2014/main" id="{D98972D0-1061-4CAA-B76A-635750E9251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5">
            <a:extLst>
              <a:ext uri="{FF2B5EF4-FFF2-40B4-BE49-F238E27FC236}">
                <a16:creationId xmlns:a16="http://schemas.microsoft.com/office/drawing/2014/main" id="{71F577C3-843D-4121-BEA5-2A98301482E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6">
            <a:extLst>
              <a:ext uri="{FF2B5EF4-FFF2-40B4-BE49-F238E27FC236}">
                <a16:creationId xmlns:a16="http://schemas.microsoft.com/office/drawing/2014/main" id="{73D18F8C-CD5B-41C1-970F-2D959B5783D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DC4E38-68D6-4C03-9550-92439ADAE4E2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2072049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10">
            <a:extLst>
              <a:ext uri="{FF2B5EF4-FFF2-40B4-BE49-F238E27FC236}">
                <a16:creationId xmlns:a16="http://schemas.microsoft.com/office/drawing/2014/main" id="{DA9D04B1-5DD0-4703-946F-EBCFDCAF45B4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0" y="1588"/>
            <a:ext cx="9132888" cy="6845300"/>
            <a:chOff x="0" y="1"/>
            <a:chExt cx="5753" cy="4312"/>
          </a:xfrm>
        </p:grpSpPr>
        <p:sp>
          <p:nvSpPr>
            <p:cNvPr id="80907" name="Freeform 11">
              <a:extLst>
                <a:ext uri="{FF2B5EF4-FFF2-40B4-BE49-F238E27FC236}">
                  <a16:creationId xmlns:a16="http://schemas.microsoft.com/office/drawing/2014/main" id="{209943E8-31AB-4B65-9D31-931ED9532C02}"/>
                </a:ext>
              </a:extLst>
            </p:cNvPr>
            <p:cNvSpPr>
              <a:spLocks/>
            </p:cNvSpPr>
            <p:nvPr/>
          </p:nvSpPr>
          <p:spPr bwMode="auto">
            <a:xfrm>
              <a:off x="3394" y="999"/>
              <a:ext cx="2359" cy="3314"/>
            </a:xfrm>
            <a:custGeom>
              <a:avLst/>
              <a:gdLst>
                <a:gd name="T0" fmla="*/ 1905 w 2359"/>
                <a:gd name="T1" fmla="*/ 3312 h 3314"/>
                <a:gd name="T2" fmla="*/ 2358 w 2359"/>
                <a:gd name="T3" fmla="*/ 3313 h 3314"/>
                <a:gd name="T4" fmla="*/ 2358 w 2359"/>
                <a:gd name="T5" fmla="*/ 1437 h 3314"/>
                <a:gd name="T6" fmla="*/ 0 w 2359"/>
                <a:gd name="T7" fmla="*/ 0 h 3314"/>
                <a:gd name="T8" fmla="*/ 201 w 2359"/>
                <a:gd name="T9" fmla="*/ 150 h 3314"/>
                <a:gd name="T10" fmla="*/ 366 w 2359"/>
                <a:gd name="T11" fmla="*/ 279 h 3314"/>
                <a:gd name="T12" fmla="*/ 552 w 2359"/>
                <a:gd name="T13" fmla="*/ 441 h 3314"/>
                <a:gd name="T14" fmla="*/ 732 w 2359"/>
                <a:gd name="T15" fmla="*/ 612 h 3314"/>
                <a:gd name="T16" fmla="*/ 996 w 2359"/>
                <a:gd name="T17" fmla="*/ 903 h 3314"/>
                <a:gd name="T18" fmla="*/ 1230 w 2359"/>
                <a:gd name="T19" fmla="*/ 1212 h 3314"/>
                <a:gd name="T20" fmla="*/ 1400 w 2359"/>
                <a:gd name="T21" fmla="*/ 1482 h 3314"/>
                <a:gd name="T22" fmla="*/ 1548 w 2359"/>
                <a:gd name="T23" fmla="*/ 1761 h 3314"/>
                <a:gd name="T24" fmla="*/ 1665 w 2359"/>
                <a:gd name="T25" fmla="*/ 2040 h 3314"/>
                <a:gd name="T26" fmla="*/ 1751 w 2359"/>
                <a:gd name="T27" fmla="*/ 2295 h 3314"/>
                <a:gd name="T28" fmla="*/ 1809 w 2359"/>
                <a:gd name="T29" fmla="*/ 2511 h 3314"/>
                <a:gd name="T30" fmla="*/ 1863 w 2359"/>
                <a:gd name="T31" fmla="*/ 2778 h 3314"/>
                <a:gd name="T32" fmla="*/ 1890 w 2359"/>
                <a:gd name="T33" fmla="*/ 3012 h 3314"/>
                <a:gd name="T34" fmla="*/ 1905 w 2359"/>
                <a:gd name="T35" fmla="*/ 3312 h 3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59" h="3314">
                  <a:moveTo>
                    <a:pt x="1905" y="3312"/>
                  </a:moveTo>
                  <a:lnTo>
                    <a:pt x="2358" y="3313"/>
                  </a:lnTo>
                  <a:lnTo>
                    <a:pt x="2358" y="1437"/>
                  </a:lnTo>
                  <a:lnTo>
                    <a:pt x="0" y="0"/>
                  </a:lnTo>
                  <a:lnTo>
                    <a:pt x="201" y="150"/>
                  </a:lnTo>
                  <a:lnTo>
                    <a:pt x="366" y="279"/>
                  </a:lnTo>
                  <a:lnTo>
                    <a:pt x="552" y="441"/>
                  </a:lnTo>
                  <a:lnTo>
                    <a:pt x="732" y="612"/>
                  </a:lnTo>
                  <a:lnTo>
                    <a:pt x="996" y="903"/>
                  </a:lnTo>
                  <a:lnTo>
                    <a:pt x="1230" y="1212"/>
                  </a:lnTo>
                  <a:lnTo>
                    <a:pt x="1400" y="1482"/>
                  </a:lnTo>
                  <a:lnTo>
                    <a:pt x="1548" y="1761"/>
                  </a:lnTo>
                  <a:lnTo>
                    <a:pt x="1665" y="2040"/>
                  </a:lnTo>
                  <a:lnTo>
                    <a:pt x="1751" y="2295"/>
                  </a:lnTo>
                  <a:lnTo>
                    <a:pt x="1809" y="2511"/>
                  </a:lnTo>
                  <a:lnTo>
                    <a:pt x="1863" y="2778"/>
                  </a:lnTo>
                  <a:lnTo>
                    <a:pt x="1890" y="3012"/>
                  </a:lnTo>
                  <a:lnTo>
                    <a:pt x="1905" y="3312"/>
                  </a:lnTo>
                </a:path>
              </a:pathLst>
            </a:custGeom>
            <a:gradFill rotWithShape="0">
              <a:gsLst>
                <a:gs pos="0">
                  <a:schemeClr val="accent2">
                    <a:gamma/>
                    <a:shade val="46275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spcBef>
                  <a:spcPct val="20000"/>
                </a:spcBef>
                <a:buClr>
                  <a:schemeClr val="accent2"/>
                </a:buClr>
                <a:buSzPct val="80000"/>
                <a:buFont typeface="Wingdings" panose="05000000000000000000" pitchFamily="2" charset="2"/>
                <a:buChar char="l"/>
                <a:defRPr/>
              </a:pPr>
              <a:endParaRPr lang="zh-CN" altLang="en-US"/>
            </a:p>
          </p:txBody>
        </p:sp>
        <p:sp>
          <p:nvSpPr>
            <p:cNvPr id="1034" name="Arc 12">
              <a:extLst>
                <a:ext uri="{FF2B5EF4-FFF2-40B4-BE49-F238E27FC236}">
                  <a16:creationId xmlns:a16="http://schemas.microsoft.com/office/drawing/2014/main" id="{7CF16C01-8428-4317-8506-0D4B51E03E19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"/>
              <a:ext cx="5298" cy="4312"/>
            </a:xfrm>
            <a:custGeom>
              <a:avLst/>
              <a:gdLst>
                <a:gd name="T0" fmla="*/ 0 w 21600"/>
                <a:gd name="T1" fmla="*/ 0 h 21600"/>
                <a:gd name="T2" fmla="*/ 319 w 21600"/>
                <a:gd name="T3" fmla="*/ 172 h 21600"/>
                <a:gd name="T4" fmla="*/ 0 w 21600"/>
                <a:gd name="T5" fmla="*/ 172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12700" cap="rnd">
              <a:solidFill>
                <a:schemeClr val="accent2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80909" name="Rectangle 13">
            <a:extLst>
              <a:ext uri="{FF2B5EF4-FFF2-40B4-BE49-F238E27FC236}">
                <a16:creationId xmlns:a16="http://schemas.microsoft.com/office/drawing/2014/main" id="{048369BC-B7AC-4F47-8B67-DEB6EA32943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228600" y="152400"/>
            <a:ext cx="77724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80910" name="Rectangle 14">
            <a:extLst>
              <a:ext uri="{FF2B5EF4-FFF2-40B4-BE49-F238E27FC236}">
                <a16:creationId xmlns:a16="http://schemas.microsoft.com/office/drawing/2014/main" id="{003AC677-7662-4246-9CA1-719AB8B78F59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eaLnBrk="1" hangingPunct="1">
              <a:spcBef>
                <a:spcPct val="0"/>
              </a:spcBef>
              <a:buClrTx/>
              <a:buSzTx/>
              <a:buFontTx/>
              <a:buNone/>
              <a:defRPr kumimoji="0" sz="140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0911" name="Rectangle 15">
            <a:extLst>
              <a:ext uri="{FF2B5EF4-FFF2-40B4-BE49-F238E27FC236}">
                <a16:creationId xmlns:a16="http://schemas.microsoft.com/office/drawing/2014/main" id="{F7F52511-8048-4DB7-AE53-5771B9B16129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spcBef>
                <a:spcPct val="0"/>
              </a:spcBef>
              <a:buClrTx/>
              <a:buSzTx/>
              <a:buFontTx/>
              <a:buNone/>
              <a:defRPr kumimoji="0" sz="140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0912" name="Rectangle 16">
            <a:extLst>
              <a:ext uri="{FF2B5EF4-FFF2-40B4-BE49-F238E27FC236}">
                <a16:creationId xmlns:a16="http://schemas.microsoft.com/office/drawing/2014/main" id="{72854B9D-E6CE-49F2-9FBD-EA108895853B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ct val="0"/>
              </a:spcBef>
              <a:buClrTx/>
              <a:buSzTx/>
              <a:buFontTx/>
              <a:buNone/>
              <a:defRPr kumimoji="0" sz="1400"/>
            </a:lvl1pPr>
          </a:lstStyle>
          <a:p>
            <a:pPr>
              <a:defRPr/>
            </a:pPr>
            <a:fld id="{94832EAD-F795-49A3-A8AA-40C4B9589585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1031" name="Rectangle 17">
            <a:extLst>
              <a:ext uri="{FF2B5EF4-FFF2-40B4-BE49-F238E27FC236}">
                <a16:creationId xmlns:a16="http://schemas.microsoft.com/office/drawing/2014/main" id="{76C5714F-FB82-4217-825A-D628447673C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228600" y="1219200"/>
            <a:ext cx="8610600" cy="525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</p:txBody>
      </p:sp>
      <p:sp>
        <p:nvSpPr>
          <p:cNvPr id="1032" name="Line 18">
            <a:extLst>
              <a:ext uri="{FF2B5EF4-FFF2-40B4-BE49-F238E27FC236}">
                <a16:creationId xmlns:a16="http://schemas.microsoft.com/office/drawing/2014/main" id="{AF6AE5E2-61D3-4FC4-A713-0040EE1A1086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0" y="1143000"/>
            <a:ext cx="9144000" cy="0"/>
          </a:xfrm>
          <a:prstGeom prst="line">
            <a:avLst/>
          </a:prstGeom>
          <a:noFill/>
          <a:ln w="57150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98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sz="360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36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36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36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36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ea typeface="宋体" panose="0201060003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36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ea typeface="宋体" panose="0201060003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36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ea typeface="宋体" panose="0201060003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36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ea typeface="宋体" panose="0201060003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36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anose="05000000000000000000" pitchFamily="2" charset="2"/>
        <a:buChar char="l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500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" panose="05000000000000000000" pitchFamily="2" charset="2"/>
        <a:buChar char="§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Rectangle 2">
            <a:extLst>
              <a:ext uri="{FF2B5EF4-FFF2-40B4-BE49-F238E27FC236}">
                <a16:creationId xmlns:a16="http://schemas.microsoft.com/office/drawing/2014/main" id="{D28E5F66-2E34-436C-A8FD-83B6C2D3B36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zh-CN"/>
              <a:t>Windows</a:t>
            </a:r>
            <a:r>
              <a:rPr lang="zh-CN" altLang="en-US"/>
              <a:t>多线程编程及调优</a:t>
            </a:r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A48533E8-15C4-4125-AC14-B060E0F54B4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zh-CN"/>
              <a:t>Win32 API</a:t>
            </a:r>
            <a:r>
              <a:rPr lang="zh-CN" altLang="en-US"/>
              <a:t>是</a:t>
            </a:r>
            <a:r>
              <a:rPr lang="en-US" altLang="zh-CN"/>
              <a:t>Windows</a:t>
            </a:r>
            <a:r>
              <a:rPr lang="zh-CN" altLang="en-US"/>
              <a:t>操作系统为内核以及应用程序之间提供的接口，将内核提供的功能进行函数封装，应用程序通过调用相关的函数获得相应的系统功能。</a:t>
            </a:r>
          </a:p>
          <a:p>
            <a:pPr eaLnBrk="1" hangingPunct="1">
              <a:lnSpc>
                <a:spcPct val="90000"/>
              </a:lnSpc>
            </a:pPr>
            <a:r>
              <a:rPr lang="en-US" altLang="zh-CN"/>
              <a:t>MFC</a:t>
            </a:r>
            <a:r>
              <a:rPr lang="zh-CN" altLang="en-US"/>
              <a:t>是微软基础函数类库</a:t>
            </a:r>
            <a:r>
              <a:rPr lang="en-US" altLang="zh-CN"/>
              <a:t>(Microsoft Foundation Classes)</a:t>
            </a:r>
            <a:r>
              <a:rPr lang="zh-CN" altLang="en-US"/>
              <a:t>，由微软提供的，用类库的方式将</a:t>
            </a:r>
            <a:r>
              <a:rPr lang="en-US" altLang="zh-CN"/>
              <a:t>Win32 API </a:t>
            </a:r>
            <a:r>
              <a:rPr lang="zh-CN" altLang="en-US"/>
              <a:t>进行封装</a:t>
            </a:r>
            <a:r>
              <a:rPr lang="en-US" altLang="zh-CN"/>
              <a:t>, </a:t>
            </a:r>
            <a:r>
              <a:rPr lang="zh-CN" altLang="en-US"/>
              <a:t>以类的方式提供给开发者。</a:t>
            </a:r>
          </a:p>
          <a:p>
            <a:pPr eaLnBrk="1" hangingPunct="1">
              <a:lnSpc>
                <a:spcPct val="90000"/>
              </a:lnSpc>
            </a:pPr>
            <a:r>
              <a:rPr lang="en-US" altLang="zh-CN"/>
              <a:t>.NET Framework </a:t>
            </a:r>
            <a:r>
              <a:rPr lang="zh-CN" altLang="en-US"/>
              <a:t>由两部分构成：公共语言运行库（</a:t>
            </a:r>
            <a:r>
              <a:rPr lang="en-US" altLang="zh-CN"/>
              <a:t>Common Language Runtime </a:t>
            </a:r>
            <a:r>
              <a:rPr lang="zh-CN" altLang="en-US"/>
              <a:t>，</a:t>
            </a:r>
            <a:r>
              <a:rPr lang="en-US" altLang="zh-CN"/>
              <a:t>CLR</a:t>
            </a:r>
            <a:r>
              <a:rPr lang="zh-CN" altLang="en-US"/>
              <a:t>）和</a:t>
            </a:r>
            <a:r>
              <a:rPr lang="en-US" altLang="zh-CN"/>
              <a:t>Framework</a:t>
            </a:r>
            <a:r>
              <a:rPr lang="zh-CN" altLang="en-US"/>
              <a:t>类库（</a:t>
            </a:r>
            <a:r>
              <a:rPr lang="en-US" altLang="zh-CN"/>
              <a:t>Framework Class Library </a:t>
            </a:r>
            <a:r>
              <a:rPr lang="zh-CN" altLang="en-US"/>
              <a:t>，</a:t>
            </a:r>
            <a:r>
              <a:rPr lang="en-US" altLang="zh-CN"/>
              <a:t>FCL</a:t>
            </a:r>
            <a:r>
              <a:rPr lang="zh-CN" altLang="en-US"/>
              <a:t>）。</a:t>
            </a:r>
            <a:r>
              <a:rPr lang="en-US" altLang="zh-CN"/>
              <a:t>.NET </a:t>
            </a:r>
            <a:r>
              <a:rPr lang="zh-CN" altLang="en-US"/>
              <a:t>基础类库的</a:t>
            </a:r>
            <a:r>
              <a:rPr lang="en-US" altLang="zh-CN"/>
              <a:t>System.Threading</a:t>
            </a:r>
            <a:r>
              <a:rPr lang="zh-CN" altLang="en-US"/>
              <a:t>命名空间提供了大量的类和接口来支持多线程。所有与多线程机制相关的类都存放在</a:t>
            </a:r>
            <a:r>
              <a:rPr lang="en-US" altLang="zh-CN"/>
              <a:t>System.Threading</a:t>
            </a:r>
            <a:r>
              <a:rPr lang="zh-CN" altLang="en-US"/>
              <a:t>命名空间中。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Rectangle 2">
            <a:extLst>
              <a:ext uri="{FF2B5EF4-FFF2-40B4-BE49-F238E27FC236}">
                <a16:creationId xmlns:a16="http://schemas.microsoft.com/office/drawing/2014/main" id="{9D41F393-7EC9-410E-929D-7B05CFBAC3D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zh-CN" altLang="en-US"/>
              <a:t>使用</a:t>
            </a:r>
            <a:r>
              <a:rPr lang="en-US" altLang="zh-CN"/>
              <a:t>Win32</a:t>
            </a:r>
            <a:r>
              <a:rPr lang="zh-CN" altLang="en-US"/>
              <a:t>线程</a:t>
            </a:r>
            <a:r>
              <a:rPr lang="en-US" altLang="zh-CN"/>
              <a:t>API</a:t>
            </a:r>
            <a:endParaRPr lang="zh-CN" altLang="en-US"/>
          </a:p>
        </p:txBody>
      </p:sp>
      <p:sp>
        <p:nvSpPr>
          <p:cNvPr id="7171" name="Rectangle 3">
            <a:extLst>
              <a:ext uri="{FF2B5EF4-FFF2-40B4-BE49-F238E27FC236}">
                <a16:creationId xmlns:a16="http://schemas.microsoft.com/office/drawing/2014/main" id="{E71662F1-ABA1-472D-A471-4190368E578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zh-CN"/>
              <a:t>Win32</a:t>
            </a:r>
            <a:r>
              <a:rPr lang="zh-CN" altLang="en-US"/>
              <a:t>函数库中提供了操作多线程的函数，包括创建线程、管理线程、终止线程、线程同步等接口。 </a:t>
            </a:r>
          </a:p>
          <a:p>
            <a:pPr eaLnBrk="1" hangingPunct="1"/>
            <a:r>
              <a:rPr lang="zh-CN" altLang="en-US"/>
              <a:t>线程函数：</a:t>
            </a:r>
          </a:p>
          <a:p>
            <a:pPr lvl="1" eaLnBrk="1" hangingPunct="1"/>
            <a:r>
              <a:rPr lang="en-US" altLang="zh-CN"/>
              <a:t>DWORD WINAPI ThreadFunc (LPVOID lpvThreadParm)</a:t>
            </a:r>
          </a:p>
          <a:p>
            <a:pPr eaLnBrk="1" hangingPunct="1"/>
            <a:r>
              <a:rPr lang="zh-CN" altLang="en-US"/>
              <a:t>线程创建</a:t>
            </a:r>
          </a:p>
          <a:p>
            <a:pPr lvl="1" eaLnBrk="1" hangingPunct="1">
              <a:buFontTx/>
              <a:buNone/>
            </a:pPr>
            <a:r>
              <a:rPr lang="en-US" altLang="zh-CN">
                <a:ea typeface="楷体_GB2312" pitchFamily="49" charset="-122"/>
              </a:rPr>
              <a:t>HANDLE CreateThread</a:t>
            </a:r>
            <a:r>
              <a:rPr lang="en-US" altLang="zh-CN" sz="1800">
                <a:ea typeface="楷体_GB2312" pitchFamily="49" charset="-122"/>
              </a:rPr>
              <a:t> (</a:t>
            </a:r>
            <a:endParaRPr lang="zh-CN" altLang="zh-CN" sz="1800">
              <a:ea typeface="楷体_GB2312" pitchFamily="49" charset="-122"/>
            </a:endParaRPr>
          </a:p>
          <a:p>
            <a:pPr lvl="2" eaLnBrk="1" hangingPunct="1">
              <a:buFont typeface="Wingdings" panose="05000000000000000000" pitchFamily="2" charset="2"/>
              <a:buNone/>
            </a:pPr>
            <a:r>
              <a:rPr lang="en-US" altLang="zh-CN" sz="1800">
                <a:ea typeface="楷体_GB2312" pitchFamily="49" charset="-122"/>
              </a:rPr>
              <a:t>LPSECURITY_ATTRIBUTES lpThreadAttributes,</a:t>
            </a:r>
            <a:endParaRPr lang="zh-CN" altLang="zh-CN" sz="1800">
              <a:ea typeface="楷体_GB2312" pitchFamily="49" charset="-122"/>
            </a:endParaRPr>
          </a:p>
          <a:p>
            <a:pPr lvl="2" eaLnBrk="1" hangingPunct="1">
              <a:buFont typeface="Wingdings" panose="05000000000000000000" pitchFamily="2" charset="2"/>
              <a:buNone/>
            </a:pPr>
            <a:r>
              <a:rPr lang="en-US" altLang="zh-CN" sz="1800">
                <a:ea typeface="楷体_GB2312" pitchFamily="49" charset="-122"/>
              </a:rPr>
              <a:t>SIZE_T dwStackSize,  </a:t>
            </a:r>
            <a:endParaRPr lang="zh-CN" altLang="zh-CN" sz="1800">
              <a:ea typeface="楷体_GB2312" pitchFamily="49" charset="-122"/>
            </a:endParaRPr>
          </a:p>
          <a:p>
            <a:pPr lvl="2" eaLnBrk="1" hangingPunct="1">
              <a:buFont typeface="Wingdings" panose="05000000000000000000" pitchFamily="2" charset="2"/>
              <a:buNone/>
            </a:pPr>
            <a:r>
              <a:rPr lang="en-US" altLang="zh-CN" sz="1800">
                <a:ea typeface="楷体_GB2312" pitchFamily="49" charset="-122"/>
              </a:rPr>
              <a:t>LPTHREAD_START_ROUTINE lpStartAddress,</a:t>
            </a:r>
            <a:endParaRPr lang="zh-CN" altLang="zh-CN" sz="1800">
              <a:ea typeface="楷体_GB2312" pitchFamily="49" charset="-122"/>
            </a:endParaRPr>
          </a:p>
          <a:p>
            <a:pPr lvl="2" eaLnBrk="1" hangingPunct="1">
              <a:buFont typeface="Wingdings" panose="05000000000000000000" pitchFamily="2" charset="2"/>
              <a:buNone/>
            </a:pPr>
            <a:r>
              <a:rPr lang="en-US" altLang="zh-CN" sz="1800">
                <a:ea typeface="楷体_GB2312" pitchFamily="49" charset="-122"/>
              </a:rPr>
              <a:t>LPVOID lpParameter,   </a:t>
            </a:r>
            <a:endParaRPr lang="zh-CN" altLang="zh-CN" sz="1800">
              <a:ea typeface="楷体_GB2312" pitchFamily="49" charset="-122"/>
            </a:endParaRPr>
          </a:p>
          <a:p>
            <a:pPr lvl="2" eaLnBrk="1" hangingPunct="1">
              <a:buFont typeface="Wingdings" panose="05000000000000000000" pitchFamily="2" charset="2"/>
              <a:buNone/>
            </a:pPr>
            <a:r>
              <a:rPr lang="en-US" altLang="zh-CN" sz="1800">
                <a:ea typeface="楷体_GB2312" pitchFamily="49" charset="-122"/>
              </a:rPr>
              <a:t>DWORD dwCreationFlags, </a:t>
            </a:r>
            <a:endParaRPr lang="zh-CN" altLang="zh-CN" sz="1800">
              <a:ea typeface="楷体_GB2312" pitchFamily="49" charset="-122"/>
            </a:endParaRPr>
          </a:p>
          <a:p>
            <a:pPr lvl="2" eaLnBrk="1" hangingPunct="1">
              <a:buFont typeface="Wingdings" panose="05000000000000000000" pitchFamily="2" charset="2"/>
              <a:buNone/>
            </a:pPr>
            <a:r>
              <a:rPr lang="en-US" altLang="zh-CN" sz="1800">
                <a:ea typeface="楷体_GB2312" pitchFamily="49" charset="-122"/>
              </a:rPr>
              <a:t>LPDWORD lpThreadId   </a:t>
            </a:r>
            <a:endParaRPr lang="zh-CN" altLang="zh-CN" sz="1800">
              <a:ea typeface="楷体_GB2312" pitchFamily="49" charset="-122"/>
            </a:endParaRPr>
          </a:p>
          <a:p>
            <a:pPr lvl="1" eaLnBrk="1" hangingPunct="1">
              <a:buFontTx/>
              <a:buNone/>
            </a:pPr>
            <a:r>
              <a:rPr lang="en-US" altLang="zh-CN" sz="1800">
                <a:ea typeface="楷体_GB2312" pitchFamily="49" charset="-122"/>
              </a:rPr>
              <a:t>);</a:t>
            </a:r>
            <a:endParaRPr lang="en-US" altLang="zh-CN" sz="18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Rectangle 2">
            <a:extLst>
              <a:ext uri="{FF2B5EF4-FFF2-40B4-BE49-F238E27FC236}">
                <a16:creationId xmlns:a16="http://schemas.microsoft.com/office/drawing/2014/main" id="{528D7F8A-78C9-4A19-B3AF-F763BC0689C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81230859-9EDE-40EA-B605-B3259761141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zh-CN" altLang="en-US"/>
          </a:p>
        </p:txBody>
      </p:sp>
      <p:pic>
        <p:nvPicPr>
          <p:cNvPr id="9220" name="Picture 4">
            <a:extLst>
              <a:ext uri="{FF2B5EF4-FFF2-40B4-BE49-F238E27FC236}">
                <a16:creationId xmlns:a16="http://schemas.microsoft.com/office/drawing/2014/main" id="{587527DA-8208-4506-A007-C27F1FB86C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2">
            <a:extLst>
              <a:ext uri="{FF2B5EF4-FFF2-40B4-BE49-F238E27FC236}">
                <a16:creationId xmlns:a16="http://schemas.microsoft.com/office/drawing/2014/main" id="{2B7F4957-B9A8-4C2A-8C2B-1AE3D7F5BB9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10243" name="Rectangle 3">
            <a:extLst>
              <a:ext uri="{FF2B5EF4-FFF2-40B4-BE49-F238E27FC236}">
                <a16:creationId xmlns:a16="http://schemas.microsoft.com/office/drawing/2014/main" id="{6B28611C-5898-411B-A529-7D4DEF01E35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zh-CN"/>
              <a:t>CreateThread</a:t>
            </a:r>
            <a:r>
              <a:rPr lang="zh-CN" altLang="en-US"/>
              <a:t>不会执行</a:t>
            </a:r>
            <a:r>
              <a:rPr lang="en-US" altLang="zh-CN"/>
              <a:t>C</a:t>
            </a:r>
            <a:r>
              <a:rPr lang="zh-CN" altLang="en-US"/>
              <a:t>运行时数据块， 因此在</a:t>
            </a:r>
            <a:r>
              <a:rPr lang="en-US" altLang="zh-CN"/>
              <a:t>C</a:t>
            </a:r>
            <a:r>
              <a:rPr lang="zh-CN" altLang="en-US"/>
              <a:t>运行时库的应用程序中，不能使</a:t>
            </a:r>
            <a:r>
              <a:rPr lang="en-US" altLang="zh-CN"/>
              <a:t>CreateThread</a:t>
            </a:r>
            <a:r>
              <a:rPr lang="zh-CN" altLang="en-US"/>
              <a:t>创建线程，微软提供了另外的创建方法：创建线程用</a:t>
            </a:r>
            <a:r>
              <a:rPr lang="en-US" altLang="zh-CN"/>
              <a:t>process.h</a:t>
            </a:r>
            <a:r>
              <a:rPr lang="zh-CN" altLang="en-US"/>
              <a:t>头文件中声明的</a:t>
            </a:r>
            <a:r>
              <a:rPr lang="en-US" altLang="zh-CN"/>
              <a:t>c</a:t>
            </a:r>
            <a:r>
              <a:rPr lang="zh-CN" altLang="en-US"/>
              <a:t>执行时期链接库函数 _</a:t>
            </a:r>
            <a:r>
              <a:rPr lang="en-US" altLang="zh-CN"/>
              <a:t>beginthread</a:t>
            </a:r>
            <a:r>
              <a:rPr lang="zh-CN" altLang="en-US"/>
              <a:t>函数，</a:t>
            </a:r>
          </a:p>
          <a:p>
            <a:pPr lvl="1" eaLnBrk="1" hangingPunct="1">
              <a:buFontTx/>
              <a:buNone/>
            </a:pPr>
            <a:r>
              <a:rPr lang="en-US" altLang="zh-CN"/>
              <a:t>uintptr_t _beginthread( </a:t>
            </a:r>
          </a:p>
          <a:p>
            <a:pPr lvl="1" eaLnBrk="1" hangingPunct="1">
              <a:buFontTx/>
              <a:buNone/>
            </a:pPr>
            <a:r>
              <a:rPr lang="en-US" altLang="zh-CN"/>
              <a:t>   void( *start_address )( void * ),</a:t>
            </a:r>
          </a:p>
          <a:p>
            <a:pPr lvl="1" eaLnBrk="1" hangingPunct="1">
              <a:buFontTx/>
              <a:buNone/>
            </a:pPr>
            <a:r>
              <a:rPr lang="en-US" altLang="zh-CN"/>
              <a:t>   unsigned stack_size,</a:t>
            </a:r>
          </a:p>
          <a:p>
            <a:pPr lvl="1" eaLnBrk="1" hangingPunct="1">
              <a:buFontTx/>
              <a:buNone/>
            </a:pPr>
            <a:r>
              <a:rPr lang="en-US" altLang="zh-CN"/>
              <a:t>   void *arglist </a:t>
            </a:r>
          </a:p>
          <a:p>
            <a:pPr lvl="1" eaLnBrk="1" hangingPunct="1">
              <a:buFontTx/>
              <a:buNone/>
            </a:pPr>
            <a:r>
              <a:rPr lang="en-US" altLang="zh-CN"/>
              <a:t>);</a:t>
            </a:r>
          </a:p>
          <a:p>
            <a:pPr eaLnBrk="1" hangingPunct="1"/>
            <a:endParaRPr lang="zh-CN" alt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Rectangle 2">
            <a:extLst>
              <a:ext uri="{FF2B5EF4-FFF2-40B4-BE49-F238E27FC236}">
                <a16:creationId xmlns:a16="http://schemas.microsoft.com/office/drawing/2014/main" id="{3DE1F7E7-0FFB-48F1-8ADA-AF9DBE34DDF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11267" name="Rectangle 3">
            <a:extLst>
              <a:ext uri="{FF2B5EF4-FFF2-40B4-BE49-F238E27FC236}">
                <a16:creationId xmlns:a16="http://schemas.microsoft.com/office/drawing/2014/main" id="{8995706E-3562-4911-BDBF-FF6EE621D5C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zh-CN" altLang="en-US"/>
          </a:p>
        </p:txBody>
      </p:sp>
      <p:pic>
        <p:nvPicPr>
          <p:cNvPr id="11268" name="Picture 4">
            <a:extLst>
              <a:ext uri="{FF2B5EF4-FFF2-40B4-BE49-F238E27FC236}">
                <a16:creationId xmlns:a16="http://schemas.microsoft.com/office/drawing/2014/main" id="{48E3884F-AFD6-492A-B1D8-12BFC81A82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1026">
            <a:extLst>
              <a:ext uri="{FF2B5EF4-FFF2-40B4-BE49-F238E27FC236}">
                <a16:creationId xmlns:a16="http://schemas.microsoft.com/office/drawing/2014/main" id="{5F07AF8A-28AB-4739-B19E-A1813A177EB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zh-CN" altLang="en-US"/>
              <a:t>使用</a:t>
            </a:r>
            <a:r>
              <a:rPr lang="en-US" altLang="zh-CN"/>
              <a:t>Win32</a:t>
            </a:r>
            <a:r>
              <a:rPr lang="zh-CN" altLang="en-US"/>
              <a:t>线程</a:t>
            </a:r>
            <a:r>
              <a:rPr lang="en-US" altLang="zh-CN"/>
              <a:t>API</a:t>
            </a:r>
            <a:endParaRPr lang="zh-CN" altLang="en-US"/>
          </a:p>
        </p:txBody>
      </p:sp>
      <p:sp>
        <p:nvSpPr>
          <p:cNvPr id="12291" name="Rectangle 1027">
            <a:extLst>
              <a:ext uri="{FF2B5EF4-FFF2-40B4-BE49-F238E27FC236}">
                <a16:creationId xmlns:a16="http://schemas.microsoft.com/office/drawing/2014/main" id="{1C664500-530B-421E-9509-8F349524B7A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zh-CN" altLang="en-US"/>
              <a:t>线程管理</a:t>
            </a:r>
          </a:p>
          <a:p>
            <a:pPr lvl="1" eaLnBrk="1" hangingPunct="1">
              <a:lnSpc>
                <a:spcPct val="90000"/>
              </a:lnSpc>
            </a:pPr>
            <a:r>
              <a:rPr lang="zh-CN" altLang="en-US"/>
              <a:t>控制和操作线程（管理），</a:t>
            </a:r>
            <a:r>
              <a:rPr lang="en-US" altLang="zh-CN"/>
              <a:t>Windows</a:t>
            </a:r>
            <a:r>
              <a:rPr lang="zh-CN" altLang="en-US"/>
              <a:t>允许对创建的线程进行挂起或运行操作，进入相应的状态。线程中的每个线程都有挂起计数器，当挂起计数器为</a:t>
            </a:r>
            <a:r>
              <a:rPr lang="en-US" altLang="zh-CN"/>
              <a:t>0</a:t>
            </a:r>
            <a:r>
              <a:rPr lang="zh-CN" altLang="en-US"/>
              <a:t>时，线程被执行，当挂起计数器值大于</a:t>
            </a:r>
            <a:r>
              <a:rPr lang="en-US" altLang="zh-CN"/>
              <a:t>0</a:t>
            </a:r>
            <a:r>
              <a:rPr lang="zh-CN" altLang="en-US"/>
              <a:t>时，调度器不去调度该线程 。</a:t>
            </a:r>
          </a:p>
          <a:p>
            <a:pPr eaLnBrk="1" hangingPunct="1">
              <a:lnSpc>
                <a:spcPct val="90000"/>
              </a:lnSpc>
            </a:pPr>
            <a:r>
              <a:rPr lang="zh-CN" altLang="en-US"/>
              <a:t>不能够直接访问现成的挂起计数器，可以通过调用</a:t>
            </a:r>
            <a:r>
              <a:rPr lang="en-US" altLang="zh-CN"/>
              <a:t>API</a:t>
            </a:r>
            <a:r>
              <a:rPr lang="zh-CN" altLang="en-US"/>
              <a:t>函数来改变它的值，两个函数：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zh-CN"/>
              <a:t>DWORD SuspendThread(HANDLE hThread) </a:t>
            </a:r>
            <a:r>
              <a:rPr lang="zh-CN" altLang="en-US"/>
              <a:t>：挂起操作，如果函数执行成功，线程中止执行，调用一次，线程挂起计数器值增</a:t>
            </a:r>
            <a:r>
              <a:rPr lang="en-US" altLang="zh-CN"/>
              <a:t>1 </a:t>
            </a:r>
            <a:r>
              <a:rPr lang="zh-CN" altLang="en-US"/>
              <a:t>；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zh-CN"/>
              <a:t>DWORD ResumeThread(HANDLE hThread) </a:t>
            </a:r>
            <a:r>
              <a:rPr lang="zh-CN" altLang="en-US"/>
              <a:t>：用于结束线程的挂起状态操作，每次调用该函数，线程挂起计数器值减</a:t>
            </a:r>
            <a:r>
              <a:rPr lang="en-US" altLang="zh-CN"/>
              <a:t>1</a:t>
            </a:r>
            <a:r>
              <a:rPr lang="zh-CN" altLang="en-US"/>
              <a:t>，若挂起计数器值为</a:t>
            </a:r>
            <a:r>
              <a:rPr lang="en-US" altLang="zh-CN"/>
              <a:t>0</a:t>
            </a:r>
            <a:r>
              <a:rPr lang="zh-CN" altLang="en-US"/>
              <a:t>，则不会再减。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Rectangle 1026">
            <a:extLst>
              <a:ext uri="{FF2B5EF4-FFF2-40B4-BE49-F238E27FC236}">
                <a16:creationId xmlns:a16="http://schemas.microsoft.com/office/drawing/2014/main" id="{6D0567F5-175C-41AA-A9C1-90D5652FE08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13315" name="Rectangle 1027">
            <a:extLst>
              <a:ext uri="{FF2B5EF4-FFF2-40B4-BE49-F238E27FC236}">
                <a16:creationId xmlns:a16="http://schemas.microsoft.com/office/drawing/2014/main" id="{1E901C96-5970-465D-B3A4-22CE1A941BD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zh-CN" altLang="en-US" b="1"/>
              <a:t>线程等待</a:t>
            </a:r>
          </a:p>
          <a:p>
            <a:pPr lvl="1" eaLnBrk="1" hangingPunct="1"/>
            <a:r>
              <a:rPr lang="en-US" altLang="zh-CN" b="1"/>
              <a:t>Win32 API</a:t>
            </a:r>
            <a:r>
              <a:rPr lang="zh-CN" altLang="en-US" b="1"/>
              <a:t>提供了一组能使线程阻塞其自身执行的等待函数</a:t>
            </a:r>
            <a:r>
              <a:rPr lang="en-US" altLang="zh-CN" b="1"/>
              <a:t>WaitForSingleObject</a:t>
            </a:r>
            <a:r>
              <a:rPr lang="zh-CN" altLang="en-US" b="1"/>
              <a:t>、</a:t>
            </a:r>
            <a:r>
              <a:rPr lang="en-US" altLang="zh-CN" b="1"/>
              <a:t>WaitForMultipleObject</a:t>
            </a:r>
            <a:r>
              <a:rPr lang="zh-CN" altLang="en-US" b="1"/>
              <a:t>。这些函数在其参数中的一个或多个同步对象中产生了信号，或者在超过规定的时间才返回。在等待函数未返回时，线程处于等待状态，线程不消耗</a:t>
            </a:r>
            <a:r>
              <a:rPr lang="en-US" altLang="zh-CN" b="1"/>
              <a:t>CPU</a:t>
            </a:r>
            <a:r>
              <a:rPr lang="zh-CN" altLang="en-US" b="1"/>
              <a:t>时间</a:t>
            </a:r>
            <a:r>
              <a:rPr lang="en-US" altLang="zh-CN"/>
              <a:t>.</a:t>
            </a:r>
          </a:p>
          <a:p>
            <a:pPr eaLnBrk="1" hangingPunct="1"/>
            <a:r>
              <a:rPr lang="zh-CN" altLang="en-US" b="1"/>
              <a:t>线程终结</a:t>
            </a:r>
            <a:r>
              <a:rPr lang="zh-CN" altLang="en-US"/>
              <a:t> </a:t>
            </a:r>
          </a:p>
          <a:p>
            <a:pPr lvl="1" eaLnBrk="1" hangingPunct="1"/>
            <a:r>
              <a:rPr lang="zh-CN" altLang="en-US"/>
              <a:t>线程函数返回时，线程自动终止，如果需要在线程的执行过程中终止则可调用</a:t>
            </a:r>
            <a:r>
              <a:rPr lang="en-US" altLang="zh-CN"/>
              <a:t>ExitThread</a:t>
            </a:r>
            <a:r>
              <a:rPr lang="zh-CN" altLang="en-US"/>
              <a:t>函数。如果在线程之外终止线程，可以调用</a:t>
            </a:r>
            <a:r>
              <a:rPr lang="en-US" altLang="zh-CN"/>
              <a:t>TerminateThread</a:t>
            </a:r>
            <a:r>
              <a:rPr lang="zh-CN" altLang="en-US"/>
              <a:t>函数。</a:t>
            </a:r>
            <a:endParaRPr lang="en-US" altLang="zh-CN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Rectangle 2">
            <a:extLst>
              <a:ext uri="{FF2B5EF4-FFF2-40B4-BE49-F238E27FC236}">
                <a16:creationId xmlns:a16="http://schemas.microsoft.com/office/drawing/2014/main" id="{6B4F1357-C218-4A86-A768-40AA46DA222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14339" name="Rectangle 3">
            <a:extLst>
              <a:ext uri="{FF2B5EF4-FFF2-40B4-BE49-F238E27FC236}">
                <a16:creationId xmlns:a16="http://schemas.microsoft.com/office/drawing/2014/main" id="{43A9D6FC-D328-4D25-A264-F422FDD8262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zh-CN" altLang="en-US"/>
          </a:p>
        </p:txBody>
      </p:sp>
      <p:pic>
        <p:nvPicPr>
          <p:cNvPr id="14340" name="Picture 6">
            <a:extLst>
              <a:ext uri="{FF2B5EF4-FFF2-40B4-BE49-F238E27FC236}">
                <a16:creationId xmlns:a16="http://schemas.microsoft.com/office/drawing/2014/main" id="{F78F1441-CCD8-47F0-8367-3EE105EAB4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Rectangle 2">
            <a:extLst>
              <a:ext uri="{FF2B5EF4-FFF2-40B4-BE49-F238E27FC236}">
                <a16:creationId xmlns:a16="http://schemas.microsoft.com/office/drawing/2014/main" id="{46238F65-6CE7-4DA1-9E18-56F34005AA4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15363" name="Rectangle 3">
            <a:extLst>
              <a:ext uri="{FF2B5EF4-FFF2-40B4-BE49-F238E27FC236}">
                <a16:creationId xmlns:a16="http://schemas.microsoft.com/office/drawing/2014/main" id="{4075ACC5-59A2-4DC3-881F-2F34DEE54F7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zh-CN" altLang="en-US"/>
          </a:p>
        </p:txBody>
      </p:sp>
      <p:pic>
        <p:nvPicPr>
          <p:cNvPr id="15364" name="Picture 4">
            <a:extLst>
              <a:ext uri="{FF2B5EF4-FFF2-40B4-BE49-F238E27FC236}">
                <a16:creationId xmlns:a16="http://schemas.microsoft.com/office/drawing/2014/main" id="{ACBAB84E-5D4F-4515-85C3-238EAD890A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>
            <a:extLst>
              <a:ext uri="{FF2B5EF4-FFF2-40B4-BE49-F238E27FC236}">
                <a16:creationId xmlns:a16="http://schemas.microsoft.com/office/drawing/2014/main" id="{DC56D7C4-513D-41C7-A9D6-4E171C4B401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zh-CN" altLang="en-US" b="1"/>
              <a:t>线程同步的实现</a:t>
            </a:r>
            <a:r>
              <a:rPr lang="zh-CN" altLang="en-US"/>
              <a:t> </a:t>
            </a:r>
          </a:p>
        </p:txBody>
      </p:sp>
      <p:sp>
        <p:nvSpPr>
          <p:cNvPr id="16387" name="Rectangle 3">
            <a:extLst>
              <a:ext uri="{FF2B5EF4-FFF2-40B4-BE49-F238E27FC236}">
                <a16:creationId xmlns:a16="http://schemas.microsoft.com/office/drawing/2014/main" id="{0BAE4782-D3DA-48C4-BA4A-D0C7EBE3F5B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zh-CN" altLang="en-US"/>
              <a:t>在</a:t>
            </a:r>
            <a:r>
              <a:rPr lang="en-US" altLang="zh-CN"/>
              <a:t>Win32</a:t>
            </a:r>
            <a:r>
              <a:rPr lang="zh-CN" altLang="en-US"/>
              <a:t>中，同步的机制主要有以下几种：</a:t>
            </a:r>
          </a:p>
          <a:p>
            <a:pPr lvl="1" eaLnBrk="1" hangingPunct="1"/>
            <a:r>
              <a:rPr lang="zh-CN" altLang="en-US"/>
              <a:t>全局变量</a:t>
            </a:r>
          </a:p>
          <a:p>
            <a:pPr lvl="1" eaLnBrk="1" hangingPunct="1"/>
            <a:r>
              <a:rPr lang="zh-CN" altLang="en-US"/>
              <a:t>事件</a:t>
            </a:r>
            <a:r>
              <a:rPr lang="en-US" altLang="zh-CN"/>
              <a:t>(Event)</a:t>
            </a:r>
          </a:p>
          <a:p>
            <a:pPr lvl="1" eaLnBrk="1" hangingPunct="1"/>
            <a:r>
              <a:rPr lang="zh-CN" altLang="en-US"/>
              <a:t>临界区</a:t>
            </a:r>
            <a:r>
              <a:rPr lang="en-US" altLang="zh-CN"/>
              <a:t>(Critical section)</a:t>
            </a:r>
          </a:p>
          <a:p>
            <a:pPr lvl="1" eaLnBrk="1" hangingPunct="1"/>
            <a:r>
              <a:rPr lang="zh-CN" altLang="en-US"/>
              <a:t>互斥量</a:t>
            </a:r>
            <a:r>
              <a:rPr lang="en-US" altLang="zh-CN"/>
              <a:t>(Mutex)</a:t>
            </a:r>
          </a:p>
          <a:p>
            <a:pPr lvl="1" eaLnBrk="1" hangingPunct="1"/>
            <a:r>
              <a:rPr lang="zh-CN" altLang="en-US"/>
              <a:t>信号量</a:t>
            </a:r>
            <a:r>
              <a:rPr lang="en-US" altLang="zh-CN"/>
              <a:t>(Semaphore)</a:t>
            </a:r>
          </a:p>
          <a:p>
            <a:pPr eaLnBrk="1" hangingPunct="1"/>
            <a:r>
              <a:rPr lang="zh-CN" altLang="en-US" b="1"/>
              <a:t>全局变量</a:t>
            </a:r>
          </a:p>
          <a:p>
            <a:pPr lvl="1" eaLnBrk="1" hangingPunct="1"/>
            <a:r>
              <a:rPr lang="zh-CN" altLang="en-US" b="1"/>
              <a:t>进程中的所有线程都可以访问所有的全局变量，全局变量成为</a:t>
            </a:r>
            <a:r>
              <a:rPr lang="en-US" altLang="zh-CN" b="1"/>
              <a:t>win32</a:t>
            </a:r>
            <a:r>
              <a:rPr lang="zh-CN" altLang="en-US" b="1"/>
              <a:t>多线程通信的最简单方式</a:t>
            </a:r>
            <a:r>
              <a:rPr lang="zh-CN" altLang="en-US"/>
              <a:t>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Rectangle 2">
            <a:extLst>
              <a:ext uri="{FF2B5EF4-FFF2-40B4-BE49-F238E27FC236}">
                <a16:creationId xmlns:a16="http://schemas.microsoft.com/office/drawing/2014/main" id="{0690B33E-7B22-4368-A182-2E3A9512A99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id="{587D9732-71EB-464E-B058-C935C93EE36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zh-CN" altLang="en-US"/>
          </a:p>
        </p:txBody>
      </p:sp>
      <p:pic>
        <p:nvPicPr>
          <p:cNvPr id="17412" name="Picture 4">
            <a:extLst>
              <a:ext uri="{FF2B5EF4-FFF2-40B4-BE49-F238E27FC236}">
                <a16:creationId xmlns:a16="http://schemas.microsoft.com/office/drawing/2014/main" id="{006766EF-53CE-4BAA-A018-8265E68C14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6" name="Rectangle 2">
            <a:extLst>
              <a:ext uri="{FF2B5EF4-FFF2-40B4-BE49-F238E27FC236}">
                <a16:creationId xmlns:a16="http://schemas.microsoft.com/office/drawing/2014/main" id="{B74C3DD9-228B-4594-9620-7058F46140A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zh-CN" altLang="en-US" b="1"/>
              <a:t>事件</a:t>
            </a:r>
            <a:r>
              <a:rPr lang="en-US" altLang="zh-CN" b="1"/>
              <a:t>(Event)</a:t>
            </a:r>
            <a:endParaRPr lang="zh-CN" altLang="en-US" b="1"/>
          </a:p>
        </p:txBody>
      </p:sp>
      <p:sp>
        <p:nvSpPr>
          <p:cNvPr id="18435" name="Rectangle 3">
            <a:extLst>
              <a:ext uri="{FF2B5EF4-FFF2-40B4-BE49-F238E27FC236}">
                <a16:creationId xmlns:a16="http://schemas.microsoft.com/office/drawing/2014/main" id="{C076FD77-8E09-4056-8283-10CDC16790C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zh-CN" altLang="en-US" b="1"/>
              <a:t>事件</a:t>
            </a:r>
            <a:r>
              <a:rPr lang="en-US" altLang="zh-CN" b="1"/>
              <a:t>(Event)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zh-CN" b="1"/>
              <a:t>Win32</a:t>
            </a:r>
            <a:r>
              <a:rPr lang="zh-CN" altLang="en-US" b="1"/>
              <a:t>提供的最灵活的线程间同步方式</a:t>
            </a:r>
            <a:r>
              <a:rPr lang="en-US" altLang="zh-CN"/>
              <a:t>.</a:t>
            </a:r>
          </a:p>
          <a:p>
            <a:pPr eaLnBrk="1" hangingPunct="1">
              <a:lnSpc>
                <a:spcPct val="90000"/>
              </a:lnSpc>
            </a:pPr>
            <a:r>
              <a:rPr lang="zh-CN" altLang="en-US"/>
              <a:t>事件存在两种状态：</a:t>
            </a:r>
          </a:p>
          <a:p>
            <a:pPr lvl="1" eaLnBrk="1" hangingPunct="1">
              <a:lnSpc>
                <a:spcPct val="90000"/>
              </a:lnSpc>
            </a:pPr>
            <a:r>
              <a:rPr lang="zh-CN" altLang="en-US"/>
              <a:t>激发状态</a:t>
            </a:r>
            <a:r>
              <a:rPr lang="en-US" altLang="zh-CN"/>
              <a:t>;</a:t>
            </a:r>
          </a:p>
          <a:p>
            <a:pPr lvl="1" eaLnBrk="1" hangingPunct="1">
              <a:lnSpc>
                <a:spcPct val="90000"/>
              </a:lnSpc>
            </a:pPr>
            <a:r>
              <a:rPr lang="zh-CN" altLang="en-US"/>
              <a:t>未激发状态</a:t>
            </a:r>
            <a:r>
              <a:rPr lang="en-US" altLang="zh-CN"/>
              <a:t>.</a:t>
            </a:r>
          </a:p>
          <a:p>
            <a:pPr eaLnBrk="1" hangingPunct="1">
              <a:lnSpc>
                <a:spcPct val="90000"/>
              </a:lnSpc>
            </a:pPr>
            <a:r>
              <a:rPr lang="zh-CN" altLang="en-US"/>
              <a:t>创建事件函数原型</a:t>
            </a:r>
            <a:r>
              <a:rPr lang="en-US" altLang="zh-CN"/>
              <a:t>: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zh-CN"/>
              <a:t>     HANDLE CreateEvent(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zh-CN"/>
              <a:t>        </a:t>
            </a:r>
            <a:r>
              <a:rPr lang="en-US" altLang="zh-CN" sz="2400"/>
              <a:t>LPSECURITY_ATTRIBUTES lpEventAttributes,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zh-CN" sz="2400"/>
              <a:t>        BOOL bManualReset,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zh-CN" sz="2400"/>
              <a:t>        BOOL bInitialState,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zh-CN" sz="2400"/>
              <a:t>        LPCTSTR lpName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zh-CN" sz="2400"/>
              <a:t>      ); 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Rectangle 2">
            <a:extLst>
              <a:ext uri="{FF2B5EF4-FFF2-40B4-BE49-F238E27FC236}">
                <a16:creationId xmlns:a16="http://schemas.microsoft.com/office/drawing/2014/main" id="{F844A497-F8A7-4CA8-898B-EE82E374DA9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zh-CN" altLang="en-US" b="1"/>
              <a:t>事件</a:t>
            </a:r>
            <a:r>
              <a:rPr lang="en-US" altLang="zh-CN" b="1"/>
              <a:t>(Event)</a:t>
            </a:r>
            <a:endParaRPr lang="zh-CN" altLang="en-US" b="1"/>
          </a:p>
        </p:txBody>
      </p:sp>
      <p:sp>
        <p:nvSpPr>
          <p:cNvPr id="19459" name="Rectangle 3">
            <a:extLst>
              <a:ext uri="{FF2B5EF4-FFF2-40B4-BE49-F238E27FC236}">
                <a16:creationId xmlns:a16="http://schemas.microsoft.com/office/drawing/2014/main" id="{57D89970-B6EB-4F3E-BB29-D34F17E657F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zh-CN" altLang="en-US"/>
              <a:t>事件设置分类：</a:t>
            </a:r>
          </a:p>
          <a:p>
            <a:pPr lvl="1" eaLnBrk="1" hangingPunct="1"/>
            <a:r>
              <a:rPr lang="zh-CN" altLang="en-US"/>
              <a:t>手动设置：这种对象只能用程序来手动设置，在需要该事件或者事件发生时，采用</a:t>
            </a:r>
            <a:r>
              <a:rPr lang="en-US" altLang="zh-CN"/>
              <a:t>SetEvent</a:t>
            </a:r>
            <a:r>
              <a:rPr lang="zh-CN" altLang="en-US"/>
              <a:t>及</a:t>
            </a:r>
            <a:r>
              <a:rPr lang="en-US" altLang="zh-CN"/>
              <a:t>ResetEvent</a:t>
            </a:r>
            <a:r>
              <a:rPr lang="zh-CN" altLang="en-US"/>
              <a:t>来进行设置。</a:t>
            </a:r>
          </a:p>
          <a:p>
            <a:pPr lvl="2" eaLnBrk="1" hangingPunct="1"/>
            <a:r>
              <a:rPr lang="en-US" altLang="zh-CN"/>
              <a:t>SetEvent</a:t>
            </a:r>
            <a:r>
              <a:rPr lang="zh-CN" altLang="en-US"/>
              <a:t>只有一个参数，该参数指定了时间对象的句柄值，若事件成功激发，返回</a:t>
            </a:r>
            <a:r>
              <a:rPr lang="en-US" altLang="zh-CN"/>
              <a:t>TRUE; </a:t>
            </a:r>
          </a:p>
          <a:p>
            <a:pPr lvl="2" eaLnBrk="1" hangingPunct="1"/>
            <a:r>
              <a:rPr lang="en-US" altLang="zh-CN"/>
              <a:t>ResetEvent</a:t>
            </a:r>
            <a:r>
              <a:rPr lang="zh-CN" altLang="en-US"/>
              <a:t>函数将事件对象恢复到最初的非激发状态，只有一个参数，成功后返回真 </a:t>
            </a:r>
            <a:r>
              <a:rPr lang="en-US" altLang="zh-CN"/>
              <a:t>.</a:t>
            </a:r>
          </a:p>
          <a:p>
            <a:pPr lvl="1" eaLnBrk="1" hangingPunct="1"/>
            <a:r>
              <a:rPr lang="zh-CN" altLang="en-US"/>
              <a:t>自动恢复：一旦事件发生并被处理后，将自动恢复到没有事件状态，因此不需要再次设置。</a:t>
            </a:r>
          </a:p>
          <a:p>
            <a:pPr eaLnBrk="1" hangingPunct="1"/>
            <a:r>
              <a:rPr lang="zh-CN" altLang="en-US"/>
              <a:t>事件机制应用实例</a:t>
            </a:r>
            <a:r>
              <a:rPr lang="en-US" altLang="zh-CN"/>
              <a:t>:</a:t>
            </a:r>
          </a:p>
          <a:p>
            <a:pPr lvl="1" eaLnBrk="1" hangingPunct="1"/>
            <a:r>
              <a:rPr lang="zh-CN" altLang="en-US"/>
              <a:t>有三个线程：主、读、写。读线程必须在写线程完成写操作之后进行读操作，主线程必须在读线程进行完读操作之后才结束</a:t>
            </a:r>
            <a:r>
              <a:rPr lang="en-US" altLang="zh-CN"/>
              <a:t>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Rectangle 2">
            <a:extLst>
              <a:ext uri="{FF2B5EF4-FFF2-40B4-BE49-F238E27FC236}">
                <a16:creationId xmlns:a16="http://schemas.microsoft.com/office/drawing/2014/main" id="{2033CB9B-1BD9-47D3-BAFF-AC8C8AC0CCB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20483" name="Rectangle 3">
            <a:extLst>
              <a:ext uri="{FF2B5EF4-FFF2-40B4-BE49-F238E27FC236}">
                <a16:creationId xmlns:a16="http://schemas.microsoft.com/office/drawing/2014/main" id="{5DEAF1F9-B7E8-48AA-A6F2-0B908458C5B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zh-CN" altLang="en-US"/>
          </a:p>
        </p:txBody>
      </p:sp>
      <p:pic>
        <p:nvPicPr>
          <p:cNvPr id="20484" name="Picture 4">
            <a:extLst>
              <a:ext uri="{FF2B5EF4-FFF2-40B4-BE49-F238E27FC236}">
                <a16:creationId xmlns:a16="http://schemas.microsoft.com/office/drawing/2014/main" id="{B3B20609-55A5-4AA1-AB5E-CB2C906CA4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8" name="Rectangle 2">
            <a:extLst>
              <a:ext uri="{FF2B5EF4-FFF2-40B4-BE49-F238E27FC236}">
                <a16:creationId xmlns:a16="http://schemas.microsoft.com/office/drawing/2014/main" id="{6FD4F7C0-683F-4C51-A538-19ED06F4CA6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zh-CN" altLang="en-US"/>
              <a:t>临界区</a:t>
            </a:r>
          </a:p>
        </p:txBody>
      </p:sp>
      <p:sp>
        <p:nvSpPr>
          <p:cNvPr id="21507" name="Rectangle 3">
            <a:extLst>
              <a:ext uri="{FF2B5EF4-FFF2-40B4-BE49-F238E27FC236}">
                <a16:creationId xmlns:a16="http://schemas.microsoft.com/office/drawing/2014/main" id="{B2B48D13-13C6-4E81-9AFB-CCE188A882A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zh-CN" altLang="en-US"/>
              <a:t>临界区：防止多个线程同时执行一个特定代码段的机制，适用于多个线程操作之间没有先后顺序但要求互斥的同步。</a:t>
            </a:r>
          </a:p>
          <a:p>
            <a:pPr eaLnBrk="1" hangingPunct="1"/>
            <a:r>
              <a:rPr lang="zh-CN" altLang="en-US"/>
              <a:t>多个线程访问同一个临界区的原则： </a:t>
            </a:r>
          </a:p>
          <a:p>
            <a:pPr lvl="1" eaLnBrk="1" hangingPunct="1"/>
            <a:r>
              <a:rPr lang="zh-CN" altLang="en-US"/>
              <a:t>一次最多只能一个线程停留在临界区内； </a:t>
            </a:r>
          </a:p>
          <a:p>
            <a:pPr lvl="1" eaLnBrk="1" hangingPunct="1"/>
            <a:r>
              <a:rPr lang="zh-CN" altLang="en-US"/>
              <a:t>不能让一个线程无限地停留在临界区内，否则其他线程将不能进入该临界区。 </a:t>
            </a:r>
          </a:p>
          <a:p>
            <a:pPr eaLnBrk="1" hangingPunct="1"/>
            <a:r>
              <a:rPr lang="zh-CN" altLang="en-US"/>
              <a:t>临界区变量定义方法：</a:t>
            </a:r>
          </a:p>
          <a:p>
            <a:pPr lvl="1" eaLnBrk="1" hangingPunct="1"/>
            <a:r>
              <a:rPr lang="en-US" altLang="zh-CN"/>
              <a:t>CRITICAL_SECTION gCritical_Section;</a:t>
            </a:r>
            <a:r>
              <a:rPr lang="zh-CN" altLang="en-US"/>
              <a:t>（全局 ）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2">
            <a:extLst>
              <a:ext uri="{FF2B5EF4-FFF2-40B4-BE49-F238E27FC236}">
                <a16:creationId xmlns:a16="http://schemas.microsoft.com/office/drawing/2014/main" id="{916F5CB3-2DCD-4CFF-B1F7-14C771824DA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zh-CN" altLang="en-US"/>
              <a:t>临界区</a:t>
            </a:r>
          </a:p>
        </p:txBody>
      </p:sp>
      <p:sp>
        <p:nvSpPr>
          <p:cNvPr id="22531" name="Rectangle 3">
            <a:extLst>
              <a:ext uri="{FF2B5EF4-FFF2-40B4-BE49-F238E27FC236}">
                <a16:creationId xmlns:a16="http://schemas.microsoft.com/office/drawing/2014/main" id="{4D3B1E33-B118-45E0-93B9-FF3AD49B5DC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zh-CN" altLang="en-US"/>
              <a:t>相关的</a:t>
            </a:r>
            <a:r>
              <a:rPr lang="en-US" altLang="zh-CN"/>
              <a:t>API </a:t>
            </a:r>
            <a:r>
              <a:rPr lang="zh-CN" altLang="en-US"/>
              <a:t>：</a:t>
            </a:r>
          </a:p>
          <a:p>
            <a:pPr lvl="1" eaLnBrk="1" hangingPunct="1"/>
            <a:r>
              <a:rPr lang="zh-CN" altLang="en-US"/>
              <a:t>初始化临界区</a:t>
            </a:r>
            <a:r>
              <a:rPr lang="en-US" altLang="zh-CN"/>
              <a:t>InitializeCriticalSection(&amp;cs) ;</a:t>
            </a:r>
          </a:p>
          <a:p>
            <a:pPr lvl="1" eaLnBrk="1" hangingPunct="1"/>
            <a:r>
              <a:rPr lang="zh-CN" altLang="en-US"/>
              <a:t>删除临界区</a:t>
            </a:r>
            <a:r>
              <a:rPr lang="en-US" altLang="zh-CN"/>
              <a:t>DeleteCriticalSection(&amp;cs) ;</a:t>
            </a:r>
          </a:p>
          <a:p>
            <a:pPr lvl="1" eaLnBrk="1" hangingPunct="1"/>
            <a:r>
              <a:rPr lang="zh-CN" altLang="en-US"/>
              <a:t>进入临界区</a:t>
            </a:r>
            <a:r>
              <a:rPr lang="en-US" altLang="zh-CN"/>
              <a:t>EnterCriticalSection(&amp;cs) ;</a:t>
            </a:r>
          </a:p>
          <a:p>
            <a:pPr lvl="1" eaLnBrk="1" hangingPunct="1"/>
            <a:r>
              <a:rPr lang="zh-CN" altLang="en-US"/>
              <a:t>离开临界区</a:t>
            </a:r>
            <a:r>
              <a:rPr lang="en-US" altLang="zh-CN"/>
              <a:t>LeaveCriticalSection(&amp;cs) ;</a:t>
            </a:r>
          </a:p>
          <a:p>
            <a:pPr eaLnBrk="1" hangingPunct="1"/>
            <a:r>
              <a:rPr lang="zh-CN" altLang="en-US"/>
              <a:t>临界区同步机制实例：</a:t>
            </a:r>
          </a:p>
          <a:p>
            <a:pPr lvl="1" eaLnBrk="1" hangingPunct="1"/>
            <a:r>
              <a:rPr lang="zh-CN" altLang="en-US"/>
              <a:t>例如一个银行系统有两个线程执行取款任务，一个使用存折在柜台取款，另一个使用银行卡在</a:t>
            </a:r>
            <a:r>
              <a:rPr lang="en-US" altLang="zh-CN"/>
              <a:t>ATM</a:t>
            </a:r>
            <a:r>
              <a:rPr lang="zh-CN" altLang="en-US"/>
              <a:t>机上取款。若不加控制，很可能帐户余额不足于两次取款的总额，但还是能把款取走。如：</a:t>
            </a:r>
            <a:r>
              <a:rPr lang="en-US" altLang="zh-CN"/>
              <a:t>100</a:t>
            </a:r>
            <a:r>
              <a:rPr lang="zh-CN" altLang="en-US"/>
              <a:t>元被取走</a:t>
            </a:r>
            <a:r>
              <a:rPr lang="en-US" altLang="zh-CN"/>
              <a:t>110</a:t>
            </a:r>
            <a:r>
              <a:rPr lang="zh-CN" altLang="en-US"/>
              <a:t>元。 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6" name="Rectangle 2">
            <a:extLst>
              <a:ext uri="{FF2B5EF4-FFF2-40B4-BE49-F238E27FC236}">
                <a16:creationId xmlns:a16="http://schemas.microsoft.com/office/drawing/2014/main" id="{D121881D-B3E1-49C8-A863-B7B8B7A6D1C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23555" name="Rectangle 3">
            <a:extLst>
              <a:ext uri="{FF2B5EF4-FFF2-40B4-BE49-F238E27FC236}">
                <a16:creationId xmlns:a16="http://schemas.microsoft.com/office/drawing/2014/main" id="{EF32CD96-A408-48D2-A17E-62E0F404A80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zh-CN" altLang="en-US"/>
          </a:p>
        </p:txBody>
      </p:sp>
      <p:pic>
        <p:nvPicPr>
          <p:cNvPr id="23556" name="Picture 4">
            <a:extLst>
              <a:ext uri="{FF2B5EF4-FFF2-40B4-BE49-F238E27FC236}">
                <a16:creationId xmlns:a16="http://schemas.microsoft.com/office/drawing/2014/main" id="{C8EF2713-0C8F-4832-86AF-8A3811BCD4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Rectangle 2">
            <a:extLst>
              <a:ext uri="{FF2B5EF4-FFF2-40B4-BE49-F238E27FC236}">
                <a16:creationId xmlns:a16="http://schemas.microsoft.com/office/drawing/2014/main" id="{95D27A02-CE05-4B38-9E53-2708C431ED3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24579" name="Rectangle 3">
            <a:extLst>
              <a:ext uri="{FF2B5EF4-FFF2-40B4-BE49-F238E27FC236}">
                <a16:creationId xmlns:a16="http://schemas.microsoft.com/office/drawing/2014/main" id="{BF143CBA-D822-4884-BDB2-EB7C03368DE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zh-CN" altLang="en-US"/>
          </a:p>
        </p:txBody>
      </p:sp>
      <p:pic>
        <p:nvPicPr>
          <p:cNvPr id="24580" name="Picture 4">
            <a:extLst>
              <a:ext uri="{FF2B5EF4-FFF2-40B4-BE49-F238E27FC236}">
                <a16:creationId xmlns:a16="http://schemas.microsoft.com/office/drawing/2014/main" id="{246E1AEC-A1F1-4DE0-A756-BB375D8BE0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>
            <a:extLst>
              <a:ext uri="{FF2B5EF4-FFF2-40B4-BE49-F238E27FC236}">
                <a16:creationId xmlns:a16="http://schemas.microsoft.com/office/drawing/2014/main" id="{365D6CCF-DB06-4EF8-AF44-BD963958658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zh-CN" altLang="en-US"/>
              <a:t>互斥量</a:t>
            </a:r>
          </a:p>
        </p:txBody>
      </p:sp>
      <p:sp>
        <p:nvSpPr>
          <p:cNvPr id="25603" name="Rectangle 3">
            <a:extLst>
              <a:ext uri="{FF2B5EF4-FFF2-40B4-BE49-F238E27FC236}">
                <a16:creationId xmlns:a16="http://schemas.microsoft.com/office/drawing/2014/main" id="{084A9D25-982A-4F4E-8A64-BBC6DBBD94A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zh-CN" altLang="en-US" sz="2400"/>
              <a:t>互斥量：协调多个线程的活动，通过锁定和取消锁定资源，控制对共享资源的访问。作用就是保证每次只能有一个线程获得互斥量，解锁互斥量的线程一定也是对其加锁的线程。</a:t>
            </a:r>
          </a:p>
          <a:p>
            <a:pPr eaLnBrk="1" hangingPunct="1">
              <a:lnSpc>
                <a:spcPct val="90000"/>
              </a:lnSpc>
            </a:pPr>
            <a:r>
              <a:rPr lang="zh-CN" altLang="en-US" sz="2400"/>
              <a:t>创建函数：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zh-CN" sz="2400"/>
              <a:t>     HANDLE CreateMutex(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zh-CN" sz="2400"/>
              <a:t>       LPSECURITY_ATTRIBUTES lpMutexAttributes,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zh-CN" sz="2400"/>
              <a:t>       BOOL bInitialOwner,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zh-CN" sz="2400"/>
              <a:t>       LPCTSTR lpName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zh-CN" sz="2400"/>
              <a:t>     );</a:t>
            </a:r>
          </a:p>
          <a:p>
            <a:pPr eaLnBrk="1" hangingPunct="1">
              <a:lnSpc>
                <a:spcPct val="90000"/>
              </a:lnSpc>
            </a:pPr>
            <a:r>
              <a:rPr lang="zh-CN" altLang="en-US" sz="2400"/>
              <a:t>相关的</a:t>
            </a:r>
            <a:r>
              <a:rPr lang="en-US" altLang="zh-CN" sz="2400"/>
              <a:t>API</a:t>
            </a:r>
            <a:r>
              <a:rPr lang="zh-CN" altLang="en-US" sz="2400"/>
              <a:t>操作如下：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zh-CN" sz="2000"/>
              <a:t>CreateMutex</a:t>
            </a:r>
            <a:r>
              <a:rPr lang="zh-CN" altLang="en-US" sz="2000"/>
              <a:t>创建一个互斥量，返回对象句柄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zh-CN" sz="2000"/>
              <a:t>OpenMutex</a:t>
            </a:r>
            <a:r>
              <a:rPr lang="zh-CN" altLang="en-US" sz="2000"/>
              <a:t>打开并返回一个已存在的互斥对象句柄，使之后续访问。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zh-CN" sz="2000"/>
              <a:t>ReleaseMutex</a:t>
            </a:r>
            <a:r>
              <a:rPr lang="zh-CN" altLang="en-US" sz="2000"/>
              <a:t>释放对互斥量的占用，使之成为可用。 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698" name="Rectangle 2">
            <a:extLst>
              <a:ext uri="{FF2B5EF4-FFF2-40B4-BE49-F238E27FC236}">
                <a16:creationId xmlns:a16="http://schemas.microsoft.com/office/drawing/2014/main" id="{CB388F97-5ED1-4C34-9598-DB1AC3F5B95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26627" name="Rectangle 3">
            <a:extLst>
              <a:ext uri="{FF2B5EF4-FFF2-40B4-BE49-F238E27FC236}">
                <a16:creationId xmlns:a16="http://schemas.microsoft.com/office/drawing/2014/main" id="{2E3BFD11-8468-4C3B-BF2D-81915FEED53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zh-CN" altLang="en-US"/>
          </a:p>
        </p:txBody>
      </p:sp>
      <p:pic>
        <p:nvPicPr>
          <p:cNvPr id="26628" name="Picture 4">
            <a:extLst>
              <a:ext uri="{FF2B5EF4-FFF2-40B4-BE49-F238E27FC236}">
                <a16:creationId xmlns:a16="http://schemas.microsoft.com/office/drawing/2014/main" id="{4B2E9838-03B3-41F1-9304-ACFF3F4E96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Rectangle 2">
            <a:extLst>
              <a:ext uri="{FF2B5EF4-FFF2-40B4-BE49-F238E27FC236}">
                <a16:creationId xmlns:a16="http://schemas.microsoft.com/office/drawing/2014/main" id="{768FDE29-0A95-4430-A6C2-D7B28499010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27651" name="Rectangle 3">
            <a:extLst>
              <a:ext uri="{FF2B5EF4-FFF2-40B4-BE49-F238E27FC236}">
                <a16:creationId xmlns:a16="http://schemas.microsoft.com/office/drawing/2014/main" id="{C5ED0BF4-EE9B-4782-853C-06A76DF2606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zh-CN" altLang="en-US"/>
          </a:p>
        </p:txBody>
      </p:sp>
      <p:pic>
        <p:nvPicPr>
          <p:cNvPr id="27652" name="Picture 4">
            <a:extLst>
              <a:ext uri="{FF2B5EF4-FFF2-40B4-BE49-F238E27FC236}">
                <a16:creationId xmlns:a16="http://schemas.microsoft.com/office/drawing/2014/main" id="{8227FDF6-6E1B-46CC-B899-31D1609D2B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4" name="Rectangle 2">
            <a:extLst>
              <a:ext uri="{FF2B5EF4-FFF2-40B4-BE49-F238E27FC236}">
                <a16:creationId xmlns:a16="http://schemas.microsoft.com/office/drawing/2014/main" id="{99C72BEC-9B59-4FD1-9370-319E1901F1E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zh-CN" altLang="en-US"/>
              <a:t>信号量 </a:t>
            </a:r>
          </a:p>
        </p:txBody>
      </p:sp>
      <p:sp>
        <p:nvSpPr>
          <p:cNvPr id="28675" name="Rectangle 3">
            <a:extLst>
              <a:ext uri="{FF2B5EF4-FFF2-40B4-BE49-F238E27FC236}">
                <a16:creationId xmlns:a16="http://schemas.microsoft.com/office/drawing/2014/main" id="{1DB88B67-56BC-46A6-B54C-57A9C18EADC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zh-CN" altLang="en-US">
                <a:latin typeface="宋体" panose="02010600030101010101" pitchFamily="2" charset="-122"/>
              </a:rPr>
              <a:t>信号量是一个核心对象，拥有一个计数器，可用来管理大量有限的系统资源，当计数器大于</a:t>
            </a:r>
            <a:r>
              <a:rPr lang="en-US" altLang="zh-CN">
                <a:latin typeface="宋体" panose="02010600030101010101" pitchFamily="2" charset="-122"/>
              </a:rPr>
              <a:t>0</a:t>
            </a:r>
            <a:r>
              <a:rPr lang="zh-CN" altLang="en-US">
                <a:latin typeface="宋体" panose="02010600030101010101" pitchFamily="2" charset="-122"/>
              </a:rPr>
              <a:t>时，信号量为有信号状态，当计数值为</a:t>
            </a:r>
            <a:r>
              <a:rPr lang="en-US" altLang="zh-CN">
                <a:latin typeface="宋体" panose="02010600030101010101" pitchFamily="2" charset="-122"/>
              </a:rPr>
              <a:t>0</a:t>
            </a:r>
            <a:r>
              <a:rPr lang="zh-CN" altLang="en-US">
                <a:latin typeface="宋体" panose="02010600030101010101" pitchFamily="2" charset="-122"/>
              </a:rPr>
              <a:t>时，信号量就处于无信号状态。</a:t>
            </a:r>
          </a:p>
          <a:p>
            <a:pPr eaLnBrk="1" hangingPunct="1"/>
            <a:r>
              <a:rPr lang="zh-CN" altLang="en-US"/>
              <a:t>创建信号量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CN" altLang="en-US"/>
              <a:t>    </a:t>
            </a:r>
            <a:r>
              <a:rPr lang="en-US" altLang="zh-CN"/>
              <a:t>HANDLE CreateSemaphore(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zh-CN"/>
              <a:t>     </a:t>
            </a:r>
            <a:r>
              <a:rPr lang="en-US" altLang="zh-CN" sz="2400"/>
              <a:t>LPSECURITY_ATTRIBUTES lpSA, 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zh-CN" sz="2400"/>
              <a:t>      LONG lInitialCount, </a:t>
            </a:r>
            <a:endParaRPr lang="zh-CN" altLang="en-US" sz="2400"/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CN" altLang="en-US" sz="2400"/>
              <a:t>      </a:t>
            </a:r>
            <a:r>
              <a:rPr lang="en-US" altLang="zh-CN" sz="2400"/>
              <a:t>LONG lMaximumCount, </a:t>
            </a:r>
            <a:endParaRPr lang="zh-CN" altLang="en-US" sz="2400"/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CN" altLang="en-US" sz="2400"/>
              <a:t>      </a:t>
            </a:r>
            <a:r>
              <a:rPr lang="en-US" altLang="zh-CN" sz="2400"/>
              <a:t>LPCTSTR lpName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zh-CN"/>
              <a:t>);</a:t>
            </a:r>
            <a:endParaRPr lang="zh-CN" altLang="en-US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818" name="Rectangle 2">
            <a:extLst>
              <a:ext uri="{FF2B5EF4-FFF2-40B4-BE49-F238E27FC236}">
                <a16:creationId xmlns:a16="http://schemas.microsoft.com/office/drawing/2014/main" id="{AD63B743-4F68-4256-BE07-043E3C42607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zh-CN" altLang="en-US"/>
              <a:t>信号量</a:t>
            </a:r>
          </a:p>
        </p:txBody>
      </p:sp>
      <p:sp>
        <p:nvSpPr>
          <p:cNvPr id="29699" name="Rectangle 3">
            <a:extLst>
              <a:ext uri="{FF2B5EF4-FFF2-40B4-BE49-F238E27FC236}">
                <a16:creationId xmlns:a16="http://schemas.microsoft.com/office/drawing/2014/main" id="{4BE89734-2ACD-498C-86A1-64713E15097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zh-CN" altLang="en-US" sz="3200"/>
              <a:t>释放信号量</a:t>
            </a:r>
            <a:r>
              <a:rPr lang="zh-CN" altLang="en-US" sz="2400"/>
              <a:t> 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zh-CN" sz="2400"/>
              <a:t>  BOOL ReleaseSemaphore(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zh-CN" sz="2400"/>
              <a:t>      </a:t>
            </a:r>
            <a:r>
              <a:rPr lang="en-US" altLang="zh-CN" sz="2000"/>
              <a:t>HANDLE hSemaphore,    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zh-CN" sz="2000"/>
              <a:t>       LONG lReleaseCount, 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zh-CN" sz="2000"/>
              <a:t>       LPLONG lpPreviousCount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zh-CN" sz="2400"/>
              <a:t>);</a:t>
            </a:r>
            <a:endParaRPr lang="zh-CN" altLang="en-US" sz="2400"/>
          </a:p>
          <a:p>
            <a:pPr eaLnBrk="1" hangingPunct="1"/>
            <a:r>
              <a:rPr lang="zh-CN" altLang="en-US" sz="3200"/>
              <a:t>打开信号量</a:t>
            </a:r>
            <a:r>
              <a:rPr lang="zh-CN" altLang="en-US" sz="2400"/>
              <a:t> 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zh-CN" sz="2400"/>
              <a:t>  HANDLE OpenSemaphore(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zh-CN" sz="2400"/>
              <a:t>      </a:t>
            </a:r>
            <a:r>
              <a:rPr lang="en-US" altLang="zh-CN" sz="2000"/>
              <a:t>DWORD dwDesiredAccess, </a:t>
            </a:r>
            <a:r>
              <a:rPr lang="zh-CN" altLang="en-US" sz="2000"/>
              <a:t> 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CN" altLang="en-US" sz="2000"/>
              <a:t>       </a:t>
            </a:r>
            <a:r>
              <a:rPr lang="en-US" altLang="zh-CN" sz="2000"/>
              <a:t>BOOL bInheritHandle, </a:t>
            </a:r>
            <a:r>
              <a:rPr lang="zh-CN" altLang="en-US" sz="2000"/>
              <a:t> </a:t>
            </a:r>
            <a:endParaRPr lang="en-US" altLang="zh-CN" sz="2000"/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zh-CN" sz="2000"/>
              <a:t>       LPCTSTR lpName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zh-CN" sz="2400"/>
              <a:t>);</a:t>
            </a:r>
            <a:endParaRPr lang="zh-CN" altLang="en-US" sz="240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2" name="Rectangle 2">
            <a:extLst>
              <a:ext uri="{FF2B5EF4-FFF2-40B4-BE49-F238E27FC236}">
                <a16:creationId xmlns:a16="http://schemas.microsoft.com/office/drawing/2014/main" id="{6013D126-BC77-4D11-8BAD-E22D5F2665B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964F1F49-7285-4743-9A49-85E449D5053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zh-CN" altLang="en-US"/>
          </a:p>
        </p:txBody>
      </p:sp>
      <p:pic>
        <p:nvPicPr>
          <p:cNvPr id="30724" name="Picture 4">
            <a:extLst>
              <a:ext uri="{FF2B5EF4-FFF2-40B4-BE49-F238E27FC236}">
                <a16:creationId xmlns:a16="http://schemas.microsoft.com/office/drawing/2014/main" id="{AFF6DFFF-B3E7-4D62-8654-C02335C52A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866" name="Rectangle 2">
            <a:extLst>
              <a:ext uri="{FF2B5EF4-FFF2-40B4-BE49-F238E27FC236}">
                <a16:creationId xmlns:a16="http://schemas.microsoft.com/office/drawing/2014/main" id="{DDAA552A-CAC6-4B84-8F31-0AD6B88508B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31747" name="Rectangle 3">
            <a:extLst>
              <a:ext uri="{FF2B5EF4-FFF2-40B4-BE49-F238E27FC236}">
                <a16:creationId xmlns:a16="http://schemas.microsoft.com/office/drawing/2014/main" id="{5D29533C-BF8F-4551-8D00-248E3E314BD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zh-CN" altLang="en-US"/>
          </a:p>
        </p:txBody>
      </p:sp>
      <p:pic>
        <p:nvPicPr>
          <p:cNvPr id="31748" name="Picture 4">
            <a:extLst>
              <a:ext uri="{FF2B5EF4-FFF2-40B4-BE49-F238E27FC236}">
                <a16:creationId xmlns:a16="http://schemas.microsoft.com/office/drawing/2014/main" id="{4687F168-CBFE-4802-AF73-9C9CBB3BD6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86" name="Rectangle 2">
            <a:extLst>
              <a:ext uri="{FF2B5EF4-FFF2-40B4-BE49-F238E27FC236}">
                <a16:creationId xmlns:a16="http://schemas.microsoft.com/office/drawing/2014/main" id="{E6ACF40E-18E6-4B51-9868-458B71FD653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zh-CN"/>
              <a:t>MFC</a:t>
            </a:r>
            <a:r>
              <a:rPr lang="zh-CN" altLang="en-US"/>
              <a:t>线程同步实现</a:t>
            </a:r>
          </a:p>
        </p:txBody>
      </p:sp>
      <p:sp>
        <p:nvSpPr>
          <p:cNvPr id="32771" name="Rectangle 3">
            <a:extLst>
              <a:ext uri="{FF2B5EF4-FFF2-40B4-BE49-F238E27FC236}">
                <a16:creationId xmlns:a16="http://schemas.microsoft.com/office/drawing/2014/main" id="{4C9EBA6E-B457-450A-AD73-3C5860E2E83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zh-CN"/>
              <a:t>MFC</a:t>
            </a:r>
            <a:r>
              <a:rPr lang="zh-CN" altLang="en-US"/>
              <a:t>通过全局函数</a:t>
            </a:r>
            <a:r>
              <a:rPr lang="en-US" altLang="zh-CN"/>
              <a:t>afxBeginThread()</a:t>
            </a:r>
            <a:r>
              <a:rPr lang="zh-CN" altLang="en-US"/>
              <a:t> 来创建一个</a:t>
            </a:r>
            <a:r>
              <a:rPr lang="en-US" altLang="zh-CN"/>
              <a:t>CWinThread</a:t>
            </a:r>
            <a:r>
              <a:rPr lang="zh-CN" altLang="en-US"/>
              <a:t>对象。 </a:t>
            </a:r>
          </a:p>
          <a:p>
            <a:pPr eaLnBrk="1" hangingPunct="1"/>
            <a:r>
              <a:rPr lang="en-US" altLang="zh-CN"/>
              <a:t>MFC</a:t>
            </a:r>
            <a:r>
              <a:rPr lang="zh-CN" altLang="en-US"/>
              <a:t>同步类</a:t>
            </a:r>
          </a:p>
          <a:p>
            <a:pPr lvl="1" eaLnBrk="1" hangingPunct="1"/>
            <a:r>
              <a:rPr lang="en-US" altLang="zh-CN"/>
              <a:t>CCriticalSection </a:t>
            </a:r>
            <a:r>
              <a:rPr lang="zh-CN" altLang="en-US"/>
              <a:t>只允许当前进程中的一个线程访问某个对象的同步类</a:t>
            </a:r>
          </a:p>
          <a:p>
            <a:pPr lvl="1" eaLnBrk="1" hangingPunct="1"/>
            <a:r>
              <a:rPr lang="en-US" altLang="zh-CN"/>
              <a:t>CMutes </a:t>
            </a:r>
            <a:r>
              <a:rPr lang="zh-CN" altLang="en-US"/>
              <a:t>只允许系统中一个进程内的一个线程访问某个对象的同步类</a:t>
            </a:r>
          </a:p>
          <a:p>
            <a:pPr lvl="1" eaLnBrk="1" hangingPunct="1"/>
            <a:r>
              <a:rPr lang="en-US" altLang="zh-CN"/>
              <a:t>CSymaphore </a:t>
            </a:r>
            <a:r>
              <a:rPr lang="zh-CN" altLang="en-US"/>
              <a:t>只允许一到某个指定数目个线程同时访问某个对象的同步类</a:t>
            </a:r>
          </a:p>
          <a:p>
            <a:pPr lvl="1" eaLnBrk="1" hangingPunct="1"/>
            <a:r>
              <a:rPr lang="en-US" altLang="zh-CN"/>
              <a:t>CEvent </a:t>
            </a:r>
            <a:r>
              <a:rPr lang="zh-CN" altLang="en-US"/>
              <a:t>当某个事件发生时通知一个应用程序的同步类</a:t>
            </a:r>
          </a:p>
          <a:p>
            <a:pPr eaLnBrk="1" hangingPunct="1"/>
            <a:endParaRPr lang="zh-CN" altLang="en-US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90" name="Rectangle 2">
            <a:extLst>
              <a:ext uri="{FF2B5EF4-FFF2-40B4-BE49-F238E27FC236}">
                <a16:creationId xmlns:a16="http://schemas.microsoft.com/office/drawing/2014/main" id="{593AAF48-B24C-43BD-B367-F835E0D18FF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zh-CN"/>
              <a:t>MFC</a:t>
            </a:r>
            <a:r>
              <a:rPr lang="zh-CN" altLang="en-US"/>
              <a:t>线程同步实现</a:t>
            </a:r>
          </a:p>
        </p:txBody>
      </p:sp>
      <p:sp>
        <p:nvSpPr>
          <p:cNvPr id="33795" name="Rectangle 3">
            <a:extLst>
              <a:ext uri="{FF2B5EF4-FFF2-40B4-BE49-F238E27FC236}">
                <a16:creationId xmlns:a16="http://schemas.microsoft.com/office/drawing/2014/main" id="{916C5125-8787-450F-9658-9C406DC63DF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zh-CN" altLang="en-US"/>
              <a:t>实例：对</a:t>
            </a:r>
            <a:r>
              <a:rPr lang="en-US" altLang="zh-CN"/>
              <a:t>4</a:t>
            </a:r>
            <a:r>
              <a:rPr lang="zh-CN" altLang="en-US"/>
              <a:t>个数组排序后，通过信号量同步机制，依次显示每个数组经过排序后的输出。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zh-CN"/>
              <a:t>HANDLE g_hBusy;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zh-CN"/>
              <a:t>HWND hwnd;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zh-CN"/>
              <a:t>int  k=0;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zh-CN"/>
              <a:t>long data1[] = {12,32,47,763,75,43,86,42};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zh-CN"/>
              <a:t>long data2[] = {432,68,36,84,47,73,732,46};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zh-CN"/>
              <a:t>long data3[] = {435,754,37,765,48,785,326,78};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zh-CN"/>
              <a:t>long data4[] = {54,76,93,457,456,34,94,50};</a:t>
            </a:r>
            <a:endParaRPr lang="zh-CN" altLang="en-US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4" name="Rectangle 2">
            <a:extLst>
              <a:ext uri="{FF2B5EF4-FFF2-40B4-BE49-F238E27FC236}">
                <a16:creationId xmlns:a16="http://schemas.microsoft.com/office/drawing/2014/main" id="{FEAA31C9-9091-431E-8ED4-93001FCB8D7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34819" name="Rectangle 3">
            <a:extLst>
              <a:ext uri="{FF2B5EF4-FFF2-40B4-BE49-F238E27FC236}">
                <a16:creationId xmlns:a16="http://schemas.microsoft.com/office/drawing/2014/main" id="{87721B8F-DF18-4FB5-92CF-0456B8C1B59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zh-CN" altLang="en-US"/>
          </a:p>
        </p:txBody>
      </p:sp>
      <p:pic>
        <p:nvPicPr>
          <p:cNvPr id="34820" name="Picture 5">
            <a:extLst>
              <a:ext uri="{FF2B5EF4-FFF2-40B4-BE49-F238E27FC236}">
                <a16:creationId xmlns:a16="http://schemas.microsoft.com/office/drawing/2014/main" id="{161646B0-22AD-40A9-8CDA-0CB4F04014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938" name="Rectangle 2">
            <a:extLst>
              <a:ext uri="{FF2B5EF4-FFF2-40B4-BE49-F238E27FC236}">
                <a16:creationId xmlns:a16="http://schemas.microsoft.com/office/drawing/2014/main" id="{F21180AD-EB61-480A-AC22-B1DA10723EB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35843" name="Rectangle 3">
            <a:extLst>
              <a:ext uri="{FF2B5EF4-FFF2-40B4-BE49-F238E27FC236}">
                <a16:creationId xmlns:a16="http://schemas.microsoft.com/office/drawing/2014/main" id="{05FFC307-8FA7-463E-82BC-B2320475D2E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zh-CN" altLang="en-US"/>
          </a:p>
        </p:txBody>
      </p:sp>
      <p:pic>
        <p:nvPicPr>
          <p:cNvPr id="35844" name="Picture 4">
            <a:extLst>
              <a:ext uri="{FF2B5EF4-FFF2-40B4-BE49-F238E27FC236}">
                <a16:creationId xmlns:a16="http://schemas.microsoft.com/office/drawing/2014/main" id="{E97FC198-E033-4837-82C5-8E07A5C3E6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2" name="Rectangle 2">
            <a:extLst>
              <a:ext uri="{FF2B5EF4-FFF2-40B4-BE49-F238E27FC236}">
                <a16:creationId xmlns:a16="http://schemas.microsoft.com/office/drawing/2014/main" id="{D3DF648A-01ED-4F37-B310-E93AE6FF7B9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36867" name="Rectangle 3">
            <a:extLst>
              <a:ext uri="{FF2B5EF4-FFF2-40B4-BE49-F238E27FC236}">
                <a16:creationId xmlns:a16="http://schemas.microsoft.com/office/drawing/2014/main" id="{C1DF3DD0-D51D-4E65-85D3-D0CFE796523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zh-CN" altLang="en-US"/>
          </a:p>
        </p:txBody>
      </p:sp>
      <p:pic>
        <p:nvPicPr>
          <p:cNvPr id="36868" name="Picture 5">
            <a:extLst>
              <a:ext uri="{FF2B5EF4-FFF2-40B4-BE49-F238E27FC236}">
                <a16:creationId xmlns:a16="http://schemas.microsoft.com/office/drawing/2014/main" id="{1F2A01D9-CA32-4B9B-805C-E0E8254F11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4" name="Rectangle 2">
            <a:extLst>
              <a:ext uri="{FF2B5EF4-FFF2-40B4-BE49-F238E27FC236}">
                <a16:creationId xmlns:a16="http://schemas.microsoft.com/office/drawing/2014/main" id="{85FCE031-3C3C-416D-B0D0-9E42C2E524B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zh-CN"/>
              <a:t>.NET Framework</a:t>
            </a:r>
            <a:r>
              <a:rPr lang="zh-CN" altLang="en-US"/>
              <a:t>多线程的实现</a:t>
            </a:r>
          </a:p>
        </p:txBody>
      </p:sp>
      <p:sp>
        <p:nvSpPr>
          <p:cNvPr id="37891" name="Rectangle 3">
            <a:extLst>
              <a:ext uri="{FF2B5EF4-FFF2-40B4-BE49-F238E27FC236}">
                <a16:creationId xmlns:a16="http://schemas.microsoft.com/office/drawing/2014/main" id="{2E584C3F-0467-4566-85C4-EFF10EB2925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zh-CN" altLang="en-US"/>
              <a:t>创建辅助（或从属）线程的第一个步骤是创建 </a:t>
            </a:r>
            <a:r>
              <a:rPr lang="en-US" altLang="zh-CN"/>
              <a:t>ThreadStart </a:t>
            </a:r>
            <a:r>
              <a:rPr lang="zh-CN" altLang="en-US"/>
              <a:t>代理，指定要由该线程执行的线程函数。然后将 </a:t>
            </a:r>
            <a:r>
              <a:rPr lang="en-US" altLang="zh-CN"/>
              <a:t>ThreadStart </a:t>
            </a:r>
            <a:r>
              <a:rPr lang="zh-CN" altLang="en-US"/>
              <a:t>代理传递给 </a:t>
            </a:r>
            <a:r>
              <a:rPr lang="en-US" altLang="zh-CN"/>
              <a:t>Thread </a:t>
            </a:r>
            <a:r>
              <a:rPr lang="zh-CN" altLang="en-US"/>
              <a:t>类的构造函数。</a:t>
            </a:r>
          </a:p>
          <a:p>
            <a:pPr lvl="1" eaLnBrk="1" hangingPunct="1">
              <a:buFontTx/>
              <a:buNone/>
            </a:pPr>
            <a:r>
              <a:rPr lang="en-US" altLang="zh-CN"/>
              <a:t>ThreadStart starter = new ThreadStart(MyFunction);</a:t>
            </a:r>
          </a:p>
          <a:p>
            <a:pPr lvl="1" eaLnBrk="1" hangingPunct="1">
              <a:buFontTx/>
              <a:buNone/>
            </a:pPr>
            <a:r>
              <a:rPr lang="en-US" altLang="zh-CN"/>
              <a:t>Thread t = new Thread(starter);</a:t>
            </a:r>
          </a:p>
          <a:p>
            <a:pPr lvl="1" eaLnBrk="1" hangingPunct="1">
              <a:buFontTx/>
              <a:buNone/>
            </a:pPr>
            <a:r>
              <a:rPr lang="en-US" altLang="zh-CN"/>
              <a:t>t.Start();</a:t>
            </a:r>
          </a:p>
          <a:p>
            <a:pPr eaLnBrk="1" hangingPunct="1"/>
            <a:r>
              <a:rPr lang="zh-CN" altLang="en-US" sz="2400"/>
              <a:t>线程创建好后，可以使用</a:t>
            </a:r>
            <a:r>
              <a:rPr lang="en-US" altLang="zh-CN" sz="2400"/>
              <a:t>Thread</a:t>
            </a:r>
            <a:r>
              <a:rPr lang="zh-CN" altLang="en-US" sz="2400"/>
              <a:t>类下的方法对线程进行控制：</a:t>
            </a:r>
          </a:p>
          <a:p>
            <a:pPr lvl="1" eaLnBrk="1" hangingPunct="1"/>
            <a:r>
              <a:rPr lang="en-US" altLang="zh-CN"/>
              <a:t>Resume 	   </a:t>
            </a:r>
            <a:r>
              <a:rPr lang="zh-CN" altLang="en-US"/>
              <a:t>继续已挂起的线程。 </a:t>
            </a:r>
          </a:p>
          <a:p>
            <a:pPr lvl="1" eaLnBrk="1" hangingPunct="1"/>
            <a:r>
              <a:rPr lang="en-US" altLang="zh-CN"/>
              <a:t>Sleep 	   </a:t>
            </a:r>
            <a:r>
              <a:rPr lang="zh-CN" altLang="en-US"/>
              <a:t>将当前线程阻塞指定的毫秒数。 </a:t>
            </a:r>
          </a:p>
          <a:p>
            <a:pPr lvl="1" eaLnBrk="1" hangingPunct="1"/>
            <a:r>
              <a:rPr lang="en-US" altLang="zh-CN"/>
              <a:t>Suspend    </a:t>
            </a:r>
            <a:r>
              <a:rPr lang="zh-CN" altLang="en-US"/>
              <a:t>挂起线程。 </a:t>
            </a:r>
          </a:p>
          <a:p>
            <a:pPr lvl="1" eaLnBrk="1" hangingPunct="1"/>
            <a:r>
              <a:rPr lang="en-US" altLang="zh-CN"/>
              <a:t>Abort 	   </a:t>
            </a:r>
            <a:r>
              <a:rPr lang="zh-CN" altLang="en-US"/>
              <a:t>调用此方法通常会终止线程。 </a:t>
            </a:r>
            <a:endParaRPr lang="en-US" altLang="zh-CN"/>
          </a:p>
          <a:p>
            <a:pPr eaLnBrk="1" hangingPunct="1"/>
            <a:endParaRPr lang="zh-CN" altLang="en-US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106" name="Rectangle 2">
            <a:extLst>
              <a:ext uri="{FF2B5EF4-FFF2-40B4-BE49-F238E27FC236}">
                <a16:creationId xmlns:a16="http://schemas.microsoft.com/office/drawing/2014/main" id="{1F8717B5-1BE4-4FD1-B44D-6C5F382329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38915" name="Rectangle 3">
            <a:extLst>
              <a:ext uri="{FF2B5EF4-FFF2-40B4-BE49-F238E27FC236}">
                <a16:creationId xmlns:a16="http://schemas.microsoft.com/office/drawing/2014/main" id="{17B4878D-FE6F-4860-BC7B-05A082CB60E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zh-CN" altLang="en-US"/>
          </a:p>
        </p:txBody>
      </p:sp>
      <p:pic>
        <p:nvPicPr>
          <p:cNvPr id="38916" name="Picture 4">
            <a:extLst>
              <a:ext uri="{FF2B5EF4-FFF2-40B4-BE49-F238E27FC236}">
                <a16:creationId xmlns:a16="http://schemas.microsoft.com/office/drawing/2014/main" id="{4532F31C-DA6D-4BD6-82F7-4A4692964C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30" name="Rectangle 2">
            <a:extLst>
              <a:ext uri="{FF2B5EF4-FFF2-40B4-BE49-F238E27FC236}">
                <a16:creationId xmlns:a16="http://schemas.microsoft.com/office/drawing/2014/main" id="{0A35A822-CD1A-4E6B-B064-87CB0D37885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39939" name="Rectangle 3">
            <a:extLst>
              <a:ext uri="{FF2B5EF4-FFF2-40B4-BE49-F238E27FC236}">
                <a16:creationId xmlns:a16="http://schemas.microsoft.com/office/drawing/2014/main" id="{3181501D-32B8-473D-9298-5688607C107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zh-CN" altLang="en-US"/>
          </a:p>
        </p:txBody>
      </p:sp>
      <p:pic>
        <p:nvPicPr>
          <p:cNvPr id="39940" name="Picture 4">
            <a:extLst>
              <a:ext uri="{FF2B5EF4-FFF2-40B4-BE49-F238E27FC236}">
                <a16:creationId xmlns:a16="http://schemas.microsoft.com/office/drawing/2014/main" id="{BA13AEA0-E7DB-4378-B42F-DA8EC22472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54" name="Rectangle 2">
            <a:extLst>
              <a:ext uri="{FF2B5EF4-FFF2-40B4-BE49-F238E27FC236}">
                <a16:creationId xmlns:a16="http://schemas.microsoft.com/office/drawing/2014/main" id="{66EC7797-2376-482C-AF52-62FD41186B9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zh-CN"/>
              <a:t>.NET</a:t>
            </a:r>
            <a:r>
              <a:rPr lang="zh-CN" altLang="en-US"/>
              <a:t>框架下同步机制实现</a:t>
            </a:r>
          </a:p>
        </p:txBody>
      </p:sp>
      <p:sp>
        <p:nvSpPr>
          <p:cNvPr id="40963" name="Rectangle 3">
            <a:extLst>
              <a:ext uri="{FF2B5EF4-FFF2-40B4-BE49-F238E27FC236}">
                <a16:creationId xmlns:a16="http://schemas.microsoft.com/office/drawing/2014/main" id="{969974E9-E517-4B63-A51C-308A5090F50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zh-CN"/>
              <a:t>.NET framework</a:t>
            </a:r>
            <a:r>
              <a:rPr lang="zh-CN" altLang="en-US"/>
              <a:t>提供了很多的类和数据类型来控制对共享资源的访问。</a:t>
            </a:r>
          </a:p>
          <a:p>
            <a:pPr lvl="1" eaLnBrk="1" hangingPunct="1"/>
            <a:r>
              <a:rPr lang="en-US" altLang="zh-CN"/>
              <a:t>Monitor</a:t>
            </a:r>
            <a:r>
              <a:rPr lang="zh-CN" altLang="en-US"/>
              <a:t>类</a:t>
            </a:r>
          </a:p>
          <a:p>
            <a:pPr lvl="1" eaLnBrk="1" hangingPunct="1"/>
            <a:r>
              <a:rPr lang="en-US" altLang="zh-CN"/>
              <a:t>WaitHandle</a:t>
            </a:r>
            <a:r>
              <a:rPr lang="zh-CN" altLang="en-US"/>
              <a:t>类</a:t>
            </a:r>
          </a:p>
          <a:p>
            <a:pPr lvl="1" eaLnBrk="1" hangingPunct="1"/>
            <a:r>
              <a:rPr lang="en-US" altLang="zh-CN"/>
              <a:t>Mutex</a:t>
            </a:r>
            <a:r>
              <a:rPr lang="zh-CN" altLang="en-US"/>
              <a:t>类 </a:t>
            </a:r>
            <a:endParaRPr lang="en-US" altLang="zh-CN"/>
          </a:p>
          <a:p>
            <a:pPr lvl="1" eaLnBrk="1" hangingPunct="1"/>
            <a:r>
              <a:rPr lang="en-US" altLang="zh-CN"/>
              <a:t>AutoResetEvent</a:t>
            </a:r>
            <a:r>
              <a:rPr lang="zh-CN" altLang="en-US"/>
              <a:t>类</a:t>
            </a:r>
          </a:p>
          <a:p>
            <a:pPr lvl="1" eaLnBrk="1" hangingPunct="1"/>
            <a:r>
              <a:rPr lang="en-US" altLang="zh-CN"/>
              <a:t>InterLocked</a:t>
            </a:r>
            <a:r>
              <a:rPr lang="zh-CN" altLang="en-US"/>
              <a:t>类 </a:t>
            </a:r>
            <a:endParaRPr lang="en-US" altLang="zh-CN"/>
          </a:p>
          <a:p>
            <a:pPr lvl="1" eaLnBrk="1" hangingPunct="1"/>
            <a:endParaRPr lang="en-US" altLang="zh-CN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Rectangle 2">
            <a:extLst>
              <a:ext uri="{FF2B5EF4-FFF2-40B4-BE49-F238E27FC236}">
                <a16:creationId xmlns:a16="http://schemas.microsoft.com/office/drawing/2014/main" id="{39855E65-CFBC-4E80-829C-7BE2751CB5A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41987" name="Rectangle 3">
            <a:extLst>
              <a:ext uri="{FF2B5EF4-FFF2-40B4-BE49-F238E27FC236}">
                <a16:creationId xmlns:a16="http://schemas.microsoft.com/office/drawing/2014/main" id="{257FB50F-F645-453F-A7BD-7E59B7018A3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zh-CN"/>
              <a:t>lock </a:t>
            </a:r>
            <a:r>
              <a:rPr lang="zh-CN" altLang="en-US"/>
              <a:t>关键字将语句块标记为临界区，方法是获取给定对象的互斥锁，执行语句，然后释放该锁。此语句的形式如下：</a:t>
            </a:r>
          </a:p>
          <a:p>
            <a:pPr lvl="1" eaLnBrk="1" hangingPunct="1">
              <a:buFontTx/>
              <a:buNone/>
            </a:pPr>
            <a:r>
              <a:rPr lang="en-US" altLang="zh-CN"/>
              <a:t>Object thisLock = new Object();</a:t>
            </a:r>
          </a:p>
          <a:p>
            <a:pPr lvl="1" eaLnBrk="1" hangingPunct="1">
              <a:buFontTx/>
              <a:buNone/>
            </a:pPr>
            <a:r>
              <a:rPr lang="en-US" altLang="zh-CN"/>
              <a:t>lock (thisLock)</a:t>
            </a:r>
          </a:p>
          <a:p>
            <a:pPr lvl="1" eaLnBrk="1" hangingPunct="1">
              <a:buFontTx/>
              <a:buNone/>
            </a:pPr>
            <a:r>
              <a:rPr lang="en-US" altLang="zh-CN"/>
              <a:t>{</a:t>
            </a:r>
          </a:p>
          <a:p>
            <a:pPr lvl="1" eaLnBrk="1" hangingPunct="1">
              <a:buFontTx/>
              <a:buNone/>
            </a:pPr>
            <a:r>
              <a:rPr lang="en-US" altLang="zh-CN"/>
              <a:t>    // Critical code section</a:t>
            </a:r>
          </a:p>
          <a:p>
            <a:pPr lvl="1" eaLnBrk="1" hangingPunct="1">
              <a:buFontTx/>
              <a:buNone/>
            </a:pPr>
            <a:r>
              <a:rPr lang="en-US" altLang="zh-CN"/>
              <a:t>}</a:t>
            </a:r>
            <a:endParaRPr lang="zh-CN" altLang="en-US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202" name="Rectangle 2">
            <a:extLst>
              <a:ext uri="{FF2B5EF4-FFF2-40B4-BE49-F238E27FC236}">
                <a16:creationId xmlns:a16="http://schemas.microsoft.com/office/drawing/2014/main" id="{6A8EBBEF-4F43-4BFF-A4F7-03E413B7E06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43011" name="Rectangle 3">
            <a:extLst>
              <a:ext uri="{FF2B5EF4-FFF2-40B4-BE49-F238E27FC236}">
                <a16:creationId xmlns:a16="http://schemas.microsoft.com/office/drawing/2014/main" id="{ABF0C878-4C8E-40D9-949A-A26D19F3F08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zh-CN" altLang="en-US"/>
          </a:p>
        </p:txBody>
      </p:sp>
      <p:pic>
        <p:nvPicPr>
          <p:cNvPr id="43012" name="Picture 4">
            <a:extLst>
              <a:ext uri="{FF2B5EF4-FFF2-40B4-BE49-F238E27FC236}">
                <a16:creationId xmlns:a16="http://schemas.microsoft.com/office/drawing/2014/main" id="{7A5D43C1-2ED0-4CF5-88B2-D0AD22009B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6" name="Rectangle 2">
            <a:extLst>
              <a:ext uri="{FF2B5EF4-FFF2-40B4-BE49-F238E27FC236}">
                <a16:creationId xmlns:a16="http://schemas.microsoft.com/office/drawing/2014/main" id="{475F77AF-F3E1-4573-9A2E-39CBED4B90D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44035" name="Rectangle 3">
            <a:extLst>
              <a:ext uri="{FF2B5EF4-FFF2-40B4-BE49-F238E27FC236}">
                <a16:creationId xmlns:a16="http://schemas.microsoft.com/office/drawing/2014/main" id="{49C427BD-D0B9-4BCD-8735-42760A617A1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zh-CN" altLang="en-US"/>
          </a:p>
        </p:txBody>
      </p:sp>
      <p:pic>
        <p:nvPicPr>
          <p:cNvPr id="44036" name="Picture 4">
            <a:extLst>
              <a:ext uri="{FF2B5EF4-FFF2-40B4-BE49-F238E27FC236}">
                <a16:creationId xmlns:a16="http://schemas.microsoft.com/office/drawing/2014/main" id="{4C84D823-EF97-4E2C-A329-4BFBD7964F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Rectangle 2">
            <a:extLst>
              <a:ext uri="{FF2B5EF4-FFF2-40B4-BE49-F238E27FC236}">
                <a16:creationId xmlns:a16="http://schemas.microsoft.com/office/drawing/2014/main" id="{E39C5828-87A7-4B96-AFAF-F6FCA536206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zh-CN" altLang="en-US"/>
          </a:p>
        </p:txBody>
      </p:sp>
      <p:sp>
        <p:nvSpPr>
          <p:cNvPr id="45059" name="Rectangle 3">
            <a:extLst>
              <a:ext uri="{FF2B5EF4-FFF2-40B4-BE49-F238E27FC236}">
                <a16:creationId xmlns:a16="http://schemas.microsoft.com/office/drawing/2014/main" id="{722B759B-818D-4DE1-97C9-614C1C4E4CE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zh-CN" altLang="en-US"/>
          </a:p>
        </p:txBody>
      </p:sp>
      <p:pic>
        <p:nvPicPr>
          <p:cNvPr id="45060" name="Picture 4">
            <a:extLst>
              <a:ext uri="{FF2B5EF4-FFF2-40B4-BE49-F238E27FC236}">
                <a16:creationId xmlns:a16="http://schemas.microsoft.com/office/drawing/2014/main" id="{CA9FA8EF-C16F-4035-8204-334CE1284D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92150"/>
            <a:ext cx="9144000" cy="504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oaring">
  <a:themeElements>
    <a:clrScheme name="Soaring 1">
      <a:dk1>
        <a:srgbClr val="000000"/>
      </a:dk1>
      <a:lt1>
        <a:srgbClr val="FFFFFF"/>
      </a:lt1>
      <a:dk2>
        <a:srgbClr val="0000FF"/>
      </a:dk2>
      <a:lt2>
        <a:srgbClr val="FFCC66"/>
      </a:lt2>
      <a:accent1>
        <a:srgbClr val="00FFFF"/>
      </a:accent1>
      <a:accent2>
        <a:srgbClr val="3366FF"/>
      </a:accent2>
      <a:accent3>
        <a:srgbClr val="AAAAFF"/>
      </a:accent3>
      <a:accent4>
        <a:srgbClr val="DADADA"/>
      </a:accent4>
      <a:accent5>
        <a:srgbClr val="AAFFFF"/>
      </a:accent5>
      <a:accent6>
        <a:srgbClr val="2D5CE7"/>
      </a:accent6>
      <a:hlink>
        <a:srgbClr val="FF0033"/>
      </a:hlink>
      <a:folHlink>
        <a:srgbClr val="FFFF00"/>
      </a:folHlink>
    </a:clrScheme>
    <a:fontScheme name="Soaring">
      <a:majorFont>
        <a:latin typeface="Arial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>
            <a:schemeClr val="accent2"/>
          </a:buClr>
          <a:buSzPct val="80000"/>
          <a:buFont typeface="Wingdings" panose="05000000000000000000" pitchFamily="2" charset="2"/>
          <a:buChar char="l"/>
          <a:tabLst/>
          <a:defRPr kumimoji="1" lang="en-US" altLang="zh-CN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>
            <a:schemeClr val="accent2"/>
          </a:buClr>
          <a:buSzPct val="80000"/>
          <a:buFont typeface="Wingdings" panose="05000000000000000000" pitchFamily="2" charset="2"/>
          <a:buChar char="l"/>
          <a:tabLst/>
          <a:defRPr kumimoji="1" lang="en-US" altLang="zh-CN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Soaring 1">
        <a:dk1>
          <a:srgbClr val="000000"/>
        </a:dk1>
        <a:lt1>
          <a:srgbClr val="FFFFFF"/>
        </a:lt1>
        <a:dk2>
          <a:srgbClr val="0000FF"/>
        </a:dk2>
        <a:lt2>
          <a:srgbClr val="FFCC66"/>
        </a:lt2>
        <a:accent1>
          <a:srgbClr val="00FFFF"/>
        </a:accent1>
        <a:accent2>
          <a:srgbClr val="3366FF"/>
        </a:accent2>
        <a:accent3>
          <a:srgbClr val="AAAAFF"/>
        </a:accent3>
        <a:accent4>
          <a:srgbClr val="DADADA"/>
        </a:accent4>
        <a:accent5>
          <a:srgbClr val="AAFFFF"/>
        </a:accent5>
        <a:accent6>
          <a:srgbClr val="2D5CE7"/>
        </a:accent6>
        <a:hlink>
          <a:srgbClr val="FF0033"/>
        </a:hlink>
        <a:folHlink>
          <a:srgbClr val="FF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oaring 2">
        <a:dk1>
          <a:srgbClr val="000000"/>
        </a:dk1>
        <a:lt1>
          <a:srgbClr val="FFFFFF"/>
        </a:lt1>
        <a:dk2>
          <a:srgbClr val="000000"/>
        </a:dk2>
        <a:lt2>
          <a:srgbClr val="CCECFF"/>
        </a:lt2>
        <a:accent1>
          <a:srgbClr val="6699FF"/>
        </a:accent1>
        <a:accent2>
          <a:srgbClr val="66CCFF"/>
        </a:accent2>
        <a:accent3>
          <a:srgbClr val="FFFFFF"/>
        </a:accent3>
        <a:accent4>
          <a:srgbClr val="000000"/>
        </a:accent4>
        <a:accent5>
          <a:srgbClr val="B8CAFF"/>
        </a:accent5>
        <a:accent6>
          <a:srgbClr val="5CB9E7"/>
        </a:accent6>
        <a:hlink>
          <a:srgbClr val="CC99FF"/>
        </a:hlink>
        <a:folHlink>
          <a:srgbClr val="00CC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oaring 3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CBCBCB"/>
        </a:accent1>
        <a:accent2>
          <a:srgbClr val="EAEAEA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D4D4D4"/>
        </a:accent6>
        <a:hlink>
          <a:srgbClr val="5F5F5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oaring 4">
        <a:dk1>
          <a:srgbClr val="000000"/>
        </a:dk1>
        <a:lt1>
          <a:srgbClr val="FFFFFF"/>
        </a:lt1>
        <a:dk2>
          <a:srgbClr val="008080"/>
        </a:dk2>
        <a:lt2>
          <a:srgbClr val="FFCC66"/>
        </a:lt2>
        <a:accent1>
          <a:srgbClr val="0099CC"/>
        </a:accent1>
        <a:accent2>
          <a:srgbClr val="009999"/>
        </a:accent2>
        <a:accent3>
          <a:srgbClr val="AAC0C0"/>
        </a:accent3>
        <a:accent4>
          <a:srgbClr val="DADADA"/>
        </a:accent4>
        <a:accent5>
          <a:srgbClr val="AACAE2"/>
        </a:accent5>
        <a:accent6>
          <a:srgbClr val="008A8A"/>
        </a:accent6>
        <a:hlink>
          <a:srgbClr val="6600CC"/>
        </a:hlink>
        <a:folHlink>
          <a:srgbClr val="FF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oaring 5">
        <a:dk1>
          <a:srgbClr val="000000"/>
        </a:dk1>
        <a:lt1>
          <a:srgbClr val="FFFFFF"/>
        </a:lt1>
        <a:dk2>
          <a:srgbClr val="993300"/>
        </a:dk2>
        <a:lt2>
          <a:srgbClr val="FFCC66"/>
        </a:lt2>
        <a:accent1>
          <a:srgbClr val="FF6633"/>
        </a:accent1>
        <a:accent2>
          <a:srgbClr val="CC6600"/>
        </a:accent2>
        <a:accent3>
          <a:srgbClr val="CAADAA"/>
        </a:accent3>
        <a:accent4>
          <a:srgbClr val="DADADA"/>
        </a:accent4>
        <a:accent5>
          <a:srgbClr val="FFB8AD"/>
        </a:accent5>
        <a:accent6>
          <a:srgbClr val="B95C00"/>
        </a:accent6>
        <a:hlink>
          <a:srgbClr val="CC0000"/>
        </a:hlink>
        <a:folHlink>
          <a:srgbClr val="FFFF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Office\Templates\Presentation Designs\Soaring.pot</Template>
  <TotalTime>3137</TotalTime>
  <Words>1518</Words>
  <Application>Microsoft Office PowerPoint</Application>
  <PresentationFormat>全屏显示(4:3)</PresentationFormat>
  <Paragraphs>153</Paragraphs>
  <Slides>38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38</vt:i4>
      </vt:variant>
    </vt:vector>
  </HeadingPairs>
  <TitlesOfParts>
    <vt:vector size="44" baseType="lpstr">
      <vt:lpstr>Times New Roman</vt:lpstr>
      <vt:lpstr>宋体</vt:lpstr>
      <vt:lpstr>Arial</vt:lpstr>
      <vt:lpstr>Wingdings</vt:lpstr>
      <vt:lpstr>楷体_GB2312</vt:lpstr>
      <vt:lpstr>Soaring</vt:lpstr>
      <vt:lpstr>Windows多线程编程及调优</vt:lpstr>
      <vt:lpstr>使用Win32线程API</vt:lpstr>
      <vt:lpstr>PowerPoint 演示文稿</vt:lpstr>
      <vt:lpstr>PowerPoint 演示文稿</vt:lpstr>
      <vt:lpstr>PowerPoint 演示文稿</vt:lpstr>
      <vt:lpstr>使用Win32线程API</vt:lpstr>
      <vt:lpstr>PowerPoint 演示文稿</vt:lpstr>
      <vt:lpstr>PowerPoint 演示文稿</vt:lpstr>
      <vt:lpstr>PowerPoint 演示文稿</vt:lpstr>
      <vt:lpstr>线程同步的实现 </vt:lpstr>
      <vt:lpstr>PowerPoint 演示文稿</vt:lpstr>
      <vt:lpstr>事件(Event)</vt:lpstr>
      <vt:lpstr>事件(Event)</vt:lpstr>
      <vt:lpstr>PowerPoint 演示文稿</vt:lpstr>
      <vt:lpstr>临界区</vt:lpstr>
      <vt:lpstr>临界区</vt:lpstr>
      <vt:lpstr>PowerPoint 演示文稿</vt:lpstr>
      <vt:lpstr>PowerPoint 演示文稿</vt:lpstr>
      <vt:lpstr>互斥量</vt:lpstr>
      <vt:lpstr>PowerPoint 演示文稿</vt:lpstr>
      <vt:lpstr>PowerPoint 演示文稿</vt:lpstr>
      <vt:lpstr>信号量 </vt:lpstr>
      <vt:lpstr>信号量</vt:lpstr>
      <vt:lpstr>PowerPoint 演示文稿</vt:lpstr>
      <vt:lpstr>PowerPoint 演示文稿</vt:lpstr>
      <vt:lpstr>MFC线程同步实现</vt:lpstr>
      <vt:lpstr>MFC线程同步实现</vt:lpstr>
      <vt:lpstr>PowerPoint 演示文稿</vt:lpstr>
      <vt:lpstr>PowerPoint 演示文稿</vt:lpstr>
      <vt:lpstr>PowerPoint 演示文稿</vt:lpstr>
      <vt:lpstr>.NET Framework多线程的实现</vt:lpstr>
      <vt:lpstr>PowerPoint 演示文稿</vt:lpstr>
      <vt:lpstr>PowerPoint 演示文稿</vt:lpstr>
      <vt:lpstr>.NET框架下同步机制实现</vt:lpstr>
      <vt:lpstr>PowerPoint 演示文稿</vt:lpstr>
      <vt:lpstr>PowerPoint 演示文稿</vt:lpstr>
      <vt:lpstr>PowerPoint 演示文稿</vt:lpstr>
      <vt:lpstr>PowerPoint 演示文稿</vt:lpstr>
    </vt:vector>
  </TitlesOfParts>
  <Manager/>
  <Company>bt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第一章   操作系统概述</dc:title>
  <dc:creator>左万利</dc:creator>
  <cp:lastModifiedBy>peter</cp:lastModifiedBy>
  <cp:revision>177</cp:revision>
  <dcterms:created xsi:type="dcterms:W3CDTF">2002-08-13T11:06:20Z</dcterms:created>
  <dcterms:modified xsi:type="dcterms:W3CDTF">2023-05-09T01:17:18Z</dcterms:modified>
</cp:coreProperties>
</file>